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88" r:id="rId3"/>
    <p:sldId id="289" r:id="rId4"/>
    <p:sldId id="256" r:id="rId5"/>
    <p:sldId id="257" r:id="rId6"/>
    <p:sldId id="258" r:id="rId7"/>
    <p:sldId id="259" r:id="rId8"/>
    <p:sldId id="260" r:id="rId9"/>
    <p:sldId id="262" r:id="rId10"/>
    <p:sldId id="263" r:id="rId11"/>
    <p:sldId id="264" r:id="rId12"/>
    <p:sldId id="265" r:id="rId13"/>
    <p:sldId id="266" r:id="rId14"/>
    <p:sldId id="290" r:id="rId15"/>
    <p:sldId id="269" r:id="rId16"/>
    <p:sldId id="271" r:id="rId17"/>
    <p:sldId id="273" r:id="rId18"/>
    <p:sldId id="274" r:id="rId19"/>
    <p:sldId id="279" r:id="rId20"/>
    <p:sldId id="280" r:id="rId21"/>
    <p:sldId id="281" r:id="rId22"/>
    <p:sldId id="282" r:id="rId23"/>
    <p:sldId id="283" r:id="rId24"/>
    <p:sldId id="284" r:id="rId25"/>
    <p:sldId id="277" r:id="rId26"/>
    <p:sldId id="287" r:id="rId27"/>
    <p:sldId id="286"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2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1087;&#1087;&#1087;\&#1056;&#1072;&#1073;&#1086;&#1095;&#1080;&#1081;%20&#1089;&#1090;&#1086;&#1083;\&#1089;&#1091;&#1080;&#1094;&#1080;&#1076;\&#1051;&#1080;&#1089;&#1090;%20Microsoft%20Office%20Excel.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40"/>
  <c:clrMapOvr bg1="dk1" tx1="lt1" bg2="dk2" tx2="lt2" accent1="accent1" accent2="accent2" accent3="accent3" accent4="accent4" accent5="accent5" accent6="accent6" hlink="hlink" folHlink="folHlink"/>
  <c:chart>
    <c:plotArea>
      <c:layout/>
      <c:scatterChart>
        <c:scatterStyle val="smoothMarker"/>
        <c:ser>
          <c:idx val="0"/>
          <c:order val="0"/>
          <c:spPr>
            <a:ln w="85725"/>
          </c:spPr>
          <c:xVal>
            <c:strRef>
              <c:f>Лист1!$B$7:$B$13</c:f>
              <c:strCache>
                <c:ptCount val="7"/>
                <c:pt idx="0">
                  <c:v>18 лет</c:v>
                </c:pt>
                <c:pt idx="1">
                  <c:v>19-27</c:v>
                </c:pt>
                <c:pt idx="2">
                  <c:v>28 -30 лет</c:v>
                </c:pt>
                <c:pt idx="3">
                  <c:v>31-39</c:v>
                </c:pt>
                <c:pt idx="4">
                  <c:v>40-45 лет</c:v>
                </c:pt>
                <c:pt idx="5">
                  <c:v>46-69</c:v>
                </c:pt>
                <c:pt idx="6">
                  <c:v>70 лет</c:v>
                </c:pt>
              </c:strCache>
            </c:strRef>
          </c:xVal>
          <c:yVal>
            <c:numRef>
              <c:f>Лист1!$C$7:$C$13</c:f>
              <c:numCache>
                <c:formatCode>General</c:formatCode>
                <c:ptCount val="7"/>
                <c:pt idx="0">
                  <c:v>55</c:v>
                </c:pt>
                <c:pt idx="1">
                  <c:v>0</c:v>
                </c:pt>
                <c:pt idx="2">
                  <c:v>55</c:v>
                </c:pt>
                <c:pt idx="3">
                  <c:v>0</c:v>
                </c:pt>
                <c:pt idx="4">
                  <c:v>55</c:v>
                </c:pt>
                <c:pt idx="5">
                  <c:v>0</c:v>
                </c:pt>
                <c:pt idx="6">
                  <c:v>55</c:v>
                </c:pt>
              </c:numCache>
            </c:numRef>
          </c:yVal>
          <c:smooth val="1"/>
        </c:ser>
        <c:dLbls/>
        <c:axId val="116650368"/>
        <c:axId val="116651904"/>
      </c:scatterChart>
      <c:valAx>
        <c:axId val="116650368"/>
        <c:scaling>
          <c:orientation val="minMax"/>
        </c:scaling>
        <c:delete val="1"/>
        <c:axPos val="b"/>
        <c:tickLblPos val="none"/>
        <c:crossAx val="116651904"/>
        <c:crosses val="autoZero"/>
        <c:crossBetween val="midCat"/>
      </c:valAx>
      <c:valAx>
        <c:axId val="116651904"/>
        <c:scaling>
          <c:orientation val="minMax"/>
        </c:scaling>
        <c:delete val="1"/>
        <c:axPos val="l"/>
        <c:majorGridlines/>
        <c:numFmt formatCode="General" sourceLinked="1"/>
        <c:tickLblPos val="none"/>
        <c:crossAx val="116650368"/>
        <c:crosses val="autoZero"/>
        <c:crossBetween val="midCat"/>
      </c:valAx>
    </c:plotArea>
    <c:plotVisOnly val="1"/>
    <c:dispBlanksAs val="gap"/>
  </c:chart>
  <c:txPr>
    <a:bodyPr/>
    <a:lstStyle/>
    <a:p>
      <a:pPr>
        <a:defRPr sz="1800"/>
      </a:pPr>
      <a:endParaRPr lang="ru-RU"/>
    </a:p>
  </c:txPr>
  <c:externalData r:id="rId2"/>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17.02.2016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17.02.2016</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574126"/>
            <a:ext cx="7056784" cy="2331691"/>
          </a:xfrm>
        </p:spPr>
        <p:txBody>
          <a:bodyPr>
            <a:normAutofit fontScale="90000"/>
          </a:bodyPr>
          <a:lstStyle/>
          <a:p>
            <a:r>
              <a:rPr lang="ru-RU" b="1" dirty="0" smtClean="0"/>
              <a:t/>
            </a:r>
            <a:br>
              <a:rPr lang="ru-RU" b="1" dirty="0" smtClean="0"/>
            </a:br>
            <a:r>
              <a:rPr lang="ru-RU" sz="4900" b="1" dirty="0" smtClean="0"/>
              <a:t>Признаки </a:t>
            </a:r>
            <a:r>
              <a:rPr lang="ru-RU" sz="4900" b="1" dirty="0"/>
              <a:t>суицидальной опасности, </a:t>
            </a:r>
            <a:r>
              <a:rPr lang="ru-RU" sz="4900" b="1" dirty="0" smtClean="0"/>
              <a:t> </a:t>
            </a:r>
            <a:br>
              <a:rPr lang="ru-RU" sz="4900" b="1" dirty="0" smtClean="0"/>
            </a:br>
            <a:r>
              <a:rPr lang="ru-RU" sz="4900" b="1" dirty="0" smtClean="0"/>
              <a:t>пути </a:t>
            </a:r>
            <a:r>
              <a:rPr lang="ru-RU" sz="4900" b="1" dirty="0"/>
              <a:t>решения, </a:t>
            </a:r>
            <a:r>
              <a:rPr lang="ru-RU" sz="4900" b="1" dirty="0" smtClean="0"/>
              <a:t> </a:t>
            </a:r>
            <a:br>
              <a:rPr lang="ru-RU" sz="4900" b="1" dirty="0" smtClean="0"/>
            </a:br>
            <a:r>
              <a:rPr lang="ru-RU" sz="4900" b="1" dirty="0" smtClean="0"/>
              <a:t>варианты профилактики</a:t>
            </a:r>
            <a:r>
              <a:rPr lang="ru-RU" dirty="0"/>
              <a:t/>
            </a:r>
            <a:br>
              <a:rPr lang="ru-RU" dirty="0"/>
            </a:br>
            <a:endParaRPr lang="ru-RU" dirty="0"/>
          </a:p>
        </p:txBody>
      </p:sp>
      <p:pic>
        <p:nvPicPr>
          <p:cNvPr id="4" name="Picture 2" descr="C:\Users\melnichuk\Desktop\images (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11760" y="3573016"/>
            <a:ext cx="3816424" cy="25844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9121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b="1" i="1" u="sng" dirty="0"/>
              <a:t>Что может сделать учитель, чтобы не допустить попыток суицида:</a:t>
            </a:r>
            <a:endParaRPr lang="ru-RU" sz="3600" dirty="0"/>
          </a:p>
        </p:txBody>
      </p:sp>
      <p:sp>
        <p:nvSpPr>
          <p:cNvPr id="3" name="Объект 2"/>
          <p:cNvSpPr>
            <a:spLocks noGrp="1"/>
          </p:cNvSpPr>
          <p:nvPr>
            <p:ph idx="1"/>
          </p:nvPr>
        </p:nvSpPr>
        <p:spPr>
          <a:xfrm>
            <a:off x="457200" y="2564904"/>
            <a:ext cx="8229600" cy="3561259"/>
          </a:xfrm>
        </p:spPr>
        <p:txBody>
          <a:bodyPr>
            <a:normAutofit/>
          </a:bodyPr>
          <a:lstStyle/>
          <a:p>
            <a:pPr marL="0" indent="0">
              <a:buNone/>
            </a:pPr>
            <a:r>
              <a:rPr lang="ru-RU" dirty="0">
                <a:latin typeface="Times New Roman" pitchFamily="18" charset="0"/>
                <a:cs typeface="Times New Roman" pitchFamily="18" charset="0"/>
              </a:rPr>
              <a:t>4.Если вы классный руководитель, инициируйте работу школьного психолога с классом. Классный час используйте, как место и время поговорить о перспективах в жизни и будущем.</a:t>
            </a:r>
          </a:p>
          <a:p>
            <a:endParaRPr lang="ru-RU" dirty="0"/>
          </a:p>
        </p:txBody>
      </p:sp>
    </p:spTree>
    <p:extLst>
      <p:ext uri="{BB962C8B-B14F-4D97-AF65-F5344CB8AC3E}">
        <p14:creationId xmlns:p14="http://schemas.microsoft.com/office/powerpoint/2010/main" xmlns="" val="4160891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b="1" i="1" u="sng" dirty="0"/>
              <a:t>Что может сделать учитель, чтобы не допустить попыток суицида:</a:t>
            </a:r>
            <a:endParaRPr lang="ru-RU" sz="3600" dirty="0"/>
          </a:p>
        </p:txBody>
      </p:sp>
      <p:sp>
        <p:nvSpPr>
          <p:cNvPr id="3" name="Объект 2"/>
          <p:cNvSpPr>
            <a:spLocks noGrp="1"/>
          </p:cNvSpPr>
          <p:nvPr>
            <p:ph idx="1"/>
          </p:nvPr>
        </p:nvSpPr>
        <p:spPr>
          <a:xfrm>
            <a:off x="457200" y="2276872"/>
            <a:ext cx="8229600" cy="3849291"/>
          </a:xfrm>
        </p:spPr>
        <p:txBody>
          <a:bodyPr>
            <a:normAutofit lnSpcReduction="10000"/>
          </a:bodyPr>
          <a:lstStyle/>
          <a:p>
            <a:pPr marL="0" indent="0">
              <a:buNone/>
            </a:pPr>
            <a:r>
              <a:rPr lang="ru-RU" dirty="0">
                <a:latin typeface="Times New Roman" pitchFamily="18" charset="0"/>
                <a:cs typeface="Times New Roman" pitchFamily="18" charset="0"/>
              </a:rPr>
              <a:t>5.Дать понять ученику, что опыт ошибок и неудач-такой же важный опыт, как и достижение успеха. Используйте ошибки ученика как зону его роста. Обучение на ошибках является одним из способов развития личности. Помогите найти ученикам сферы, где они успешны, независимо от оценок.</a:t>
            </a:r>
          </a:p>
          <a:p>
            <a:endParaRPr lang="ru-RU" dirty="0"/>
          </a:p>
        </p:txBody>
      </p:sp>
    </p:spTree>
    <p:extLst>
      <p:ext uri="{BB962C8B-B14F-4D97-AF65-F5344CB8AC3E}">
        <p14:creationId xmlns:p14="http://schemas.microsoft.com/office/powerpoint/2010/main" xmlns="" val="1697205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b="1" i="1" u="sng" dirty="0"/>
              <a:t>Что может сделать учитель, чтобы не допустить попыток суицида:</a:t>
            </a:r>
            <a:endParaRPr lang="ru-RU" sz="3600" dirty="0"/>
          </a:p>
        </p:txBody>
      </p:sp>
      <p:sp>
        <p:nvSpPr>
          <p:cNvPr id="3" name="Объект 2"/>
          <p:cNvSpPr>
            <a:spLocks noGrp="1"/>
          </p:cNvSpPr>
          <p:nvPr>
            <p:ph idx="1"/>
          </p:nvPr>
        </p:nvSpPr>
        <p:spPr>
          <a:xfrm>
            <a:off x="457200" y="2708920"/>
            <a:ext cx="8229600" cy="3417243"/>
          </a:xfrm>
        </p:spPr>
        <p:txBody>
          <a:bodyPr/>
          <a:lstStyle/>
          <a:p>
            <a:pPr marL="0" indent="0">
              <a:buNone/>
            </a:pPr>
            <a:r>
              <a:rPr lang="ru-RU" dirty="0">
                <a:latin typeface="Times New Roman" pitchFamily="18" charset="0"/>
                <a:cs typeface="Times New Roman" pitchFamily="18" charset="0"/>
              </a:rPr>
              <a:t>6.Понять, что стоит за внешней грубостью подростка. Возможно подросток отстаивает свои ценности, а не стремится войти в конфликт и обесценить вас</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3998242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b="1" i="1" u="sng" dirty="0"/>
              <a:t>Что может сделать учитель, чтобы не допустить попыток суицида:</a:t>
            </a:r>
            <a:endParaRPr lang="ru-RU" sz="3600" dirty="0"/>
          </a:p>
        </p:txBody>
      </p:sp>
      <p:sp>
        <p:nvSpPr>
          <p:cNvPr id="3" name="Объект 2"/>
          <p:cNvSpPr>
            <a:spLocks noGrp="1"/>
          </p:cNvSpPr>
          <p:nvPr>
            <p:ph idx="1"/>
          </p:nvPr>
        </p:nvSpPr>
        <p:spPr>
          <a:xfrm>
            <a:off x="457200" y="2780928"/>
            <a:ext cx="8229600" cy="3345235"/>
          </a:xfrm>
        </p:spPr>
        <p:txBody>
          <a:bodyPr/>
          <a:lstStyle/>
          <a:p>
            <a:pPr marL="0" indent="0">
              <a:buNone/>
            </a:pPr>
            <a:r>
              <a:rPr lang="ru-RU" dirty="0">
                <a:latin typeface="Times New Roman" pitchFamily="18" charset="0"/>
                <a:cs typeface="Times New Roman" pitchFamily="18" charset="0"/>
              </a:rPr>
              <a:t>7.Вовремя обратиться к специалисту, если вы понимаете, что у вас по каким-то причинам не получается сохранить контакт с учеником или классом.</a:t>
            </a:r>
            <a:r>
              <a:rPr lang="ru-RU" dirty="0"/>
              <a:t> </a:t>
            </a:r>
          </a:p>
          <a:p>
            <a:endParaRPr lang="ru-RU" dirty="0"/>
          </a:p>
          <a:p>
            <a:endParaRPr lang="ru-RU" dirty="0"/>
          </a:p>
        </p:txBody>
      </p:sp>
    </p:spTree>
    <p:extLst>
      <p:ext uri="{BB962C8B-B14F-4D97-AF65-F5344CB8AC3E}">
        <p14:creationId xmlns:p14="http://schemas.microsoft.com/office/powerpoint/2010/main" xmlns="" val="3477187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1080120"/>
          </a:xfrm>
        </p:spPr>
        <p:txBody>
          <a:bodyPr>
            <a:normAutofit fontScale="90000"/>
          </a:bodyPr>
          <a:lstStyle/>
          <a:p>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СХЕМА РЕАГИРОВАНИЯ</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при факте незавершенного суицида в учреждении</a:t>
            </a:r>
            <a:r>
              <a:rPr lang="ru-RU" dirty="0" smtClean="0"/>
              <a:t/>
            </a:r>
            <a:br>
              <a:rPr lang="ru-RU" dirty="0" smtClean="0"/>
            </a:br>
            <a:r>
              <a:rPr lang="ru-RU" b="1" dirty="0" smtClean="0"/>
              <a:t> </a:t>
            </a:r>
            <a:r>
              <a:rPr lang="ru-RU" dirty="0" smtClean="0"/>
              <a:t/>
            </a:r>
            <a:br>
              <a:rPr lang="ru-RU" dirty="0" smtClean="0"/>
            </a:br>
            <a:endParaRPr lang="ru-RU" dirty="0"/>
          </a:p>
        </p:txBody>
      </p:sp>
      <p:sp>
        <p:nvSpPr>
          <p:cNvPr id="4" name="Прямоугольник 3"/>
          <p:cNvSpPr/>
          <p:nvPr/>
        </p:nvSpPr>
        <p:spPr>
          <a:xfrm>
            <a:off x="755576" y="1916832"/>
            <a:ext cx="1944216"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Оказать первую помощь</a:t>
            </a:r>
            <a:endParaRPr lang="ru-RU" b="1" dirty="0">
              <a:solidFill>
                <a:schemeClr val="tx1"/>
              </a:solidFill>
            </a:endParaRPr>
          </a:p>
        </p:txBody>
      </p:sp>
      <p:sp>
        <p:nvSpPr>
          <p:cNvPr id="15" name="Прямоугольник 14"/>
          <p:cNvSpPr/>
          <p:nvPr/>
        </p:nvSpPr>
        <p:spPr>
          <a:xfrm>
            <a:off x="683568" y="3501008"/>
            <a:ext cx="2016224"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Вызвать скорую помощь</a:t>
            </a:r>
            <a:endParaRPr lang="ru-RU" sz="1600" dirty="0">
              <a:solidFill>
                <a:schemeClr val="tx1"/>
              </a:solidFill>
            </a:endParaRPr>
          </a:p>
        </p:txBody>
      </p:sp>
      <p:sp>
        <p:nvSpPr>
          <p:cNvPr id="16" name="Прямоугольник 15"/>
          <p:cNvSpPr/>
          <p:nvPr/>
        </p:nvSpPr>
        <p:spPr>
          <a:xfrm>
            <a:off x="755576" y="5085184"/>
            <a:ext cx="2016224"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Times New Roman" pitchFamily="18" charset="0"/>
                <a:cs typeface="Times New Roman" pitchFamily="18" charset="0"/>
              </a:rPr>
              <a:t>Быть рядом с </a:t>
            </a:r>
            <a:r>
              <a:rPr lang="ru-RU" sz="1600" b="1" dirty="0" err="1" smtClean="0">
                <a:solidFill>
                  <a:schemeClr val="tx1"/>
                </a:solidFill>
                <a:latin typeface="Times New Roman" pitchFamily="18" charset="0"/>
                <a:cs typeface="Times New Roman" pitchFamily="18" charset="0"/>
              </a:rPr>
              <a:t>суицидентом</a:t>
            </a:r>
            <a:r>
              <a:rPr lang="ru-RU" sz="1600" b="1" dirty="0" smtClean="0">
                <a:solidFill>
                  <a:schemeClr val="tx1"/>
                </a:solidFill>
                <a:latin typeface="Times New Roman" pitchFamily="18" charset="0"/>
                <a:cs typeface="Times New Roman" pitchFamily="18" charset="0"/>
              </a:rPr>
              <a:t> до прихода врачей</a:t>
            </a:r>
            <a:endParaRPr lang="ru-RU" sz="1600" b="1" dirty="0">
              <a:solidFill>
                <a:schemeClr val="tx1"/>
              </a:solidFill>
              <a:latin typeface="Times New Roman" pitchFamily="18" charset="0"/>
              <a:cs typeface="Times New Roman" pitchFamily="18" charset="0"/>
            </a:endParaRPr>
          </a:p>
        </p:txBody>
      </p:sp>
      <p:sp>
        <p:nvSpPr>
          <p:cNvPr id="21" name="Стрелка вниз 20"/>
          <p:cNvSpPr/>
          <p:nvPr/>
        </p:nvSpPr>
        <p:spPr>
          <a:xfrm>
            <a:off x="1475656" y="2924944"/>
            <a:ext cx="484632" cy="47435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p:cNvSpPr/>
          <p:nvPr/>
        </p:nvSpPr>
        <p:spPr>
          <a:xfrm>
            <a:off x="1475656" y="4509120"/>
            <a:ext cx="484632" cy="47435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3563888" y="1916832"/>
            <a:ext cx="2448272"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Сообщить директору учреждения</a:t>
            </a:r>
            <a:endParaRPr lang="ru-RU" dirty="0">
              <a:solidFill>
                <a:schemeClr val="tx1"/>
              </a:solidFill>
            </a:endParaRPr>
          </a:p>
        </p:txBody>
      </p:sp>
      <p:sp>
        <p:nvSpPr>
          <p:cNvPr id="24" name="Прямоугольник 23"/>
          <p:cNvSpPr/>
          <p:nvPr/>
        </p:nvSpPr>
        <p:spPr>
          <a:xfrm>
            <a:off x="3563888" y="3501008"/>
            <a:ext cx="2520280"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Организовать медицинскую помощь, оформление на госпитализацию</a:t>
            </a:r>
            <a:endParaRPr lang="ru-RU" sz="1600" dirty="0">
              <a:solidFill>
                <a:schemeClr val="tx1"/>
              </a:solidFill>
            </a:endParaRPr>
          </a:p>
        </p:txBody>
      </p:sp>
      <p:sp>
        <p:nvSpPr>
          <p:cNvPr id="25" name="Прямоугольник 24"/>
          <p:cNvSpPr/>
          <p:nvPr/>
        </p:nvSpPr>
        <p:spPr>
          <a:xfrm>
            <a:off x="3563888" y="5085184"/>
            <a:ext cx="2520280"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500" b="1" dirty="0" smtClean="0">
                <a:solidFill>
                  <a:schemeClr val="tx1"/>
                </a:solidFill>
              </a:rPr>
              <a:t>Оказать содействие педагогу-психологу для оказания экстренной психологической помощи</a:t>
            </a:r>
            <a:endParaRPr lang="ru-RU" sz="1500" dirty="0">
              <a:solidFill>
                <a:schemeClr val="tx1"/>
              </a:solidFill>
            </a:endParaRPr>
          </a:p>
        </p:txBody>
      </p:sp>
      <p:sp>
        <p:nvSpPr>
          <p:cNvPr id="26" name="Прямоугольник 25"/>
          <p:cNvSpPr/>
          <p:nvPr/>
        </p:nvSpPr>
        <p:spPr>
          <a:xfrm>
            <a:off x="6732240" y="5085184"/>
            <a:ext cx="1944216"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chemeClr val="tx1"/>
                </a:solidFill>
                <a:latin typeface="Times New Roman" pitchFamily="18" charset="0"/>
                <a:cs typeface="Times New Roman" pitchFamily="18" charset="0"/>
              </a:rPr>
              <a:t>Провести индивидуальную работу с близкими </a:t>
            </a:r>
            <a:r>
              <a:rPr lang="ru-RU" sz="1600" b="1" dirty="0" err="1" smtClean="0">
                <a:solidFill>
                  <a:schemeClr val="tx1"/>
                </a:solidFill>
                <a:latin typeface="Times New Roman" pitchFamily="18" charset="0"/>
                <a:cs typeface="Times New Roman" pitchFamily="18" charset="0"/>
              </a:rPr>
              <a:t>суицидента</a:t>
            </a:r>
            <a:endParaRPr lang="ru-RU" sz="1600" dirty="0">
              <a:solidFill>
                <a:schemeClr val="tx1"/>
              </a:solidFill>
              <a:latin typeface="Times New Roman" pitchFamily="18" charset="0"/>
              <a:cs typeface="Times New Roman" pitchFamily="18" charset="0"/>
            </a:endParaRPr>
          </a:p>
        </p:txBody>
      </p:sp>
      <p:sp>
        <p:nvSpPr>
          <p:cNvPr id="27" name="Прямоугольник 26"/>
          <p:cNvSpPr/>
          <p:nvPr/>
        </p:nvSpPr>
        <p:spPr>
          <a:xfrm>
            <a:off x="6732240" y="3501008"/>
            <a:ext cx="1944216"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500" b="1" dirty="0" smtClean="0">
                <a:solidFill>
                  <a:schemeClr val="tx1"/>
                </a:solidFill>
              </a:rPr>
              <a:t>Оказать экстренную психологическую помощь </a:t>
            </a:r>
            <a:r>
              <a:rPr lang="ru-RU" sz="1500" b="1" dirty="0" err="1" smtClean="0">
                <a:solidFill>
                  <a:schemeClr val="tx1"/>
                </a:solidFill>
              </a:rPr>
              <a:t>суициденту</a:t>
            </a:r>
            <a:endParaRPr lang="ru-RU" sz="1500" dirty="0">
              <a:solidFill>
                <a:schemeClr val="tx1"/>
              </a:solidFill>
            </a:endParaRPr>
          </a:p>
        </p:txBody>
      </p:sp>
      <p:sp>
        <p:nvSpPr>
          <p:cNvPr id="28" name="Прямоугольник 27"/>
          <p:cNvSpPr/>
          <p:nvPr/>
        </p:nvSpPr>
        <p:spPr>
          <a:xfrm>
            <a:off x="6732240" y="1916832"/>
            <a:ext cx="1944216"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Сообщить педагогу-психологу</a:t>
            </a:r>
            <a:endParaRPr lang="ru-RU" b="1" dirty="0">
              <a:solidFill>
                <a:schemeClr val="tx1"/>
              </a:solidFill>
            </a:endParaRPr>
          </a:p>
        </p:txBody>
      </p:sp>
      <p:sp>
        <p:nvSpPr>
          <p:cNvPr id="29" name="Стрелка вниз 28"/>
          <p:cNvSpPr/>
          <p:nvPr/>
        </p:nvSpPr>
        <p:spPr>
          <a:xfrm>
            <a:off x="4499992" y="4509120"/>
            <a:ext cx="484632" cy="47435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трелка вниз 29"/>
          <p:cNvSpPr/>
          <p:nvPr/>
        </p:nvSpPr>
        <p:spPr>
          <a:xfrm>
            <a:off x="4499992" y="2924944"/>
            <a:ext cx="484632" cy="47435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трелка вниз 30"/>
          <p:cNvSpPr/>
          <p:nvPr/>
        </p:nvSpPr>
        <p:spPr>
          <a:xfrm>
            <a:off x="7524328" y="4509120"/>
            <a:ext cx="484632" cy="47435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Стрелка вниз 31"/>
          <p:cNvSpPr/>
          <p:nvPr/>
        </p:nvSpPr>
        <p:spPr>
          <a:xfrm>
            <a:off x="7524328" y="2924944"/>
            <a:ext cx="484632" cy="47435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Стрелка вправо 32"/>
          <p:cNvSpPr/>
          <p:nvPr/>
        </p:nvSpPr>
        <p:spPr>
          <a:xfrm>
            <a:off x="2915816" y="2204864"/>
            <a:ext cx="576064"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Стрелка вправо 33"/>
          <p:cNvSpPr/>
          <p:nvPr/>
        </p:nvSpPr>
        <p:spPr>
          <a:xfrm>
            <a:off x="6084168" y="2132856"/>
            <a:ext cx="576064"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68760"/>
            <a:ext cx="7772400" cy="2448271"/>
          </a:xfrm>
        </p:spPr>
        <p:txBody>
          <a:bodyPr>
            <a:noAutofit/>
          </a:bodyPr>
          <a:lstStyle/>
          <a:p>
            <a:r>
              <a:rPr lang="ru-RU" b="1" dirty="0" smtClean="0"/>
              <a:t>Первая помощь при факте </a:t>
            </a:r>
            <a:br>
              <a:rPr lang="ru-RU" b="1" dirty="0" smtClean="0"/>
            </a:br>
            <a:r>
              <a:rPr lang="ru-RU" b="1" dirty="0" smtClean="0"/>
              <a:t>незавершенного суицида</a:t>
            </a:r>
            <a:endParaRPr lang="ru-RU" b="1" dirty="0"/>
          </a:p>
        </p:txBody>
      </p:sp>
      <p:sp>
        <p:nvSpPr>
          <p:cNvPr id="3" name="Подзаголовок 2"/>
          <p:cNvSpPr>
            <a:spLocks noGrp="1"/>
          </p:cNvSpPr>
          <p:nvPr>
            <p:ph type="subTitle" idx="1"/>
          </p:nvPr>
        </p:nvSpPr>
        <p:spPr>
          <a:xfrm>
            <a:off x="1371600" y="4725144"/>
            <a:ext cx="6400800" cy="913656"/>
          </a:xfrm>
        </p:spPr>
        <p:txBody>
          <a:bodyPr/>
          <a:lstStyle/>
          <a:p>
            <a:r>
              <a:rPr lang="ru-RU" b="1" dirty="0" smtClean="0">
                <a:solidFill>
                  <a:schemeClr val="tx1"/>
                </a:solidFill>
                <a:latin typeface="Times New Roman" pitchFamily="18" charset="0"/>
                <a:cs typeface="Times New Roman" pitchFamily="18" charset="0"/>
              </a:rPr>
              <a:t>СЕМИНАР-ПРАКТИКУМ</a:t>
            </a:r>
            <a:endParaRPr lang="ru-RU"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940795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512168"/>
          </a:xfrm>
        </p:spPr>
        <p:txBody>
          <a:bodyPr>
            <a:normAutofit fontScale="90000"/>
          </a:bodyPr>
          <a:lstStyle/>
          <a:p>
            <a:pPr algn="l"/>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3100" b="1" dirty="0" smtClean="0">
                <a:latin typeface="Times New Roman" pitchFamily="18" charset="0"/>
                <a:cs typeface="Times New Roman" pitchFamily="18" charset="0"/>
              </a:rPr>
              <a:t>Следует </a:t>
            </a:r>
            <a:r>
              <a:rPr lang="ru-RU" sz="3100" b="1" dirty="0">
                <a:latin typeface="Times New Roman" pitchFamily="18" charset="0"/>
                <a:cs typeface="Times New Roman" pitchFamily="18" charset="0"/>
              </a:rPr>
              <a:t>установить, жив еще </a:t>
            </a:r>
            <a:r>
              <a:rPr lang="ru-RU" sz="3100" b="1" dirty="0" smtClean="0">
                <a:latin typeface="Times New Roman" pitchFamily="18" charset="0"/>
                <a:cs typeface="Times New Roman" pitchFamily="18" charset="0"/>
              </a:rPr>
              <a:t>человек,</a:t>
            </a:r>
            <a:r>
              <a:rPr lang="ru-RU" sz="3100" b="1" dirty="0">
                <a:latin typeface="Times New Roman" pitchFamily="18" charset="0"/>
                <a:cs typeface="Times New Roman" pitchFamily="18" charset="0"/>
              </a:rPr>
              <a:t> который совершил попытку самоубийства или нет. </a:t>
            </a: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Для </a:t>
            </a:r>
            <a:r>
              <a:rPr lang="ru-RU" sz="3100" b="1" dirty="0">
                <a:latin typeface="Times New Roman" pitchFamily="18" charset="0"/>
                <a:cs typeface="Times New Roman" pitchFamily="18" charset="0"/>
              </a:rPr>
              <a:t>этого нужно: </a:t>
            </a:r>
            <a:r>
              <a:rPr lang="ru-RU" dirty="0"/>
              <a:t/>
            </a:r>
            <a:br>
              <a:rPr lang="ru-RU" dirty="0"/>
            </a:br>
            <a:r>
              <a:rPr lang="ru-RU" dirty="0"/>
              <a:t> </a:t>
            </a:r>
            <a:br>
              <a:rPr lang="ru-RU" dirty="0"/>
            </a:br>
            <a:endParaRPr lang="ru-RU" dirty="0"/>
          </a:p>
        </p:txBody>
      </p:sp>
      <p:sp>
        <p:nvSpPr>
          <p:cNvPr id="3" name="Объект 2"/>
          <p:cNvSpPr>
            <a:spLocks noGrp="1"/>
          </p:cNvSpPr>
          <p:nvPr>
            <p:ph idx="1"/>
          </p:nvPr>
        </p:nvSpPr>
        <p:spPr>
          <a:xfrm>
            <a:off x="457200" y="2420888"/>
            <a:ext cx="8229600" cy="3705275"/>
          </a:xfrm>
        </p:spPr>
        <p:txBody>
          <a:bodyPr>
            <a:normAutofit fontScale="70000" lnSpcReduction="20000"/>
          </a:bodyPr>
          <a:lstStyle/>
          <a:p>
            <a:r>
              <a:rPr lang="ru-RU" dirty="0">
                <a:latin typeface="Times New Roman" pitchFamily="18" charset="0"/>
                <a:cs typeface="Times New Roman" pitchFamily="18" charset="0"/>
              </a:rPr>
              <a:t>найти пульс на сонной (передне-боковой части шеи, над ключицами) и лучевой артерии (между лучевой костью и сухожильной порцией нижней части предплечья с ладонной поверхности); </a:t>
            </a:r>
          </a:p>
          <a:p>
            <a:r>
              <a:rPr lang="ru-RU" dirty="0">
                <a:latin typeface="Times New Roman" pitchFamily="18" charset="0"/>
                <a:cs typeface="Times New Roman" pitchFamily="18" charset="0"/>
              </a:rPr>
              <a:t>- определить, дышит ли пострадавший от попытки суицида. Это определяется по экскурсии грудной клетки (дыхательные движения), если человек без одежды, или путем поднесения ко рту зеркала или другого плоского стеклянного предмета (он должен запотеть). Можно приложить ухо к передней или задней поверхности грудной клетки. Таким образом, можно услышать и сердцебиение.</a:t>
            </a:r>
          </a:p>
          <a:p>
            <a:endParaRPr lang="ru-RU" dirty="0"/>
          </a:p>
          <a:p>
            <a:endParaRPr lang="ru-RU" dirty="0"/>
          </a:p>
        </p:txBody>
      </p:sp>
    </p:spTree>
    <p:extLst>
      <p:ext uri="{BB962C8B-B14F-4D97-AF65-F5344CB8AC3E}">
        <p14:creationId xmlns:p14="http://schemas.microsoft.com/office/powerpoint/2010/main" xmlns="" val="2916370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2800" b="1" dirty="0">
                <a:latin typeface="Times New Roman" pitchFamily="18" charset="0"/>
                <a:cs typeface="Times New Roman" pitchFamily="18" charset="0"/>
              </a:rPr>
              <a:t>Одним из признаков наступившей смерти (или состояния комы</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r>
              <a:rPr lang="ru-RU" dirty="0" smtClean="0">
                <a:latin typeface="Times New Roman" pitchFamily="18" charset="0"/>
                <a:cs typeface="Times New Roman" pitchFamily="18" charset="0"/>
              </a:rPr>
              <a:t>может </a:t>
            </a:r>
            <a:r>
              <a:rPr lang="ru-RU" dirty="0">
                <a:latin typeface="Times New Roman" pitchFamily="18" charset="0"/>
                <a:cs typeface="Times New Roman" pitchFamily="18" charset="0"/>
              </a:rPr>
              <a:t>быть расширенный зрачок. Однако этот признак недостоверный </a:t>
            </a:r>
            <a:r>
              <a:rPr lang="ru-RU" u="sng" dirty="0">
                <a:latin typeface="Times New Roman" pitchFamily="18" charset="0"/>
                <a:cs typeface="Times New Roman" pitchFamily="18" charset="0"/>
              </a:rPr>
              <a:t>даже в случае попытки самоубийства</a:t>
            </a:r>
            <a:r>
              <a:rPr lang="ru-RU" dirty="0">
                <a:latin typeface="Times New Roman" pitchFamily="18" charset="0"/>
                <a:cs typeface="Times New Roman" pitchFamily="18" charset="0"/>
              </a:rPr>
              <a:t> , поскольку зрачок может быть расширен в состоянии алкогольного и наркотического опьянения. Он информативен только в сочетании с описанным выше состоянием. </a:t>
            </a:r>
          </a:p>
          <a:p>
            <a:pPr marL="0" indent="0">
              <a:buNone/>
            </a:pPr>
            <a:endParaRPr lang="ru-RU" dirty="0"/>
          </a:p>
          <a:p>
            <a:endParaRPr lang="ru-RU" dirty="0"/>
          </a:p>
        </p:txBody>
      </p:sp>
    </p:spTree>
    <p:extLst>
      <p:ext uri="{BB962C8B-B14F-4D97-AF65-F5344CB8AC3E}">
        <p14:creationId xmlns:p14="http://schemas.microsoft.com/office/powerpoint/2010/main" xmlns="" val="2663045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296144"/>
          </a:xfrm>
        </p:spPr>
        <p:txBody>
          <a:bodyPr>
            <a:normAutofit fontScale="90000"/>
          </a:bodyPr>
          <a:lstStyle/>
          <a:p>
            <a:pPr algn="l"/>
            <a:r>
              <a:rPr lang="ru-RU" sz="3100" b="1" dirty="0"/>
              <a:t>Попытка самоубийства или суицида через </a:t>
            </a:r>
            <a:r>
              <a:rPr lang="ru-RU" sz="3100" b="1" dirty="0" smtClean="0"/>
              <a:t>повешенье:</a:t>
            </a:r>
            <a:r>
              <a:rPr lang="ru-RU" dirty="0"/>
              <a:t/>
            </a:r>
            <a:br>
              <a:rPr lang="ru-RU" dirty="0"/>
            </a:br>
            <a:endParaRPr lang="ru-RU" dirty="0"/>
          </a:p>
        </p:txBody>
      </p:sp>
      <p:sp>
        <p:nvSpPr>
          <p:cNvPr id="3" name="Объект 2"/>
          <p:cNvSpPr>
            <a:spLocks noGrp="1"/>
          </p:cNvSpPr>
          <p:nvPr>
            <p:ph idx="1"/>
          </p:nvPr>
        </p:nvSpPr>
        <p:spPr>
          <a:xfrm>
            <a:off x="457200" y="1124744"/>
            <a:ext cx="8229600" cy="4464496"/>
          </a:xfrm>
        </p:spPr>
        <p:txBody>
          <a:bodyPr>
            <a:normAutofit fontScale="47500" lnSpcReduction="20000"/>
          </a:bodyPr>
          <a:lstStyle/>
          <a:p>
            <a:pPr marL="0" indent="0">
              <a:buNone/>
            </a:pPr>
            <a:endParaRPr lang="ru-RU" dirty="0"/>
          </a:p>
          <a:p>
            <a:pPr marL="0" indent="0">
              <a:buNone/>
            </a:pPr>
            <a:r>
              <a:rPr lang="ru-RU" i="1" dirty="0" smtClean="0"/>
              <a:t>	</a:t>
            </a:r>
            <a:r>
              <a:rPr lang="ru-RU" sz="4400" b="1" i="1" dirty="0" smtClean="0">
                <a:latin typeface="Times New Roman" pitchFamily="18" charset="0"/>
                <a:cs typeface="Times New Roman" pitchFamily="18" charset="0"/>
              </a:rPr>
              <a:t>Пострадавшего </a:t>
            </a:r>
            <a:r>
              <a:rPr lang="ru-RU" sz="4400" b="1" i="1" dirty="0">
                <a:latin typeface="Times New Roman" pitchFamily="18" charset="0"/>
                <a:cs typeface="Times New Roman" pitchFamily="18" charset="0"/>
              </a:rPr>
              <a:t>от попытки самоубийства необходимо вытащить</a:t>
            </a:r>
            <a:r>
              <a:rPr lang="ru-RU" sz="4400" b="1" dirty="0">
                <a:latin typeface="Times New Roman" pitchFamily="18" charset="0"/>
                <a:cs typeface="Times New Roman" pitchFamily="18" charset="0"/>
              </a:rPr>
              <a:t> </a:t>
            </a:r>
            <a:r>
              <a:rPr lang="ru-RU" sz="4400" b="1" i="1" dirty="0">
                <a:latin typeface="Times New Roman" pitchFamily="18" charset="0"/>
                <a:cs typeface="Times New Roman" pitchFamily="18" charset="0"/>
              </a:rPr>
              <a:t>из петли: </a:t>
            </a:r>
            <a:endParaRPr lang="ru-RU" sz="4400" b="1" dirty="0">
              <a:latin typeface="Times New Roman" pitchFamily="18" charset="0"/>
              <a:cs typeface="Times New Roman" pitchFamily="18" charset="0"/>
            </a:endParaRPr>
          </a:p>
          <a:p>
            <a:r>
              <a:rPr lang="ru-RU" sz="4400" dirty="0">
                <a:latin typeface="Times New Roman" pitchFamily="18" charset="0"/>
                <a:cs typeface="Times New Roman" pitchFamily="18" charset="0"/>
              </a:rPr>
              <a:t>- если присутствует несколько человек, нужно поднять повисшего в петле на руках, встать на табуретку или стул (как правило, они валяются рядом) и снять петлю или перерезать ее ножом, бритвой, осколком стекла (разбить бутылку, стакан); </a:t>
            </a:r>
          </a:p>
          <a:p>
            <a:r>
              <a:rPr lang="ru-RU" sz="4400" dirty="0">
                <a:latin typeface="Times New Roman" pitchFamily="18" charset="0"/>
                <a:cs typeface="Times New Roman" pitchFamily="18" charset="0"/>
              </a:rPr>
              <a:t>- если оказывающий помощь один, нужно просто перерезать веревку.</a:t>
            </a:r>
          </a:p>
          <a:p>
            <a:pPr marL="0" indent="0">
              <a:buNone/>
            </a:pPr>
            <a:r>
              <a:rPr lang="ru-RU" sz="4400" i="1" dirty="0" smtClean="0">
                <a:latin typeface="Times New Roman" pitchFamily="18" charset="0"/>
                <a:cs typeface="Times New Roman" pitchFamily="18" charset="0"/>
              </a:rPr>
              <a:t>	</a:t>
            </a:r>
            <a:r>
              <a:rPr lang="ru-RU" sz="4400" b="1" i="1" dirty="0" smtClean="0">
                <a:latin typeface="Times New Roman" pitchFamily="18" charset="0"/>
                <a:cs typeface="Times New Roman" pitchFamily="18" charset="0"/>
              </a:rPr>
              <a:t>Для </a:t>
            </a:r>
            <a:r>
              <a:rPr lang="ru-RU" sz="4400" b="1" i="1" dirty="0">
                <a:latin typeface="Times New Roman" pitchFamily="18" charset="0"/>
                <a:cs typeface="Times New Roman" pitchFamily="18" charset="0"/>
              </a:rPr>
              <a:t>приведения в чувство потерявшего сознание неудавшегося самоубийцы необходимо</a:t>
            </a:r>
            <a:r>
              <a:rPr lang="ru-RU" sz="4400" b="1" dirty="0">
                <a:latin typeface="Times New Roman" pitchFamily="18" charset="0"/>
                <a:cs typeface="Times New Roman" pitchFamily="18" charset="0"/>
              </a:rPr>
              <a:t>: </a:t>
            </a:r>
          </a:p>
          <a:p>
            <a:r>
              <a:rPr lang="ru-RU" sz="4400" dirty="0">
                <a:latin typeface="Times New Roman" pitchFamily="18" charset="0"/>
                <a:cs typeface="Times New Roman" pitchFamily="18" charset="0"/>
              </a:rPr>
              <a:t>- поднять ему ноги вверх, чтобы голова оказалась ниже ног; </a:t>
            </a:r>
          </a:p>
          <a:p>
            <a:r>
              <a:rPr lang="ru-RU" sz="4400" dirty="0">
                <a:latin typeface="Times New Roman" pitchFamily="18" charset="0"/>
                <a:cs typeface="Times New Roman" pitchFamily="18" charset="0"/>
              </a:rPr>
              <a:t>- сделать массаж воротниковой зоны </a:t>
            </a:r>
            <a:r>
              <a:rPr lang="ru-RU" sz="4400" dirty="0" smtClean="0">
                <a:latin typeface="Times New Roman" pitchFamily="18" charset="0"/>
                <a:cs typeface="Times New Roman" pitchFamily="18" charset="0"/>
              </a:rPr>
              <a:t>, </a:t>
            </a:r>
            <a:r>
              <a:rPr lang="ru-RU" sz="4400" dirty="0">
                <a:latin typeface="Times New Roman" pitchFamily="18" charset="0"/>
                <a:cs typeface="Times New Roman" pitchFamily="18" charset="0"/>
              </a:rPr>
              <a:t>используя принцип от к периферии, то есть от лопаток к голове; </a:t>
            </a:r>
          </a:p>
          <a:p>
            <a:r>
              <a:rPr lang="ru-RU" sz="4400" dirty="0">
                <a:latin typeface="Times New Roman" pitchFamily="18" charset="0"/>
                <a:cs typeface="Times New Roman" pitchFamily="18" charset="0"/>
              </a:rPr>
              <a:t>-сильно потереть уши.</a:t>
            </a:r>
          </a:p>
          <a:p>
            <a:endParaRPr lang="ru-RU" dirty="0"/>
          </a:p>
          <a:p>
            <a:endParaRPr lang="ru-RU" dirty="0"/>
          </a:p>
          <a:p>
            <a:endParaRPr lang="ru-RU" dirty="0"/>
          </a:p>
        </p:txBody>
      </p:sp>
    </p:spTree>
    <p:extLst>
      <p:ext uri="{BB962C8B-B14F-4D97-AF65-F5344CB8AC3E}">
        <p14:creationId xmlns:p14="http://schemas.microsoft.com/office/powerpoint/2010/main" xmlns="" val="2558351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2800" b="1" dirty="0">
                <a:latin typeface="Times New Roman" pitchFamily="18" charset="0"/>
                <a:cs typeface="Times New Roman" pitchFamily="18" charset="0"/>
              </a:rPr>
              <a:t>Попытка самоубийства или суицида через повешенье:</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10000"/>
          </a:bodyPr>
          <a:lstStyle/>
          <a:p>
            <a:r>
              <a:rPr lang="ru-RU" sz="3000" dirty="0">
                <a:latin typeface="Times New Roman" pitchFamily="18" charset="0"/>
                <a:cs typeface="Times New Roman" pitchFamily="18" charset="0"/>
              </a:rPr>
              <a:t>Если в результате попытки самоубийства запал язык и его корень закупорил просвет дыхательных путей, нужно разжать челюсти и вытащить его. Чтобы при спазме мышц челюсти пострадавший не прикусил пальцы человеку, оказывающему помощь, нужно поставить какую-нибудь распорку (лучше деревянную) между зубами</a:t>
            </a:r>
            <a:r>
              <a:rPr lang="ru-RU" sz="3000" dirty="0" smtClean="0">
                <a:latin typeface="Times New Roman" pitchFamily="18" charset="0"/>
                <a:cs typeface="Times New Roman" pitchFamily="18" charset="0"/>
              </a:rPr>
              <a:t>.</a:t>
            </a:r>
            <a:r>
              <a:rPr lang="ru-RU" sz="3000" dirty="0">
                <a:latin typeface="Times New Roman" pitchFamily="18" charset="0"/>
                <a:cs typeface="Times New Roman" pitchFamily="18" charset="0"/>
              </a:rPr>
              <a:t> </a:t>
            </a:r>
            <a:endParaRPr lang="ru-RU" sz="3000" dirty="0" smtClean="0">
              <a:latin typeface="Times New Roman" pitchFamily="18" charset="0"/>
              <a:cs typeface="Times New Roman" pitchFamily="18" charset="0"/>
            </a:endParaRPr>
          </a:p>
          <a:p>
            <a:pPr marL="0" indent="0">
              <a:buNone/>
            </a:pPr>
            <a:endParaRPr lang="ru-RU" sz="3000" dirty="0" smtClean="0">
              <a:latin typeface="Times New Roman" pitchFamily="18" charset="0"/>
              <a:cs typeface="Times New Roman" pitchFamily="18" charset="0"/>
            </a:endParaRPr>
          </a:p>
          <a:p>
            <a:r>
              <a:rPr lang="ru-RU" sz="3000" dirty="0">
                <a:latin typeface="Times New Roman" pitchFamily="18" charset="0"/>
                <a:cs typeface="Times New Roman" pitchFamily="18" charset="0"/>
              </a:rPr>
              <a:t>Если произошла остановка сердца, нужно провести непрямой его массаж с искусственной вентиляцией легких. </a:t>
            </a:r>
          </a:p>
          <a:p>
            <a:endParaRPr lang="ru-RU" dirty="0"/>
          </a:p>
          <a:p>
            <a:endParaRPr lang="ru-RU" dirty="0"/>
          </a:p>
        </p:txBody>
      </p:sp>
    </p:spTree>
    <p:extLst>
      <p:ext uri="{BB962C8B-B14F-4D97-AF65-F5344CB8AC3E}">
        <p14:creationId xmlns:p14="http://schemas.microsoft.com/office/powerpoint/2010/main" xmlns="" val="3620974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428604"/>
            <a:ext cx="8077226" cy="1225536"/>
          </a:xfrm>
        </p:spPr>
        <p:txBody>
          <a:bodyPr>
            <a:noAutofit/>
          </a:bodyPr>
          <a:lstStyle/>
          <a:p>
            <a:pPr marL="484632" indent="0" algn="ctr" eaLnBrk="1" fontAlgn="auto" hangingPunct="1">
              <a:spcAft>
                <a:spcPts val="0"/>
              </a:spcAft>
              <a:defRPr/>
            </a:pPr>
            <a:r>
              <a:rPr lang="ru-RU" sz="4000" b="1" dirty="0" smtClean="0">
                <a:solidFill>
                  <a:schemeClr val="tx1"/>
                </a:solidFill>
              </a:rPr>
              <a:t>Суицидальное поведение – сознательное намерение лишения себя жизни  </a:t>
            </a:r>
            <a:endParaRPr lang="ru-RU" sz="4000" b="1" dirty="0">
              <a:solidFill>
                <a:schemeClr val="tx1"/>
              </a:solidFill>
            </a:endParaRPr>
          </a:p>
        </p:txBody>
      </p:sp>
      <p:sp>
        <p:nvSpPr>
          <p:cNvPr id="9219" name="Содержимое 2"/>
          <p:cNvSpPr>
            <a:spLocks noGrp="1"/>
          </p:cNvSpPr>
          <p:nvPr>
            <p:ph idx="1"/>
          </p:nvPr>
        </p:nvSpPr>
        <p:spPr>
          <a:xfrm>
            <a:off x="357188" y="2214563"/>
            <a:ext cx="6215062" cy="3962400"/>
          </a:xfrm>
          <a:solidFill>
            <a:schemeClr val="accent1">
              <a:lumMod val="40000"/>
              <a:lumOff val="60000"/>
            </a:schemeClr>
          </a:solidFill>
        </p:spPr>
        <p:txBody>
          <a:bodyPr>
            <a:normAutofit/>
          </a:bodyPr>
          <a:lstStyle/>
          <a:p>
            <a:pPr marL="282575" indent="-384048" eaLnBrk="1" fontAlgn="auto" hangingPunct="1">
              <a:spcAft>
                <a:spcPts val="0"/>
              </a:spcAft>
              <a:buFont typeface="Wingdings 2" pitchFamily="18" charset="2"/>
              <a:buNone/>
              <a:defRPr/>
            </a:pPr>
            <a:r>
              <a:rPr lang="ru-RU" b="1" dirty="0" smtClean="0">
                <a:solidFill>
                  <a:srgbClr val="002060"/>
                </a:solidFill>
              </a:rPr>
              <a:t>Суицидальное поведение включает в себя:</a:t>
            </a:r>
          </a:p>
          <a:p>
            <a:pPr marL="282575" indent="-384048" eaLnBrk="1" fontAlgn="auto" hangingPunct="1">
              <a:spcAft>
                <a:spcPts val="0"/>
              </a:spcAft>
              <a:buFont typeface="Wingdings" pitchFamily="2" charset="2"/>
              <a:buChar char="ü"/>
              <a:defRPr/>
            </a:pPr>
            <a:r>
              <a:rPr lang="ru-RU" b="1" dirty="0" smtClean="0">
                <a:solidFill>
                  <a:srgbClr val="002060"/>
                </a:solidFill>
              </a:rPr>
              <a:t>  суицидальные мысли;</a:t>
            </a:r>
          </a:p>
          <a:p>
            <a:pPr marL="282575" indent="-384048" eaLnBrk="1" fontAlgn="auto" hangingPunct="1">
              <a:spcAft>
                <a:spcPts val="0"/>
              </a:spcAft>
              <a:buFont typeface="Wingdings" pitchFamily="2" charset="2"/>
              <a:buChar char="ü"/>
              <a:defRPr/>
            </a:pPr>
            <a:r>
              <a:rPr lang="ru-RU" b="1" dirty="0" smtClean="0">
                <a:solidFill>
                  <a:srgbClr val="002060"/>
                </a:solidFill>
              </a:rPr>
              <a:t>  суицидальные намерения;</a:t>
            </a:r>
          </a:p>
          <a:p>
            <a:pPr marL="282575" indent="-384048" eaLnBrk="1" fontAlgn="auto" hangingPunct="1">
              <a:spcAft>
                <a:spcPts val="0"/>
              </a:spcAft>
              <a:buFont typeface="Wingdings" pitchFamily="2" charset="2"/>
              <a:buChar char="ü"/>
              <a:defRPr/>
            </a:pPr>
            <a:r>
              <a:rPr lang="ru-RU" b="1" dirty="0" smtClean="0">
                <a:solidFill>
                  <a:srgbClr val="002060"/>
                </a:solidFill>
              </a:rPr>
              <a:t>   суицидальные попытки и завершенные суициды.   </a:t>
            </a:r>
          </a:p>
          <a:p>
            <a:pPr marL="282575" indent="-384048" eaLnBrk="1" fontAlgn="auto" hangingPunct="1">
              <a:spcAft>
                <a:spcPts val="0"/>
              </a:spcAft>
              <a:buFont typeface="Wingdings" pitchFamily="2" charset="2"/>
              <a:buChar char="ü"/>
              <a:defRPr/>
            </a:pPr>
            <a:endParaRPr lang="ru-RU" dirty="0" smtClean="0"/>
          </a:p>
          <a:p>
            <a:pPr marL="282575" indent="-384048" eaLnBrk="1" fontAlgn="auto" hangingPunct="1">
              <a:spcAft>
                <a:spcPts val="0"/>
              </a:spcAft>
              <a:buFont typeface="Wingdings 2" pitchFamily="18" charset="2"/>
              <a:buNone/>
              <a:defRPr/>
            </a:pPr>
            <a:endParaRPr lang="ru-RU" dirty="0" smtClean="0"/>
          </a:p>
        </p:txBody>
      </p:sp>
      <p:pic>
        <p:nvPicPr>
          <p:cNvPr id="9220" name="Picture 4" descr="C:\Documents and Settings\ппп\Рабочий стол\images.jpeg"/>
          <p:cNvPicPr>
            <a:picLocks noChangeAspect="1" noChangeArrowheads="1"/>
          </p:cNvPicPr>
          <p:nvPr/>
        </p:nvPicPr>
        <p:blipFill>
          <a:blip r:embed="rId2" cstate="print"/>
          <a:srcRect/>
          <a:stretch>
            <a:fillRect/>
          </a:stretch>
        </p:blipFill>
        <p:spPr bwMode="auto">
          <a:xfrm>
            <a:off x="6500826" y="1857364"/>
            <a:ext cx="2171700" cy="2105025"/>
          </a:xfrm>
          <a:prstGeom prst="rect">
            <a:avLst/>
          </a:prstGeom>
          <a:noFill/>
          <a:effectLst>
            <a:outerShdw blurRad="50800" dist="38100" algn="l" rotWithShape="0">
              <a:prstClr val="black">
                <a:alpha val="40000"/>
              </a:prstClr>
            </a:outerShdw>
            <a:reflection blurRad="6350" stA="50000" endA="300" endPos="90000" dir="5400000" sy="-100000" algn="bl" rotWithShape="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a:latin typeface="Times New Roman" pitchFamily="18" charset="0"/>
                <a:cs typeface="Times New Roman" pitchFamily="18" charset="0"/>
              </a:rPr>
              <a:t/>
            </a:r>
            <a:br>
              <a:rPr lang="ru-RU" sz="3600" b="1" dirty="0">
                <a:latin typeface="Times New Roman" pitchFamily="18" charset="0"/>
                <a:cs typeface="Times New Roman" pitchFamily="18" charset="0"/>
              </a:rPr>
            </a:br>
            <a:r>
              <a:rPr lang="ru-RU" sz="3100" b="1" dirty="0" smtClean="0">
                <a:latin typeface="Times New Roman" pitchFamily="18" charset="0"/>
                <a:cs typeface="Times New Roman" pitchFamily="18" charset="0"/>
              </a:rPr>
              <a:t>Попытка </a:t>
            </a:r>
            <a:r>
              <a:rPr lang="ru-RU" sz="3100" b="1" dirty="0">
                <a:latin typeface="Times New Roman" pitchFamily="18" charset="0"/>
                <a:cs typeface="Times New Roman" pitchFamily="18" charset="0"/>
              </a:rPr>
              <a:t>самоубийства путем пореза вен или </a:t>
            </a:r>
            <a:r>
              <a:rPr lang="ru-RU" sz="3100" b="1" dirty="0" smtClean="0">
                <a:latin typeface="Times New Roman" pitchFamily="18" charset="0"/>
                <a:cs typeface="Times New Roman" pitchFamily="18" charset="0"/>
              </a:rPr>
              <a:t>кровопотери:</a:t>
            </a:r>
            <a:r>
              <a:rPr lang="ru-RU" b="1" dirty="0"/>
              <a:t/>
            </a:r>
            <a:br>
              <a:rPr lang="ru-RU" b="1" dirty="0"/>
            </a:br>
            <a:r>
              <a:rPr lang="ru-RU" dirty="0"/>
              <a:t> </a:t>
            </a:r>
            <a:br>
              <a:rPr lang="ru-RU" dirty="0"/>
            </a:b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ru-RU" i="1" dirty="0" smtClean="0"/>
              <a:t>	</a:t>
            </a:r>
            <a:r>
              <a:rPr lang="ru-RU" b="1" i="1" dirty="0" smtClean="0">
                <a:latin typeface="Times New Roman" pitchFamily="18" charset="0"/>
                <a:cs typeface="Times New Roman" pitchFamily="18" charset="0"/>
              </a:rPr>
              <a:t>Если </a:t>
            </a:r>
            <a:r>
              <a:rPr lang="ru-RU" b="1" i="1" dirty="0">
                <a:latin typeface="Times New Roman" pitchFamily="18" charset="0"/>
                <a:cs typeface="Times New Roman" pitchFamily="18" charset="0"/>
              </a:rPr>
              <a:t>кровь вытекает из поверхностной раны пострадавшего от попытки самоубийства:</a:t>
            </a:r>
            <a:endParaRPr lang="ru-RU" b="1"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необходимо перетянуть жгутом место ниже раны в случае венозного  кровотечения (кровь темного цвета) и выше ; в случае - артериального (кровь ярко алая). </a:t>
            </a:r>
            <a:endParaRPr lang="ru-RU" b="1" dirty="0">
              <a:latin typeface="Times New Roman" pitchFamily="18" charset="0"/>
              <a:cs typeface="Times New Roman" pitchFamily="18" charset="0"/>
            </a:endParaRPr>
          </a:p>
          <a:p>
            <a:pPr marL="0" indent="0">
              <a:buNone/>
            </a:pPr>
            <a:r>
              <a:rPr lang="ru-RU"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При </a:t>
            </a:r>
            <a:r>
              <a:rPr lang="ru-RU" b="1" i="1" dirty="0">
                <a:latin typeface="Times New Roman" pitchFamily="18" charset="0"/>
                <a:cs typeface="Times New Roman" pitchFamily="18" charset="0"/>
              </a:rPr>
              <a:t>повреждении нервно-сосудистого пучка (смешанное кровотечение):</a:t>
            </a:r>
            <a:endParaRPr lang="ru-RU" b="1"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перетянуть конечность следует выше и ниже раны.;</a:t>
            </a:r>
            <a:endParaRPr lang="ru-RU" b="1"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во всех случаях на рану нужно наложить стерильную повязку, если нет стерильного бинта, для этой цели можно использовать чистую тряпочку. </a:t>
            </a:r>
            <a:endParaRPr lang="ru-RU" b="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2557195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2800" b="1" dirty="0">
                <a:latin typeface="Times New Roman" pitchFamily="18" charset="0"/>
                <a:cs typeface="Times New Roman" pitchFamily="18" charset="0"/>
              </a:rPr>
              <a:t>Попытка самоубийства путем пореза вен или кровопотери:</a:t>
            </a:r>
            <a:endParaRPr lang="ru-RU" sz="2800" dirty="0"/>
          </a:p>
        </p:txBody>
      </p:sp>
      <p:sp>
        <p:nvSpPr>
          <p:cNvPr id="3" name="Объект 2"/>
          <p:cNvSpPr>
            <a:spLocks noGrp="1"/>
          </p:cNvSpPr>
          <p:nvPr>
            <p:ph idx="1"/>
          </p:nvPr>
        </p:nvSpPr>
        <p:spPr/>
        <p:txBody>
          <a:bodyPr>
            <a:normAutofit fontScale="62500" lnSpcReduction="20000"/>
          </a:bodyPr>
          <a:lstStyle/>
          <a:p>
            <a:pPr marL="0" indent="0">
              <a:buNone/>
            </a:pPr>
            <a:r>
              <a:rPr lang="ru-RU" i="1" dirty="0" smtClean="0"/>
              <a:t>	</a:t>
            </a:r>
            <a:r>
              <a:rPr lang="ru-RU" b="1" i="1" dirty="0" smtClean="0">
                <a:latin typeface="Times New Roman" pitchFamily="18" charset="0"/>
                <a:cs typeface="Times New Roman" pitchFamily="18" charset="0"/>
              </a:rPr>
              <a:t>Если </a:t>
            </a:r>
            <a:r>
              <a:rPr lang="ru-RU" b="1" i="1" dirty="0">
                <a:latin typeface="Times New Roman" pitchFamily="18" charset="0"/>
                <a:cs typeface="Times New Roman" pitchFamily="18" charset="0"/>
              </a:rPr>
              <a:t>имеется глубокая рана туловища или шеи</a:t>
            </a:r>
            <a:r>
              <a:rPr lang="ru-RU" b="1" i="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затампонировать ее, туго введя в рану стерильный бинт. </a:t>
            </a:r>
          </a:p>
          <a:p>
            <a:pPr marL="0" indent="0">
              <a:buNone/>
            </a:pPr>
            <a:r>
              <a:rPr lang="ru-RU" dirty="0">
                <a:latin typeface="Times New Roman" pitchFamily="18" charset="0"/>
                <a:cs typeface="Times New Roman" pitchFamily="18" charset="0"/>
              </a:rPr>
              <a:t> </a:t>
            </a:r>
          </a:p>
          <a:p>
            <a:pPr marL="0" indent="0">
              <a:buNone/>
            </a:pPr>
            <a:r>
              <a:rPr lang="ru-RU"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При </a:t>
            </a:r>
            <a:r>
              <a:rPr lang="ru-RU" b="1" i="1" dirty="0">
                <a:latin typeface="Times New Roman" pitchFamily="18" charset="0"/>
                <a:cs typeface="Times New Roman" pitchFamily="18" charset="0"/>
              </a:rPr>
              <a:t>ранениях живота пострадавшего от самоубийства </a:t>
            </a:r>
            <a:r>
              <a:rPr lang="ru-RU" b="1" i="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a:p>
            <a:pPr marL="0" indent="0">
              <a:buNone/>
            </a:pPr>
            <a:r>
              <a:rPr lang="ru-RU" i="1" dirty="0">
                <a:latin typeface="Times New Roman" pitchFamily="18" charset="0"/>
                <a:cs typeface="Times New Roman" pitchFamily="18" charset="0"/>
              </a:rPr>
              <a:t>- </a:t>
            </a:r>
            <a:r>
              <a:rPr lang="ru-RU" dirty="0">
                <a:latin typeface="Times New Roman" pitchFamily="18" charset="0"/>
                <a:cs typeface="Times New Roman" pitchFamily="18" charset="0"/>
              </a:rPr>
              <a:t>нужно положить на бок с поджатыми к животу коленями и до приезда медиков плотно зажимать рану кулаком, чтобы сдавить крупные сосуды брюшной полости, которые могут быть повреждены. </a:t>
            </a:r>
          </a:p>
          <a:p>
            <a:pPr marL="0" indent="0">
              <a:buNone/>
            </a:pPr>
            <a:endParaRPr lang="ru-RU" dirty="0">
              <a:latin typeface="Times New Roman" pitchFamily="18" charset="0"/>
              <a:cs typeface="Times New Roman" pitchFamily="18" charset="0"/>
            </a:endParaRPr>
          </a:p>
          <a:p>
            <a:pPr marL="0" indent="0">
              <a:buNone/>
            </a:pPr>
            <a:r>
              <a:rPr lang="ru-RU"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Если </a:t>
            </a:r>
            <a:r>
              <a:rPr lang="ru-RU" b="1" i="1" dirty="0">
                <a:latin typeface="Times New Roman" pitchFamily="18" charset="0"/>
                <a:cs typeface="Times New Roman" pitchFamily="18" charset="0"/>
              </a:rPr>
              <a:t>у пострадавшего имеется проникающее ранение грудной клетки</a:t>
            </a:r>
            <a:r>
              <a:rPr lang="ru-RU" b="1" i="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нужно плотно закрыть отверстие резиновым кругом или полиэтиленовой пленкой. На края раны для ее герметизации нанести слой вазелина.</a:t>
            </a:r>
          </a:p>
          <a:p>
            <a:endParaRPr lang="ru-RU" dirty="0"/>
          </a:p>
          <a:p>
            <a:endParaRPr lang="ru-RU" dirty="0"/>
          </a:p>
        </p:txBody>
      </p:sp>
    </p:spTree>
    <p:extLst>
      <p:ext uri="{BB962C8B-B14F-4D97-AF65-F5344CB8AC3E}">
        <p14:creationId xmlns:p14="http://schemas.microsoft.com/office/powerpoint/2010/main" xmlns="" val="3251346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100" b="1" dirty="0"/>
              <a:t>Попытка самоубийства путем </a:t>
            </a:r>
            <a:r>
              <a:rPr lang="ru-RU" sz="3100" b="1" dirty="0" smtClean="0"/>
              <a:t>утопления</a:t>
            </a:r>
            <a:r>
              <a:rPr lang="ru-RU" b="1" dirty="0" smtClean="0"/>
              <a:t>:</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a:t>
            </a:r>
            <a:r>
              <a:rPr lang="ru-RU" dirty="0">
                <a:latin typeface="Times New Roman" pitchFamily="18" charset="0"/>
                <a:cs typeface="Times New Roman" pitchFamily="18" charset="0"/>
              </a:rPr>
              <a:t>утопленника нужно очень быстро вытащить на сушу; </a:t>
            </a:r>
          </a:p>
          <a:p>
            <a:pPr marL="0" indent="0">
              <a:buNone/>
            </a:pPr>
            <a:r>
              <a:rPr lang="ru-RU" dirty="0">
                <a:latin typeface="Times New Roman" pitchFamily="18" charset="0"/>
                <a:cs typeface="Times New Roman" pitchFamily="18" charset="0"/>
              </a:rPr>
              <a:t>- перевернуть на живот и положить так, чтобы область желудка (верхняя часть живота между реберными дугами) лежала на возвышении, выше головы и ягодиц; </a:t>
            </a:r>
          </a:p>
          <a:p>
            <a:pPr marL="0" indent="0">
              <a:buNone/>
            </a:pPr>
            <a:r>
              <a:rPr lang="ru-RU" dirty="0">
                <a:latin typeface="Times New Roman" pitchFamily="18" charset="0"/>
                <a:cs typeface="Times New Roman" pitchFamily="18" charset="0"/>
              </a:rPr>
              <a:t>- следует энергично нажимать на спину и заднюю поверхность реберных дуг пострадавшего, раздражать пальцами область яремной вырезки (ямка в нижней части горла над верхней частью грудины) и корень языка, такими действиями можно вызвать рвотный и кашлевой рефлексы, чтобы вода отошла из дыхательных путей и желудка.;</a:t>
            </a:r>
          </a:p>
          <a:p>
            <a:pPr marL="0" indent="0">
              <a:buNone/>
            </a:pPr>
            <a:r>
              <a:rPr lang="ru-RU" dirty="0">
                <a:latin typeface="Times New Roman" pitchFamily="18" charset="0"/>
                <a:cs typeface="Times New Roman" pitchFamily="18" charset="0"/>
              </a:rPr>
              <a:t>- через тонкую трубочку нужно отсасывать изо рта и носа воду;</a:t>
            </a:r>
          </a:p>
          <a:p>
            <a:pPr marL="0" indent="0">
              <a:buNone/>
            </a:pPr>
            <a:r>
              <a:rPr lang="ru-RU" dirty="0">
                <a:latin typeface="Times New Roman" pitchFamily="18" charset="0"/>
                <a:cs typeface="Times New Roman" pitchFamily="18" charset="0"/>
              </a:rPr>
              <a:t>-после удаления из дыхательных путей воды, следует провести реанимационные мероприятия так же, как в случае удушения при повешении.</a:t>
            </a:r>
          </a:p>
          <a:p>
            <a:pPr marL="0" indent="0">
              <a:buNone/>
            </a:pPr>
            <a:r>
              <a:rPr lang="ru-RU" dirty="0"/>
              <a:t> </a:t>
            </a:r>
          </a:p>
          <a:p>
            <a:endParaRPr lang="ru-RU" dirty="0"/>
          </a:p>
        </p:txBody>
      </p:sp>
    </p:spTree>
    <p:extLst>
      <p:ext uri="{BB962C8B-B14F-4D97-AF65-F5344CB8AC3E}">
        <p14:creationId xmlns:p14="http://schemas.microsoft.com/office/powerpoint/2010/main" xmlns="" val="802258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a:latin typeface="Times New Roman" pitchFamily="18" charset="0"/>
                <a:cs typeface="Times New Roman" pitchFamily="18" charset="0"/>
              </a:rPr>
              <a:t>Попытка самоубийства  путем приема </a:t>
            </a:r>
            <a:r>
              <a:rPr lang="ru-RU" sz="3100" b="1" dirty="0" smtClean="0">
                <a:latin typeface="Times New Roman" pitchFamily="18" charset="0"/>
                <a:cs typeface="Times New Roman" pitchFamily="18" charset="0"/>
              </a:rPr>
              <a:t>лекарств:</a:t>
            </a:r>
            <a:r>
              <a:rPr lang="ru-RU" dirty="0"/>
              <a:t/>
            </a:r>
            <a:br>
              <a:rPr lang="ru-RU" dirty="0"/>
            </a:br>
            <a:endParaRPr lang="ru-RU" dirty="0"/>
          </a:p>
        </p:txBody>
      </p:sp>
      <p:sp>
        <p:nvSpPr>
          <p:cNvPr id="3" name="Объект 2"/>
          <p:cNvSpPr>
            <a:spLocks noGrp="1"/>
          </p:cNvSpPr>
          <p:nvPr>
            <p:ph idx="1"/>
          </p:nvPr>
        </p:nvSpPr>
        <p:spPr>
          <a:xfrm>
            <a:off x="457200" y="1412776"/>
            <a:ext cx="8229600" cy="4713387"/>
          </a:xfrm>
        </p:spPr>
        <p:txBody>
          <a:bodyPr>
            <a:normAutofit fontScale="70000" lnSpcReduction="20000"/>
          </a:bodyPr>
          <a:lstStyle/>
          <a:p>
            <a:r>
              <a:rPr lang="ru-RU" sz="3600" i="1" dirty="0" smtClean="0">
                <a:latin typeface="Times New Roman" pitchFamily="18" charset="0"/>
                <a:cs typeface="Times New Roman" pitchFamily="18" charset="0"/>
              </a:rPr>
              <a:t>Если </a:t>
            </a:r>
            <a:r>
              <a:rPr lang="ru-RU" sz="3600" i="1" dirty="0">
                <a:latin typeface="Times New Roman" pitchFamily="18" charset="0"/>
                <a:cs typeface="Times New Roman" pitchFamily="18" charset="0"/>
              </a:rPr>
              <a:t>пострадавший находится без сознания, </a:t>
            </a:r>
            <a:r>
              <a:rPr lang="ru-RU" sz="3600" dirty="0">
                <a:latin typeface="Times New Roman" pitchFamily="18" charset="0"/>
                <a:cs typeface="Times New Roman" pitchFamily="18" charset="0"/>
              </a:rPr>
              <a:t>но сохранены дыхание и сердцебиение, уложите его на бок, обеспечьте устойчивость такого положения. Проверьте, нет ли остатков лекарства во рту. Если есть, удалите. </a:t>
            </a:r>
            <a:endParaRPr lang="ru-RU" sz="3600" dirty="0" smtClean="0">
              <a:latin typeface="Times New Roman" pitchFamily="18" charset="0"/>
              <a:cs typeface="Times New Roman" pitchFamily="18" charset="0"/>
            </a:endParaRPr>
          </a:p>
          <a:p>
            <a:pPr marL="0" indent="0">
              <a:buNone/>
            </a:pPr>
            <a:endParaRPr lang="ru-RU" sz="3600" dirty="0">
              <a:latin typeface="Times New Roman" pitchFamily="18" charset="0"/>
              <a:cs typeface="Times New Roman" pitchFamily="18" charset="0"/>
            </a:endParaRPr>
          </a:p>
          <a:p>
            <a:r>
              <a:rPr lang="ru-RU" sz="3600" i="1" dirty="0">
                <a:latin typeface="Times New Roman" pitchFamily="18" charset="0"/>
                <a:cs typeface="Times New Roman" pitchFamily="18" charset="0"/>
              </a:rPr>
              <a:t>Если человек в сознании и с момента приёма препарата прошло менее 30 минут, </a:t>
            </a:r>
            <a:r>
              <a:rPr lang="ru-RU" sz="3600" dirty="0">
                <a:latin typeface="Times New Roman" pitchFamily="18" charset="0"/>
                <a:cs typeface="Times New Roman" pitchFamily="18" charset="0"/>
              </a:rPr>
              <a:t>постарайтесь вызвать рвоту. Чтобы вызвать рвоту Дайте выпить воды (3-4 стакана взрослому или 1-2 стакана ребёнку). Ложкой надавите на корень языка. Попытки вызвать рвоту необходимы даже при сопротивлении пострадавшего.  После рвоты дайте активированный уголь. Уложите на бок, как можно чаще предлагайте молоко или чай.</a:t>
            </a:r>
          </a:p>
          <a:p>
            <a:pPr marL="0" indent="0">
              <a:buNone/>
            </a:pPr>
            <a:endParaRPr lang="ru-RU" dirty="0"/>
          </a:p>
          <a:p>
            <a:endParaRPr lang="ru-RU" dirty="0"/>
          </a:p>
        </p:txBody>
      </p:sp>
    </p:spTree>
    <p:extLst>
      <p:ext uri="{BB962C8B-B14F-4D97-AF65-F5344CB8AC3E}">
        <p14:creationId xmlns:p14="http://schemas.microsoft.com/office/powerpoint/2010/main" xmlns="" val="3411274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latin typeface="Times New Roman" pitchFamily="18" charset="0"/>
                <a:cs typeface="Times New Roman" pitchFamily="18" charset="0"/>
              </a:rPr>
              <a:t>Попытка самоубийства  путем приема лекарств:</a:t>
            </a:r>
            <a:endParaRPr lang="ru-RU" sz="2800" dirty="0"/>
          </a:p>
        </p:txBody>
      </p:sp>
      <p:sp>
        <p:nvSpPr>
          <p:cNvPr id="3" name="Объект 2"/>
          <p:cNvSpPr>
            <a:spLocks noGrp="1"/>
          </p:cNvSpPr>
          <p:nvPr>
            <p:ph idx="1"/>
          </p:nvPr>
        </p:nvSpPr>
        <p:spPr/>
        <p:txBody>
          <a:bodyPr>
            <a:normAutofit fontScale="92500" lnSpcReduction="10000"/>
          </a:bodyPr>
          <a:lstStyle/>
          <a:p>
            <a:r>
              <a:rPr lang="ru-RU" sz="3000" i="1" dirty="0">
                <a:latin typeface="Times New Roman" pitchFamily="18" charset="0"/>
                <a:cs typeface="Times New Roman" pitchFamily="18" charset="0"/>
              </a:rPr>
              <a:t>Если рвоту вызвать не удаётся, </a:t>
            </a:r>
            <a:r>
              <a:rPr lang="ru-RU" sz="3000" dirty="0">
                <a:latin typeface="Times New Roman" pitchFamily="18" charset="0"/>
                <a:cs typeface="Times New Roman" pitchFamily="18" charset="0"/>
              </a:rPr>
              <a:t>дайте активированный уголь, поите чаем и молоком. По прибытии медиков или спасателей, покажите им упаковку от лекарства</a:t>
            </a:r>
            <a:r>
              <a:rPr lang="ru-RU" sz="3000" dirty="0" smtClean="0">
                <a:latin typeface="Times New Roman" pitchFamily="18" charset="0"/>
                <a:cs typeface="Times New Roman" pitchFamily="18" charset="0"/>
              </a:rPr>
              <a:t>.</a:t>
            </a:r>
          </a:p>
          <a:p>
            <a:pPr marL="0" indent="0">
              <a:buNone/>
            </a:pPr>
            <a:r>
              <a:rPr lang="ru-RU" sz="3000" dirty="0" smtClean="0">
                <a:latin typeface="Times New Roman" pitchFamily="18" charset="0"/>
                <a:cs typeface="Times New Roman" pitchFamily="18" charset="0"/>
              </a:rPr>
              <a:t> </a:t>
            </a:r>
            <a:endParaRPr lang="ru-RU" sz="3000" dirty="0">
              <a:latin typeface="Times New Roman" pitchFamily="18" charset="0"/>
              <a:cs typeface="Times New Roman" pitchFamily="18" charset="0"/>
            </a:endParaRPr>
          </a:p>
          <a:p>
            <a:r>
              <a:rPr lang="ru-RU" sz="3000" i="1" dirty="0">
                <a:latin typeface="Times New Roman" pitchFamily="18" charset="0"/>
                <a:cs typeface="Times New Roman" pitchFamily="18" charset="0"/>
              </a:rPr>
              <a:t>Если есть по этому поводу какие-то сомнения, </a:t>
            </a:r>
            <a:r>
              <a:rPr lang="ru-RU" sz="3000" dirty="0">
                <a:latin typeface="Times New Roman" pitchFamily="18" charset="0"/>
                <a:cs typeface="Times New Roman" pitchFamily="18" charset="0"/>
              </a:rPr>
              <a:t>берите с собой в больницу всё, что вызывает подозрения. Если обнаружена предсмертная записка, сохраните её.   </a:t>
            </a:r>
          </a:p>
          <a:p>
            <a:pPr marL="0" indent="0">
              <a:buNone/>
            </a:pPr>
            <a:r>
              <a:rPr lang="ru-RU" dirty="0">
                <a:latin typeface="Times New Roman" pitchFamily="18" charset="0"/>
                <a:cs typeface="Times New Roman" pitchFamily="18" charset="0"/>
              </a:rPr>
              <a:t> </a:t>
            </a:r>
          </a:p>
          <a:p>
            <a:endParaRPr lang="ru-RU" dirty="0"/>
          </a:p>
        </p:txBody>
      </p:sp>
    </p:spTree>
    <p:extLst>
      <p:ext uri="{BB962C8B-B14F-4D97-AF65-F5344CB8AC3E}">
        <p14:creationId xmlns:p14="http://schemas.microsoft.com/office/powerpoint/2010/main" xmlns="" val="113939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p:spPr>
      </p:pic>
    </p:spTree>
    <p:extLst>
      <p:ext uri="{BB962C8B-B14F-4D97-AF65-F5344CB8AC3E}">
        <p14:creationId xmlns:p14="http://schemas.microsoft.com/office/powerpoint/2010/main" xmlns="" val="2067311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404664"/>
            <a:ext cx="4114800" cy="5721499"/>
          </a:xfrm>
        </p:spPr>
        <p:txBody>
          <a:bodyPr>
            <a:normAutofit fontScale="85000" lnSpcReduction="20000"/>
          </a:bodyPr>
          <a:lstStyle/>
          <a:p>
            <a:pPr algn="ctr">
              <a:buNone/>
            </a:pPr>
            <a:r>
              <a:rPr lang="ru-RU" dirty="0" smtClean="0">
                <a:ln w="1905"/>
                <a:effectLst>
                  <a:innerShdw blurRad="69850" dist="43180" dir="5400000">
                    <a:srgbClr val="000000">
                      <a:alpha val="65000"/>
                    </a:srgbClr>
                  </a:innerShdw>
                </a:effectLst>
                <a:latin typeface="Times New Roman" pitchFamily="18" charset="0"/>
                <a:cs typeface="Times New Roman" pitchFamily="18" charset="0"/>
              </a:rPr>
              <a:t>КГБОУ </a:t>
            </a:r>
          </a:p>
          <a:p>
            <a:pPr algn="ctr">
              <a:buNone/>
            </a:pPr>
            <a:endParaRPr lang="ru-RU" b="1"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buNone/>
            </a:pPr>
            <a:endParaRPr lang="ru-RU" b="1"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buNone/>
            </a:pPr>
            <a:endParaRPr lang="ru-RU" b="1"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buNone/>
            </a:pPr>
            <a:r>
              <a:rPr lang="ru-RU" b="1" dirty="0" smtClean="0">
                <a:ln w="1905"/>
                <a:effectLst>
                  <a:innerShdw blurRad="69850" dist="43180" dir="5400000">
                    <a:srgbClr val="000000">
                      <a:alpha val="65000"/>
                    </a:srgbClr>
                  </a:innerShdw>
                </a:effectLst>
                <a:latin typeface="Times New Roman" pitchFamily="18" charset="0"/>
                <a:cs typeface="Times New Roman" pitchFamily="18" charset="0"/>
              </a:rPr>
              <a:t>«Краевой центр психолого-медико-социального  сопровождения» </a:t>
            </a:r>
          </a:p>
          <a:p>
            <a:pPr>
              <a:buNone/>
            </a:pPr>
            <a:endParaRPr lang="ru-RU" dirty="0" smtClean="0">
              <a:ln w="1905"/>
              <a:effectLst>
                <a:innerShdw blurRad="69850" dist="43180" dir="5400000">
                  <a:srgbClr val="000000">
                    <a:alpha val="65000"/>
                  </a:srgbClr>
                </a:innerShdw>
              </a:effectLst>
              <a:latin typeface="Times New Roman" pitchFamily="18" charset="0"/>
              <a:cs typeface="Times New Roman" pitchFamily="18" charset="0"/>
            </a:endParaRPr>
          </a:p>
          <a:p>
            <a:pPr>
              <a:buNone/>
            </a:pPr>
            <a:endParaRPr lang="ru-RU" dirty="0" smtClean="0">
              <a:ln w="1905"/>
              <a:effectLst>
                <a:innerShdw blurRad="69850" dist="43180" dir="5400000">
                  <a:srgbClr val="000000">
                    <a:alpha val="65000"/>
                  </a:srgbClr>
                </a:innerShdw>
              </a:effectLst>
              <a:latin typeface="Times New Roman" pitchFamily="18" charset="0"/>
              <a:cs typeface="Times New Roman" pitchFamily="18" charset="0"/>
            </a:endParaRPr>
          </a:p>
          <a:p>
            <a:pPr>
              <a:buNone/>
            </a:pPr>
            <a:endParaRPr lang="ru-RU"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buNone/>
            </a:pPr>
            <a:r>
              <a:rPr lang="ru-RU" sz="2600" dirty="0" smtClean="0">
                <a:ln w="1905"/>
                <a:effectLst>
                  <a:innerShdw blurRad="69850" dist="43180" dir="5400000">
                    <a:srgbClr val="000000">
                      <a:alpha val="65000"/>
                    </a:srgbClr>
                  </a:innerShdw>
                </a:effectLst>
                <a:latin typeface="Times New Roman" pitchFamily="18" charset="0"/>
                <a:cs typeface="Times New Roman" pitchFamily="18" charset="0"/>
              </a:rPr>
              <a:t>г. Комсомольск - на- Амуре  </a:t>
            </a:r>
          </a:p>
          <a:p>
            <a:pPr algn="ctr">
              <a:buNone/>
            </a:pPr>
            <a:r>
              <a:rPr lang="ru-RU" sz="2600" dirty="0" smtClean="0">
                <a:ln w="1905"/>
                <a:effectLst>
                  <a:innerShdw blurRad="69850" dist="43180" dir="5400000">
                    <a:srgbClr val="000000">
                      <a:alpha val="65000"/>
                    </a:srgbClr>
                  </a:innerShdw>
                </a:effectLst>
                <a:latin typeface="Times New Roman" pitchFamily="18" charset="0"/>
                <a:cs typeface="Times New Roman" pitchFamily="18" charset="0"/>
              </a:rPr>
              <a:t>пр. Октябрьский 26, </a:t>
            </a:r>
          </a:p>
          <a:p>
            <a:pPr algn="ctr">
              <a:buNone/>
            </a:pPr>
            <a:r>
              <a:rPr lang="ru-RU" sz="2600" dirty="0" smtClean="0">
                <a:ln w="1905"/>
                <a:effectLst>
                  <a:innerShdw blurRad="69850" dist="43180" dir="5400000">
                    <a:srgbClr val="000000">
                      <a:alpha val="65000"/>
                    </a:srgbClr>
                  </a:innerShdw>
                </a:effectLst>
                <a:latin typeface="Times New Roman" pitchFamily="18" charset="0"/>
                <a:cs typeface="Times New Roman" pitchFamily="18" charset="0"/>
              </a:rPr>
              <a:t>корп. 2, каб. 2</a:t>
            </a:r>
          </a:p>
          <a:p>
            <a:pPr algn="ctr">
              <a:buNone/>
            </a:pPr>
            <a:endParaRPr lang="ru-RU" altLang="zh-CN"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endParaRPr>
          </a:p>
          <a:p>
            <a:pPr algn="ctr">
              <a:buNone/>
            </a:pPr>
            <a:r>
              <a:rPr lang="ru-RU" altLang="zh-CN"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8 (4217) 54-22-82</a:t>
            </a:r>
          </a:p>
          <a:p>
            <a:pPr>
              <a:buNone/>
            </a:pPr>
            <a:endParaRPr lang="ru-RU" b="1" i="1" dirty="0" smtClean="0">
              <a:ln w="1905"/>
              <a:effectLst>
                <a:innerShdw blurRad="69850" dist="43180" dir="5400000">
                  <a:srgbClr val="000000">
                    <a:alpha val="65000"/>
                  </a:srgbClr>
                </a:innerShdw>
              </a:effectLst>
            </a:endParaRPr>
          </a:p>
          <a:p>
            <a:pPr>
              <a:buNone/>
            </a:pPr>
            <a:endParaRPr lang="ru-RU" b="1" i="1" dirty="0" smtClean="0">
              <a:ln w="1905"/>
              <a:effectLst>
                <a:innerShdw blurRad="69850" dist="43180" dir="5400000">
                  <a:srgbClr val="000000">
                    <a:alpha val="65000"/>
                  </a:srgbClr>
                </a:innerShdw>
              </a:effectLst>
            </a:endParaRPr>
          </a:p>
          <a:p>
            <a:endParaRPr lang="ru-RU" dirty="0"/>
          </a:p>
        </p:txBody>
      </p:sp>
      <p:sp>
        <p:nvSpPr>
          <p:cNvPr id="4" name="Содержимое 3"/>
          <p:cNvSpPr>
            <a:spLocks noGrp="1"/>
          </p:cNvSpPr>
          <p:nvPr>
            <p:ph sz="half" idx="2"/>
          </p:nvPr>
        </p:nvSpPr>
        <p:spPr>
          <a:xfrm>
            <a:off x="4644008" y="404664"/>
            <a:ext cx="4038600" cy="5678091"/>
          </a:xfrm>
        </p:spPr>
        <p:txBody>
          <a:bodyPr>
            <a:normAutofit fontScale="85000" lnSpcReduction="20000"/>
          </a:bodyPr>
          <a:lstStyle/>
          <a:p>
            <a:pPr algn="ctr">
              <a:buNone/>
            </a:pPr>
            <a:r>
              <a:rPr lang="ru-RU" dirty="0" smtClean="0">
                <a:latin typeface="Times New Roman" pitchFamily="18" charset="0"/>
                <a:cs typeface="Times New Roman" pitchFamily="18" charset="0"/>
              </a:rPr>
              <a:t>	КГКУ</a:t>
            </a:r>
          </a:p>
          <a:p>
            <a:pPr algn="ctr">
              <a:buNone/>
            </a:pPr>
            <a:endParaRPr lang="ru-RU" sz="2200" b="1" dirty="0" smtClean="0">
              <a:latin typeface="Times New Roman" pitchFamily="18" charset="0"/>
              <a:cs typeface="Times New Roman" pitchFamily="18" charset="0"/>
            </a:endParaRPr>
          </a:p>
          <a:p>
            <a:pPr algn="ctr">
              <a:buNone/>
            </a:pPr>
            <a:endParaRPr lang="ru-RU" sz="2200" b="1" dirty="0" smtClean="0">
              <a:latin typeface="Times New Roman" pitchFamily="18" charset="0"/>
              <a:cs typeface="Times New Roman" pitchFamily="18" charset="0"/>
            </a:endParaRPr>
          </a:p>
          <a:p>
            <a:pPr algn="ctr">
              <a:buNone/>
            </a:pPr>
            <a:endParaRPr lang="ru-RU" b="1" dirty="0" smtClean="0">
              <a:latin typeface="Times New Roman" pitchFamily="18" charset="0"/>
              <a:cs typeface="Times New Roman" pitchFamily="18" charset="0"/>
            </a:endParaRPr>
          </a:p>
          <a:p>
            <a:pPr algn="ctr">
              <a:buNone/>
            </a:pPr>
            <a:r>
              <a:rPr lang="ru-RU" b="1" dirty="0" smtClean="0">
                <a:latin typeface="Times New Roman" pitchFamily="18" charset="0"/>
                <a:cs typeface="Times New Roman" pitchFamily="18" charset="0"/>
              </a:rPr>
              <a:t>«Краевой центр  социального воспитания и здоровья»</a:t>
            </a:r>
          </a:p>
          <a:p>
            <a:pPr algn="ctr">
              <a:buNone/>
            </a:pPr>
            <a:endParaRPr lang="ru-RU" dirty="0" smtClean="0">
              <a:latin typeface="Times New Roman" pitchFamily="18" charset="0"/>
              <a:cs typeface="Times New Roman" pitchFamily="18" charset="0"/>
            </a:endParaRPr>
          </a:p>
          <a:p>
            <a:pPr algn="ctr">
              <a:buNone/>
            </a:pPr>
            <a:endParaRPr lang="ru-RU" sz="2600" dirty="0" smtClean="0">
              <a:latin typeface="Times New Roman" pitchFamily="18" charset="0"/>
              <a:cs typeface="Times New Roman" pitchFamily="18" charset="0"/>
            </a:endParaRPr>
          </a:p>
          <a:p>
            <a:pPr algn="ctr">
              <a:buNone/>
            </a:pPr>
            <a:endParaRPr lang="ru-RU" sz="2600" dirty="0" smtClean="0">
              <a:latin typeface="Times New Roman" pitchFamily="18" charset="0"/>
              <a:cs typeface="Times New Roman" pitchFamily="18" charset="0"/>
            </a:endParaRPr>
          </a:p>
          <a:p>
            <a:pPr algn="ctr">
              <a:buNone/>
            </a:pPr>
            <a:endParaRPr lang="ru-RU" sz="2600" dirty="0" smtClean="0">
              <a:latin typeface="Times New Roman" pitchFamily="18" charset="0"/>
              <a:cs typeface="Times New Roman" pitchFamily="18" charset="0"/>
            </a:endParaRPr>
          </a:p>
          <a:p>
            <a:pPr algn="ctr">
              <a:buNone/>
            </a:pPr>
            <a:r>
              <a:rPr lang="ru-RU" sz="2600" dirty="0" smtClean="0">
                <a:latin typeface="Times New Roman" pitchFamily="18" charset="0"/>
                <a:cs typeface="Times New Roman" pitchFamily="18" charset="0"/>
              </a:rPr>
              <a:t>г. Комсомольск-на-Амуре</a:t>
            </a:r>
          </a:p>
          <a:p>
            <a:pPr algn="ctr">
              <a:buNone/>
            </a:pPr>
            <a:r>
              <a:rPr lang="ru-RU" sz="2600" dirty="0" smtClean="0">
                <a:latin typeface="Times New Roman" pitchFamily="18" charset="0"/>
                <a:cs typeface="Times New Roman" pitchFamily="18" charset="0"/>
              </a:rPr>
              <a:t>ул. Комсомольская 34/2</a:t>
            </a:r>
          </a:p>
          <a:p>
            <a:pPr algn="ctr">
              <a:lnSpc>
                <a:spcPct val="90000"/>
              </a:lnSpc>
              <a:buFontTx/>
              <a:buNone/>
              <a:defRPr/>
            </a:pPr>
            <a:endParaRPr lang="ru-RU" dirty="0" smtClean="0">
              <a:latin typeface="Times New Roman" pitchFamily="18" charset="0"/>
              <a:cs typeface="Times New Roman" pitchFamily="18" charset="0"/>
            </a:endParaRPr>
          </a:p>
          <a:p>
            <a:pPr algn="ctr">
              <a:lnSpc>
                <a:spcPct val="90000"/>
              </a:lnSpc>
              <a:buFontTx/>
              <a:buNone/>
              <a:defRPr/>
            </a:pPr>
            <a:r>
              <a:rPr lang="ru-RU" b="1" dirty="0" smtClean="0">
                <a:solidFill>
                  <a:srgbClr val="C00000"/>
                </a:solidFill>
                <a:latin typeface="Times New Roman" pitchFamily="18" charset="0"/>
                <a:cs typeface="Times New Roman" pitchFamily="18" charset="0"/>
              </a:rPr>
              <a:t>8 (4217)  54-70-66,   </a:t>
            </a:r>
          </a:p>
          <a:p>
            <a:pPr algn="ctr">
              <a:lnSpc>
                <a:spcPct val="90000"/>
              </a:lnSpc>
              <a:buFontTx/>
              <a:buNone/>
              <a:defRPr/>
            </a:pPr>
            <a:r>
              <a:rPr lang="ru-RU" b="1" dirty="0" smtClean="0">
                <a:solidFill>
                  <a:srgbClr val="C00000"/>
                </a:solidFill>
                <a:latin typeface="Times New Roman" pitchFamily="18" charset="0"/>
                <a:cs typeface="Times New Roman" pitchFamily="18" charset="0"/>
              </a:rPr>
              <a:t>8 (4217) 54-79-81</a:t>
            </a:r>
          </a:p>
          <a:p>
            <a:pPr algn="ct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a:bodyPr>
          <a:lstStyle/>
          <a:p>
            <a:pPr algn="ctr">
              <a:buNone/>
            </a:pPr>
            <a:endParaRPr lang="ru-RU" altLang="zh-CN" sz="3600"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endParaRPr>
          </a:p>
          <a:p>
            <a:pPr algn="ctr">
              <a:buNone/>
            </a:pPr>
            <a:r>
              <a:rPr lang="ru-RU" altLang="zh-CN" sz="3600" b="1" dirty="0" smtClean="0">
                <a:ln w="1905"/>
                <a:effectLst>
                  <a:innerShdw blurRad="69850" dist="43180" dir="5400000">
                    <a:srgbClr val="000000">
                      <a:alpha val="65000"/>
                    </a:srgbClr>
                  </a:innerShdw>
                </a:effectLst>
                <a:latin typeface="Times New Roman" pitchFamily="18" charset="0"/>
                <a:cs typeface="Times New Roman" pitchFamily="18" charset="0"/>
              </a:rPr>
              <a:t>Телефон доверия г. Хабаровск:</a:t>
            </a:r>
          </a:p>
          <a:p>
            <a:pPr algn="ctr">
              <a:buNone/>
            </a:pPr>
            <a:r>
              <a:rPr lang="ru-RU" altLang="zh-CN" sz="3600"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8 (4212) 30-70-92 </a:t>
            </a:r>
          </a:p>
          <a:p>
            <a:pPr algn="ctr">
              <a:buNone/>
            </a:pPr>
            <a:endParaRPr lang="ru-RU" sz="3600"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endParaRPr>
          </a:p>
          <a:p>
            <a:pPr algn="ctr">
              <a:buNone/>
            </a:pPr>
            <a:r>
              <a:rPr lang="ru-RU" altLang="zh-CN" sz="3600" b="1" dirty="0" smtClean="0">
                <a:ln w="1905"/>
                <a:effectLst>
                  <a:innerShdw blurRad="69850" dist="43180" dir="5400000">
                    <a:srgbClr val="000000">
                      <a:alpha val="65000"/>
                    </a:srgbClr>
                  </a:innerShdw>
                </a:effectLst>
                <a:latin typeface="Times New Roman" pitchFamily="18" charset="0"/>
                <a:cs typeface="Times New Roman" pitchFamily="18" charset="0"/>
              </a:rPr>
              <a:t>Единый детский телефон доверия:</a:t>
            </a:r>
            <a:r>
              <a:rPr lang="ru-RU" altLang="zh-CN" sz="3600"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 </a:t>
            </a:r>
          </a:p>
          <a:p>
            <a:pPr algn="ctr">
              <a:buNone/>
            </a:pPr>
            <a:r>
              <a:rPr lang="ru-RU" altLang="zh-CN" sz="3600"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8-800-2000-122</a:t>
            </a:r>
          </a:p>
          <a:p>
            <a:pPr>
              <a:buNone/>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75490"/>
          </a:xfrm>
        </p:spPr>
        <p:txBody>
          <a:bodyPr/>
          <a:lstStyle/>
          <a:p>
            <a:pPr algn="ctr">
              <a:defRPr/>
            </a:pPr>
            <a:r>
              <a:rPr lang="ru-RU" b="1" dirty="0" smtClean="0">
                <a:solidFill>
                  <a:schemeClr val="tx1"/>
                </a:solidFill>
              </a:rPr>
              <a:t>4 пика суицидов</a:t>
            </a:r>
            <a:endParaRPr lang="ru-RU" b="1" dirty="0">
              <a:solidFill>
                <a:schemeClr val="tx1"/>
              </a:solidFill>
            </a:endParaRPr>
          </a:p>
        </p:txBody>
      </p:sp>
      <p:graphicFrame>
        <p:nvGraphicFramePr>
          <p:cNvPr id="6" name="Диаграмма 5"/>
          <p:cNvGraphicFramePr/>
          <p:nvPr/>
        </p:nvGraphicFramePr>
        <p:xfrm>
          <a:off x="642910" y="1500174"/>
          <a:ext cx="7858180" cy="5143536"/>
        </p:xfrm>
        <a:graphic>
          <a:graphicData uri="http://schemas.openxmlformats.org/drawingml/2006/chart">
            <c:chart xmlns:c="http://schemas.openxmlformats.org/drawingml/2006/chart" xmlns:r="http://schemas.openxmlformats.org/officeDocument/2006/relationships" r:id="rId2"/>
          </a:graphicData>
        </a:graphic>
      </p:graphicFrame>
      <p:sp>
        <p:nvSpPr>
          <p:cNvPr id="7" name="Заголовок 1"/>
          <p:cNvSpPr txBox="1">
            <a:spLocks/>
          </p:cNvSpPr>
          <p:nvPr/>
        </p:nvSpPr>
        <p:spPr>
          <a:xfrm>
            <a:off x="1142976" y="1428736"/>
            <a:ext cx="1214446" cy="571504"/>
          </a:xfrm>
          <a:prstGeom prst="rect">
            <a:avLst/>
          </a:prstGeom>
        </p:spPr>
        <p:txBody>
          <a:bodyPr anchor="ctr">
            <a:normAutofit fontScale="62500" lnSpcReduction="20000"/>
          </a:bodyPr>
          <a:lstStyle/>
          <a:p>
            <a:pPr marL="484188" indent="-484188" algn="ctr" eaLnBrk="0" hangingPunct="0">
              <a:defRPr/>
            </a:pPr>
            <a:r>
              <a:rPr lang="ru-RU" sz="4200" b="1" dirty="0">
                <a:ln w="6350">
                  <a:solidFill>
                    <a:srgbClr val="A5B592">
                      <a:shade val="43000"/>
                    </a:srgbClr>
                  </a:solidFill>
                </a:ln>
                <a:solidFill>
                  <a:srgbClr val="333399"/>
                </a:solidFill>
                <a:effectLst>
                  <a:outerShdw blurRad="26000" dist="26000" dir="14500000" algn="tl" rotWithShape="0">
                    <a:srgbClr val="000000">
                      <a:alpha val="40000"/>
                    </a:srgbClr>
                  </a:outerShdw>
                </a:effectLst>
                <a:latin typeface="Century Gothic"/>
              </a:rPr>
              <a:t>18 лет</a:t>
            </a:r>
          </a:p>
        </p:txBody>
      </p:sp>
      <p:sp>
        <p:nvSpPr>
          <p:cNvPr id="8" name="Заголовок 1"/>
          <p:cNvSpPr txBox="1">
            <a:spLocks/>
          </p:cNvSpPr>
          <p:nvPr/>
        </p:nvSpPr>
        <p:spPr>
          <a:xfrm>
            <a:off x="2500298" y="1428736"/>
            <a:ext cx="2000264" cy="785818"/>
          </a:xfrm>
          <a:prstGeom prst="rect">
            <a:avLst/>
          </a:prstGeom>
        </p:spPr>
        <p:txBody>
          <a:bodyPr anchor="ctr">
            <a:normAutofit fontScale="62500" lnSpcReduction="20000"/>
          </a:bodyPr>
          <a:lstStyle/>
          <a:p>
            <a:pPr marL="484188" indent="-484188" algn="ctr" eaLnBrk="0" hangingPunct="0">
              <a:defRPr/>
            </a:pPr>
            <a:r>
              <a:rPr lang="ru-RU" sz="4200" b="1" dirty="0">
                <a:ln w="6350">
                  <a:solidFill>
                    <a:srgbClr val="A5B592">
                      <a:shade val="43000"/>
                    </a:srgbClr>
                  </a:solidFill>
                </a:ln>
                <a:solidFill>
                  <a:srgbClr val="333399"/>
                </a:solidFill>
                <a:effectLst>
                  <a:outerShdw blurRad="26000" dist="26000" dir="14500000" algn="tl" rotWithShape="0">
                    <a:srgbClr val="000000">
                      <a:alpha val="40000"/>
                    </a:srgbClr>
                  </a:outerShdw>
                </a:effectLst>
                <a:latin typeface="Century Gothic"/>
              </a:rPr>
              <a:t>28 -30 лет</a:t>
            </a:r>
          </a:p>
        </p:txBody>
      </p:sp>
      <p:sp>
        <p:nvSpPr>
          <p:cNvPr id="9" name="Заголовок 1"/>
          <p:cNvSpPr txBox="1">
            <a:spLocks/>
          </p:cNvSpPr>
          <p:nvPr/>
        </p:nvSpPr>
        <p:spPr>
          <a:xfrm>
            <a:off x="4786314" y="1285860"/>
            <a:ext cx="1928826" cy="857256"/>
          </a:xfrm>
          <a:prstGeom prst="rect">
            <a:avLst/>
          </a:prstGeom>
        </p:spPr>
        <p:txBody>
          <a:bodyPr anchor="ctr">
            <a:normAutofit fontScale="70000" lnSpcReduction="20000"/>
          </a:bodyPr>
          <a:lstStyle/>
          <a:p>
            <a:pPr marL="484188" indent="-484188" algn="ctr" eaLnBrk="0" hangingPunct="0">
              <a:defRPr/>
            </a:pPr>
            <a:r>
              <a:rPr lang="ru-RU" sz="4200" b="1" dirty="0">
                <a:ln w="6350">
                  <a:solidFill>
                    <a:srgbClr val="A5B592">
                      <a:shade val="43000"/>
                    </a:srgbClr>
                  </a:solidFill>
                </a:ln>
                <a:solidFill>
                  <a:srgbClr val="333399"/>
                </a:solidFill>
                <a:effectLst>
                  <a:outerShdw blurRad="26000" dist="26000" dir="14500000" algn="tl" rotWithShape="0">
                    <a:srgbClr val="000000">
                      <a:alpha val="40000"/>
                    </a:srgbClr>
                  </a:outerShdw>
                </a:effectLst>
                <a:latin typeface="Century Gothic"/>
              </a:rPr>
              <a:t>40-45 лет</a:t>
            </a:r>
          </a:p>
        </p:txBody>
      </p:sp>
      <p:sp>
        <p:nvSpPr>
          <p:cNvPr id="10" name="Заголовок 1"/>
          <p:cNvSpPr txBox="1">
            <a:spLocks/>
          </p:cNvSpPr>
          <p:nvPr/>
        </p:nvSpPr>
        <p:spPr>
          <a:xfrm>
            <a:off x="6858016" y="1428736"/>
            <a:ext cx="1214446" cy="571504"/>
          </a:xfrm>
          <a:prstGeom prst="rect">
            <a:avLst/>
          </a:prstGeom>
        </p:spPr>
        <p:txBody>
          <a:bodyPr anchor="ctr">
            <a:normAutofit fontScale="62500" lnSpcReduction="20000"/>
          </a:bodyPr>
          <a:lstStyle/>
          <a:p>
            <a:pPr marL="484188" indent="-484188" algn="ctr" eaLnBrk="0" hangingPunct="0">
              <a:defRPr/>
            </a:pPr>
            <a:r>
              <a:rPr lang="ru-RU" sz="4200" b="1" dirty="0">
                <a:ln w="6350">
                  <a:solidFill>
                    <a:srgbClr val="A5B592">
                      <a:shade val="43000"/>
                    </a:srgbClr>
                  </a:solidFill>
                </a:ln>
                <a:solidFill>
                  <a:srgbClr val="333399"/>
                </a:solidFill>
                <a:effectLst>
                  <a:outerShdw blurRad="26000" dist="26000" dir="14500000" algn="tl" rotWithShape="0">
                    <a:srgbClr val="000000">
                      <a:alpha val="40000"/>
                    </a:srgbClr>
                  </a:outerShdw>
                </a:effectLst>
                <a:latin typeface="Century Gothic"/>
              </a:rPr>
              <a:t>70 лет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rmAutofit fontScale="90000"/>
          </a:bodyPr>
          <a:lstStyle/>
          <a:p>
            <a:pPr algn="l"/>
            <a:r>
              <a:rPr lang="ru-RU" sz="4000" b="1" i="1" u="sng" dirty="0">
                <a:latin typeface="Times New Roman" pitchFamily="18" charset="0"/>
                <a:cs typeface="Times New Roman" pitchFamily="18" charset="0"/>
              </a:rPr>
              <a:t>Что в поведении подростка должно насторожить учителя:</a:t>
            </a:r>
            <a:r>
              <a:rPr lang="ru-RU" dirty="0"/>
              <a:t/>
            </a:r>
            <a:br>
              <a:rPr lang="ru-RU" dirty="0"/>
            </a:br>
            <a:endParaRPr lang="ru-RU" dirty="0"/>
          </a:p>
        </p:txBody>
      </p:sp>
      <p:sp>
        <p:nvSpPr>
          <p:cNvPr id="3" name="Объект 2"/>
          <p:cNvSpPr>
            <a:spLocks noGrp="1"/>
          </p:cNvSpPr>
          <p:nvPr>
            <p:ph idx="1"/>
          </p:nvPr>
        </p:nvSpPr>
        <p:spPr/>
        <p:txBody>
          <a:bodyPr>
            <a:normAutofit fontScale="77500" lnSpcReduction="20000"/>
          </a:bodyPr>
          <a:lstStyle/>
          <a:p>
            <a:pPr>
              <a:buNone/>
            </a:pPr>
            <a:r>
              <a:rPr lang="ru-RU" dirty="0" smtClean="0">
                <a:latin typeface="Times New Roman" pitchFamily="18" charset="0"/>
                <a:cs typeface="Times New Roman" pitchFamily="18" charset="0"/>
              </a:rPr>
              <a:t>-   резкое </a:t>
            </a:r>
            <a:r>
              <a:rPr lang="ru-RU" dirty="0">
                <a:latin typeface="Times New Roman" pitchFamily="18" charset="0"/>
                <a:cs typeface="Times New Roman" pitchFamily="18" charset="0"/>
              </a:rPr>
              <a:t>снижение успеваемости, проявление безразличия к учебе и оценкам;</a:t>
            </a:r>
          </a:p>
          <a:p>
            <a:pPr>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у </a:t>
            </a:r>
            <a:r>
              <a:rPr lang="ru-RU" dirty="0">
                <a:latin typeface="Times New Roman" pitchFamily="18" charset="0"/>
                <a:cs typeface="Times New Roman" pitchFamily="18" charset="0"/>
              </a:rPr>
              <a:t>подростка длительное время подавленное настроение, пониженный эмоциональный фонд, раздражительность;</a:t>
            </a:r>
          </a:p>
          <a:p>
            <a:pPr>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резкое </a:t>
            </a:r>
            <a:r>
              <a:rPr lang="ru-RU" dirty="0">
                <a:latin typeface="Times New Roman" pitchFamily="18" charset="0"/>
                <a:cs typeface="Times New Roman" pitchFamily="18" charset="0"/>
              </a:rPr>
              <a:t>изменение поведения;</a:t>
            </a:r>
          </a:p>
          <a:p>
            <a:pPr>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наличие </a:t>
            </a:r>
            <a:r>
              <a:rPr lang="ru-RU" dirty="0">
                <a:latin typeface="Times New Roman" pitchFamily="18" charset="0"/>
                <a:cs typeface="Times New Roman" pitchFamily="18" charset="0"/>
              </a:rPr>
              <a:t>примера суицида в ближайшем окружении;</a:t>
            </a:r>
          </a:p>
          <a:p>
            <a:pPr>
              <a:buNone/>
            </a:pPr>
            <a:r>
              <a:rPr lang="ru-RU" dirty="0" smtClean="0">
                <a:latin typeface="Times New Roman" pitchFamily="18" charset="0"/>
                <a:cs typeface="Times New Roman" pitchFamily="18" charset="0"/>
              </a:rPr>
              <a:t>-   ребенок </a:t>
            </a:r>
            <a:r>
              <a:rPr lang="ru-RU" dirty="0">
                <a:latin typeface="Times New Roman" pitchFamily="18" charset="0"/>
                <a:cs typeface="Times New Roman" pitchFamily="18" charset="0"/>
              </a:rPr>
              <a:t>прямо или косвенно говорит о желании умереть или убить </a:t>
            </a:r>
            <a:r>
              <a:rPr lang="ru-RU" dirty="0" smtClean="0">
                <a:latin typeface="Times New Roman" pitchFamily="18" charset="0"/>
                <a:cs typeface="Times New Roman" pitchFamily="18" charset="0"/>
              </a:rPr>
              <a:t>себя;</a:t>
            </a:r>
            <a:endParaRPr lang="ru-RU" dirty="0">
              <a:latin typeface="Times New Roman" pitchFamily="18" charset="0"/>
              <a:cs typeface="Times New Roman" pitchFamily="18" charset="0"/>
            </a:endParaRPr>
          </a:p>
          <a:p>
            <a:pPr>
              <a:buFontTx/>
              <a:buChar char="-"/>
            </a:pPr>
            <a:r>
              <a:rPr lang="ru-RU" dirty="0" smtClean="0">
                <a:latin typeface="Times New Roman" pitchFamily="18" charset="0"/>
                <a:cs typeface="Times New Roman" pitchFamily="18" charset="0"/>
              </a:rPr>
              <a:t>рискованное </a:t>
            </a:r>
            <a:r>
              <a:rPr lang="ru-RU" dirty="0">
                <a:latin typeface="Times New Roman" pitchFamily="18" charset="0"/>
                <a:cs typeface="Times New Roman" pitchFamily="18" charset="0"/>
              </a:rPr>
              <a:t>поведение, в котором </a:t>
            </a:r>
            <a:r>
              <a:rPr lang="ru-RU" dirty="0" smtClean="0">
                <a:latin typeface="Times New Roman" pitchFamily="18" charset="0"/>
                <a:cs typeface="Times New Roman" pitchFamily="18" charset="0"/>
              </a:rPr>
              <a:t>высока;</a:t>
            </a:r>
          </a:p>
          <a:p>
            <a:pPr>
              <a:buFontTx/>
              <a:buChar char="-"/>
            </a:pPr>
            <a:r>
              <a:rPr lang="ru-RU" dirty="0" smtClean="0">
                <a:latin typeface="Times New Roman" pitchFamily="18" charset="0"/>
                <a:cs typeface="Times New Roman" pitchFamily="18" charset="0"/>
              </a:rPr>
              <a:t>вероятность </a:t>
            </a:r>
            <a:r>
              <a:rPr lang="ru-RU" dirty="0">
                <a:latin typeface="Times New Roman" pitchFamily="18" charset="0"/>
                <a:cs typeface="Times New Roman" pitchFamily="18" charset="0"/>
              </a:rPr>
              <a:t>причинения вреда своей жизни здоровью.</a:t>
            </a:r>
          </a:p>
          <a:p>
            <a:pPr marL="0" indent="0">
              <a:buNone/>
            </a:pPr>
            <a:endParaRPr lang="ru-RU" dirty="0"/>
          </a:p>
          <a:p>
            <a:endParaRPr lang="ru-RU" dirty="0"/>
          </a:p>
        </p:txBody>
      </p:sp>
    </p:spTree>
    <p:extLst>
      <p:ext uri="{BB962C8B-B14F-4D97-AF65-F5344CB8AC3E}">
        <p14:creationId xmlns:p14="http://schemas.microsoft.com/office/powerpoint/2010/main" xmlns="" val="3122662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440160"/>
          </a:xfrm>
        </p:spPr>
        <p:txBody>
          <a:bodyPr>
            <a:normAutofit fontScale="90000"/>
          </a:bodyPr>
          <a:lstStyle/>
          <a:p>
            <a:pPr algn="l"/>
            <a:r>
              <a:rPr lang="ru-RU" sz="4000" b="1" i="1" u="sng" dirty="0">
                <a:latin typeface="Times New Roman" pitchFamily="18" charset="0"/>
                <a:cs typeface="Times New Roman" pitchFamily="18" charset="0"/>
              </a:rPr>
              <a:t>Опасные ситуации, на которые надо обратить особое внимание:</a:t>
            </a:r>
            <a:r>
              <a:rPr lang="ru-RU" dirty="0"/>
              <a:t/>
            </a:r>
            <a:br>
              <a:rPr lang="ru-RU" dirty="0"/>
            </a:br>
            <a:endParaRPr lang="ru-RU" dirty="0"/>
          </a:p>
        </p:txBody>
      </p:sp>
      <p:sp>
        <p:nvSpPr>
          <p:cNvPr id="3" name="Объект 2"/>
          <p:cNvSpPr>
            <a:spLocks noGrp="1"/>
          </p:cNvSpPr>
          <p:nvPr>
            <p:ph idx="1"/>
          </p:nvPr>
        </p:nvSpPr>
        <p:spPr>
          <a:xfrm>
            <a:off x="457200" y="1916832"/>
            <a:ext cx="8229600" cy="4209331"/>
          </a:xfrm>
        </p:spPr>
        <p:txBody>
          <a:bodyPr>
            <a:normAutofit fontScale="85000" lnSpcReduction="20000"/>
          </a:bodyPr>
          <a:lstStyle/>
          <a:p>
            <a:pPr>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отвержение сверстников, травля (в том числе в социальных сетях</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 ссора или острый конфликт со значимыми взрослыми;</a:t>
            </a:r>
          </a:p>
          <a:p>
            <a:pPr>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несчастная любовь или разрыв романтических </a:t>
            </a:r>
            <a:r>
              <a:rPr lang="ru-RU" dirty="0" smtClean="0">
                <a:latin typeface="Times New Roman" pitchFamily="18" charset="0"/>
                <a:cs typeface="Times New Roman" pitchFamily="18" charset="0"/>
              </a:rPr>
              <a:t>отношений;</a:t>
            </a:r>
            <a:endParaRPr lang="ru-RU" dirty="0">
              <a:latin typeface="Times New Roman" pitchFamily="18" charset="0"/>
              <a:cs typeface="Times New Roman" pitchFamily="18" charset="0"/>
            </a:endParaRPr>
          </a:p>
          <a:p>
            <a:pPr>
              <a:buNone/>
            </a:pPr>
            <a:r>
              <a:rPr lang="ru-RU" dirty="0">
                <a:latin typeface="Times New Roman" pitchFamily="18" charset="0"/>
                <a:cs typeface="Times New Roman" pitchFamily="18" charset="0"/>
              </a:rPr>
              <a:t>- объективно тяжелая  жизненная </a:t>
            </a:r>
            <a:r>
              <a:rPr lang="ru-RU" dirty="0" smtClean="0">
                <a:latin typeface="Times New Roman" pitchFamily="18" charset="0"/>
                <a:cs typeface="Times New Roman" pitchFamily="18" charset="0"/>
              </a:rPr>
              <a:t>ситуация;</a:t>
            </a:r>
            <a:endParaRPr lang="ru-RU" dirty="0">
              <a:latin typeface="Times New Roman" pitchFamily="18" charset="0"/>
              <a:cs typeface="Times New Roman" pitchFamily="18" charset="0"/>
            </a:endParaRPr>
          </a:p>
          <a:p>
            <a:pPr>
              <a:buNone/>
            </a:pPr>
            <a:r>
              <a:rPr lang="ru-RU" dirty="0">
                <a:latin typeface="Times New Roman" pitchFamily="18" charset="0"/>
                <a:cs typeface="Times New Roman" pitchFamily="18" charset="0"/>
              </a:rPr>
              <a:t>- личная неудача подростка на фоне высокой значимости и ценности социального успеха;</a:t>
            </a:r>
          </a:p>
          <a:p>
            <a:pPr>
              <a:buNone/>
            </a:pPr>
            <a:r>
              <a:rPr lang="ru-RU" dirty="0">
                <a:latin typeface="Times New Roman" pitchFamily="18" charset="0"/>
                <a:cs typeface="Times New Roman" pitchFamily="18" charset="0"/>
              </a:rPr>
              <a:t>- резкое изменение социального </a:t>
            </a:r>
            <a:r>
              <a:rPr lang="ru-RU" dirty="0" smtClean="0">
                <a:latin typeface="Times New Roman" pitchFamily="18" charset="0"/>
                <a:cs typeface="Times New Roman" pitchFamily="18" charset="0"/>
              </a:rPr>
              <a:t>окружения;</a:t>
            </a:r>
            <a:endParaRPr lang="ru-RU" dirty="0">
              <a:latin typeface="Times New Roman" pitchFamily="18" charset="0"/>
              <a:cs typeface="Times New Roman" pitchFamily="18" charset="0"/>
            </a:endParaRPr>
          </a:p>
          <a:p>
            <a:pPr>
              <a:buNone/>
            </a:pPr>
            <a:r>
              <a:rPr lang="ru-RU" dirty="0">
                <a:latin typeface="Times New Roman" pitchFamily="18" charset="0"/>
                <a:cs typeface="Times New Roman" pitchFamily="18" charset="0"/>
              </a:rPr>
              <a:t>- нестабильная семейная </a:t>
            </a:r>
            <a:r>
              <a:rPr lang="ru-RU" dirty="0" smtClean="0">
                <a:latin typeface="Times New Roman" pitchFamily="18" charset="0"/>
                <a:cs typeface="Times New Roman" pitchFamily="18" charset="0"/>
              </a:rPr>
              <a:t>ситуация.</a:t>
            </a:r>
            <a:endParaRPr lang="ru-RU"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xmlns="" val="4064976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584176"/>
          </a:xfrm>
        </p:spPr>
        <p:txBody>
          <a:bodyPr>
            <a:normAutofit fontScale="90000"/>
          </a:bodyPr>
          <a:lstStyle/>
          <a:p>
            <a:pPr algn="l"/>
            <a:r>
              <a:rPr lang="ru-RU" sz="4000" b="1" i="1" u="sng" dirty="0"/>
              <a:t>Что делать учителю, если он обнаружил </a:t>
            </a:r>
            <a:r>
              <a:rPr lang="ru-RU" sz="4000" b="1" i="1" u="sng" dirty="0" smtClean="0"/>
              <a:t>опасность:</a:t>
            </a:r>
            <a:r>
              <a:rPr lang="ru-RU" dirty="0"/>
              <a:t/>
            </a:r>
            <a:br>
              <a:rPr lang="ru-RU" dirty="0"/>
            </a:br>
            <a:endParaRPr lang="ru-RU" dirty="0"/>
          </a:p>
        </p:txBody>
      </p:sp>
      <p:sp>
        <p:nvSpPr>
          <p:cNvPr id="3" name="Объект 2"/>
          <p:cNvSpPr>
            <a:spLocks noGrp="1"/>
          </p:cNvSpPr>
          <p:nvPr>
            <p:ph idx="1"/>
          </p:nvPr>
        </p:nvSpPr>
        <p:spPr>
          <a:xfrm>
            <a:off x="457200" y="2060848"/>
            <a:ext cx="8229600" cy="4065315"/>
          </a:xfrm>
        </p:spPr>
        <p:txBody>
          <a:bodyPr>
            <a:normAutofit fontScale="85000" lnSpcReduction="20000"/>
          </a:bodyPr>
          <a:lstStyle/>
          <a:p>
            <a:r>
              <a:rPr lang="ru-RU" dirty="0">
                <a:latin typeface="Times New Roman" pitchFamily="18" charset="0"/>
                <a:cs typeface="Times New Roman" pitchFamily="18" charset="0"/>
              </a:rPr>
              <a:t>Е</a:t>
            </a:r>
            <a:r>
              <a:rPr lang="ru-RU" dirty="0" smtClean="0">
                <a:latin typeface="Times New Roman" pitchFamily="18" charset="0"/>
                <a:cs typeface="Times New Roman" pitchFamily="18" charset="0"/>
              </a:rPr>
              <a:t>сли </a:t>
            </a:r>
            <a:r>
              <a:rPr lang="ru-RU" dirty="0">
                <a:latin typeface="Times New Roman" pitchFamily="18" charset="0"/>
                <a:cs typeface="Times New Roman" pitchFamily="18" charset="0"/>
              </a:rPr>
              <a:t>вы увидели хоть один из перечисленных признаков-это уже достаточный повод для того, что бы уделить внимание ученику и поговорить с </a:t>
            </a:r>
            <a:r>
              <a:rPr lang="ru-RU" dirty="0" smtClean="0">
                <a:latin typeface="Times New Roman" pitchFamily="18" charset="0"/>
                <a:cs typeface="Times New Roman" pitchFamily="18" charset="0"/>
              </a:rPr>
              <a:t>ним.</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С</a:t>
            </a:r>
            <a:r>
              <a:rPr lang="ru-RU" dirty="0" smtClean="0">
                <a:latin typeface="Times New Roman" pitchFamily="18" charset="0"/>
                <a:cs typeface="Times New Roman" pitchFamily="18" charset="0"/>
              </a:rPr>
              <a:t>просите</a:t>
            </a:r>
            <a:r>
              <a:rPr lang="ru-RU" dirty="0">
                <a:latin typeface="Times New Roman" pitchFamily="18" charset="0"/>
                <a:cs typeface="Times New Roman" pitchFamily="18" charset="0"/>
              </a:rPr>
              <a:t>, можете ли вы ему помочь и как, с его точки зрения, это лучше сделать. Не игнорируйте ситуацию. Не проходите мимо!</a:t>
            </a:r>
          </a:p>
          <a:p>
            <a:r>
              <a:rPr lang="ru-RU" dirty="0">
                <a:latin typeface="Times New Roman" pitchFamily="18" charset="0"/>
                <a:cs typeface="Times New Roman" pitchFamily="18" charset="0"/>
              </a:rPr>
              <a:t>О</a:t>
            </a:r>
            <a:r>
              <a:rPr lang="ru-RU" dirty="0" smtClean="0">
                <a:latin typeface="Times New Roman" pitchFamily="18" charset="0"/>
                <a:cs typeface="Times New Roman" pitchFamily="18" charset="0"/>
              </a:rPr>
              <a:t>братитесь </a:t>
            </a:r>
            <a:r>
              <a:rPr lang="ru-RU" dirty="0">
                <a:latin typeface="Times New Roman" pitchFamily="18" charset="0"/>
                <a:cs typeface="Times New Roman" pitchFamily="18" charset="0"/>
              </a:rPr>
              <a:t>к школьному психологу или к другим специалистам за помощью.</a:t>
            </a:r>
          </a:p>
          <a:p>
            <a:r>
              <a:rPr lang="ru-RU" dirty="0">
                <a:latin typeface="Times New Roman" pitchFamily="18" charset="0"/>
                <a:cs typeface="Times New Roman" pitchFamily="18" charset="0"/>
              </a:rPr>
              <a:t>Е</a:t>
            </a:r>
            <a:r>
              <a:rPr lang="ru-RU" dirty="0" smtClean="0">
                <a:latin typeface="Times New Roman" pitchFamily="18" charset="0"/>
                <a:cs typeface="Times New Roman" pitchFamily="18" charset="0"/>
              </a:rPr>
              <a:t>сли </a:t>
            </a:r>
            <a:r>
              <a:rPr lang="ru-RU" dirty="0">
                <a:latin typeface="Times New Roman" pitchFamily="18" charset="0"/>
                <a:cs typeface="Times New Roman" pitchFamily="18" charset="0"/>
              </a:rPr>
              <a:t>вы классный руководитель, свяжитесь с родителями ребенка и поделитесь своими наблюдениями.</a:t>
            </a:r>
          </a:p>
          <a:p>
            <a:endParaRPr lang="ru-RU" dirty="0"/>
          </a:p>
          <a:p>
            <a:endParaRPr lang="ru-RU" dirty="0"/>
          </a:p>
        </p:txBody>
      </p:sp>
    </p:spTree>
    <p:extLst>
      <p:ext uri="{BB962C8B-B14F-4D97-AF65-F5344CB8AC3E}">
        <p14:creationId xmlns:p14="http://schemas.microsoft.com/office/powerpoint/2010/main" xmlns="" val="436536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296144"/>
          </a:xfrm>
        </p:spPr>
        <p:txBody>
          <a:bodyPr>
            <a:normAutofit fontScale="90000"/>
          </a:bodyPr>
          <a:lstStyle/>
          <a:p>
            <a:pPr algn="l"/>
            <a:r>
              <a:rPr lang="ru-RU" sz="3600" b="1" i="1" u="sng" dirty="0"/>
              <a:t>Что может сделать учитель, чтобы не допустить попыток суицида:</a:t>
            </a:r>
            <a:r>
              <a:rPr lang="ru-RU" dirty="0"/>
              <a:t/>
            </a:r>
            <a:br>
              <a:rPr lang="ru-RU" dirty="0"/>
            </a:br>
            <a:endParaRPr lang="ru-RU" dirty="0"/>
          </a:p>
        </p:txBody>
      </p:sp>
      <p:sp>
        <p:nvSpPr>
          <p:cNvPr id="3" name="Объект 2"/>
          <p:cNvSpPr>
            <a:spLocks noGrp="1"/>
          </p:cNvSpPr>
          <p:nvPr>
            <p:ph idx="1"/>
          </p:nvPr>
        </p:nvSpPr>
        <p:spPr>
          <a:xfrm>
            <a:off x="457200" y="2132856"/>
            <a:ext cx="8229600" cy="3993307"/>
          </a:xfrm>
        </p:spPr>
        <p:txBody>
          <a:bodyPr>
            <a:normAutofit fontScale="92500" lnSpcReduction="20000"/>
          </a:bodyPr>
          <a:lstStyle/>
          <a:p>
            <a:pPr marL="0" indent="0">
              <a:buNone/>
            </a:pPr>
            <a:r>
              <a:rPr lang="ru-RU" dirty="0" smtClean="0">
                <a:latin typeface="Times New Roman" pitchFamily="18" charset="0"/>
                <a:cs typeface="Times New Roman" pitchFamily="18" charset="0"/>
              </a:rPr>
              <a:t>1.Сохранять </a:t>
            </a:r>
            <a:r>
              <a:rPr lang="ru-RU" dirty="0">
                <a:latin typeface="Times New Roman" pitchFamily="18" charset="0"/>
                <a:cs typeface="Times New Roman" pitchFamily="18" charset="0"/>
              </a:rPr>
              <a:t>контакт с подростком. Исключить авторитарный стиль общения. Чрезмерные запреты, ограничения свободы и наказания могут спровоцировать у подростка ответную агрессию и аутоагрессию (то есть, агрессию, обращенную на себя). Предпочтительной формой взаимодействия является заключение договоренностей. Если ограничение необходимо, не стоить жалеть времени на объяснение его целесообразности.</a:t>
            </a:r>
          </a:p>
          <a:p>
            <a:endParaRPr lang="ru-RU" dirty="0"/>
          </a:p>
        </p:txBody>
      </p:sp>
    </p:spTree>
    <p:extLst>
      <p:ext uri="{BB962C8B-B14F-4D97-AF65-F5344CB8AC3E}">
        <p14:creationId xmlns:p14="http://schemas.microsoft.com/office/powerpoint/2010/main" xmlns="" val="2845154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b="1" i="1" u="sng" dirty="0"/>
              <a:t>Что может сделать учитель, чтобы не допустить попыток суицида:</a:t>
            </a:r>
            <a:endParaRPr lang="ru-RU" sz="3600" dirty="0"/>
          </a:p>
        </p:txBody>
      </p:sp>
      <p:sp>
        <p:nvSpPr>
          <p:cNvPr id="3" name="Объект 2"/>
          <p:cNvSpPr>
            <a:spLocks noGrp="1"/>
          </p:cNvSpPr>
          <p:nvPr>
            <p:ph idx="1"/>
          </p:nvPr>
        </p:nvSpPr>
        <p:spPr>
          <a:xfrm>
            <a:off x="457200" y="2348880"/>
            <a:ext cx="8229600" cy="3777283"/>
          </a:xfrm>
        </p:spPr>
        <p:txBody>
          <a:bodyPr>
            <a:normAutofit/>
          </a:bodyPr>
          <a:lstStyle/>
          <a:p>
            <a:pPr marL="0" indent="0">
              <a:buNone/>
            </a:pPr>
            <a:r>
              <a:rPr lang="ru-RU" dirty="0">
                <a:latin typeface="Times New Roman" pitchFamily="18" charset="0"/>
                <a:cs typeface="Times New Roman" pitchFamily="18" charset="0"/>
              </a:rPr>
              <a:t>2.Способствовать созданию дружеской атмосферы в классе, ориентировать учеников на совместную деятельность и сотрудничество</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29472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b="1" i="1" u="sng" dirty="0"/>
              <a:t>Что может сделать учитель, чтобы не допустить попыток суицида:</a:t>
            </a:r>
            <a:endParaRPr lang="ru-RU" sz="3600" dirty="0"/>
          </a:p>
        </p:txBody>
      </p:sp>
      <p:sp>
        <p:nvSpPr>
          <p:cNvPr id="3" name="Объект 2"/>
          <p:cNvSpPr>
            <a:spLocks noGrp="1"/>
          </p:cNvSpPr>
          <p:nvPr>
            <p:ph idx="1"/>
          </p:nvPr>
        </p:nvSpPr>
        <p:spPr>
          <a:xfrm>
            <a:off x="457200" y="2204864"/>
            <a:ext cx="8229600" cy="3921299"/>
          </a:xfrm>
        </p:spPr>
        <p:txBody>
          <a:bodyPr>
            <a:normAutofit/>
          </a:bodyPr>
          <a:lstStyle/>
          <a:p>
            <a:pPr marL="0" indent="0">
              <a:buNone/>
            </a:pPr>
            <a:r>
              <a:rPr lang="ru-RU" dirty="0" smtClean="0">
                <a:latin typeface="Times New Roman" pitchFamily="18" charset="0"/>
                <a:cs typeface="Times New Roman" pitchFamily="18" charset="0"/>
              </a:rPr>
              <a:t>3.Обращать </a:t>
            </a:r>
            <a:r>
              <a:rPr lang="ru-RU" dirty="0">
                <a:latin typeface="Times New Roman" pitchFamily="18" charset="0"/>
                <a:cs typeface="Times New Roman" pitchFamily="18" charset="0"/>
              </a:rPr>
              <a:t>внимание на ситуации, когда один или несколько учеников становятся объектами нападок со стороны других. Поговорите с участниками конфликтов, что бы был услышан каждый, оставайтесь нейтральным, не занимаю сторону кого-либо из участников конфликта.</a:t>
            </a:r>
          </a:p>
          <a:p>
            <a:endParaRPr lang="ru-RU" dirty="0"/>
          </a:p>
          <a:p>
            <a:endParaRPr lang="ru-RU" dirty="0"/>
          </a:p>
        </p:txBody>
      </p:sp>
    </p:spTree>
    <p:extLst>
      <p:ext uri="{BB962C8B-B14F-4D97-AF65-F5344CB8AC3E}">
        <p14:creationId xmlns:p14="http://schemas.microsoft.com/office/powerpoint/2010/main" xmlns="" val="964461478"/>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347</TotalTime>
  <Words>933</Words>
  <Application>Microsoft Office PowerPoint</Application>
  <PresentationFormat>Экран (4:3)</PresentationFormat>
  <Paragraphs>142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 Признаки суицидальной опасности,   пути решения,   варианты профилактики </vt:lpstr>
      <vt:lpstr>Суицидальное поведение – сознательное намерение лишения себя жизни  </vt:lpstr>
      <vt:lpstr>4 пика суицидов</vt:lpstr>
      <vt:lpstr>Что в поведении подростка должно насторожить учителя: </vt:lpstr>
      <vt:lpstr>Опасные ситуации, на которые надо обратить особое внимание: </vt:lpstr>
      <vt:lpstr>Что делать учителю, если он обнаружил опасность: </vt:lpstr>
      <vt:lpstr>Что может сделать учитель, чтобы не допустить попыток суицида: </vt:lpstr>
      <vt:lpstr>Что может сделать учитель, чтобы не допустить попыток суицида:</vt:lpstr>
      <vt:lpstr>Что может сделать учитель, чтобы не допустить попыток суицида:</vt:lpstr>
      <vt:lpstr>Что может сделать учитель, чтобы не допустить попыток суицида:</vt:lpstr>
      <vt:lpstr>Что может сделать учитель, чтобы не допустить попыток суицида:</vt:lpstr>
      <vt:lpstr>Что может сделать учитель, чтобы не допустить попыток суицида:</vt:lpstr>
      <vt:lpstr>Что может сделать учитель, чтобы не допустить попыток суицида:</vt:lpstr>
      <vt:lpstr>   СХЕМА РЕАГИРОВАНИЯ при факте незавершенного суицида в учреждении   </vt:lpstr>
      <vt:lpstr>Первая помощь при факте  незавершенного суицида</vt:lpstr>
      <vt:lpstr>    Следует установить, жив еще человек, который совершил попытку самоубийства или нет.  Для этого нужно:    </vt:lpstr>
      <vt:lpstr>Одним из признаков наступившей смерти (или состояния комы):</vt:lpstr>
      <vt:lpstr>Попытка самоубийства или суицида через повешенье: </vt:lpstr>
      <vt:lpstr>Попытка самоубийства или суицида через повешенье:</vt:lpstr>
      <vt:lpstr>  Попытка самоубийства путем пореза вен или кровопотери:   </vt:lpstr>
      <vt:lpstr>Попытка самоубийства путем пореза вен или кровопотери:</vt:lpstr>
      <vt:lpstr>Попытка самоубийства путем утопления:</vt:lpstr>
      <vt:lpstr>Попытка самоубийства  путем приема лекарств: </vt:lpstr>
      <vt:lpstr>Попытка самоубийства  путем приема лекарств:</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в поведении подростка должно насторожить учителя: </dc:title>
  <dc:creator>Ольга Альб. Мельничук</dc:creator>
  <cp:lastModifiedBy>User</cp:lastModifiedBy>
  <cp:revision>24</cp:revision>
  <dcterms:created xsi:type="dcterms:W3CDTF">2015-11-16T23:52:57Z</dcterms:created>
  <dcterms:modified xsi:type="dcterms:W3CDTF">2016-02-17T02:06:11Z</dcterms:modified>
</cp:coreProperties>
</file>