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1"/>
  </p:notesMasterIdLst>
  <p:sldIdLst>
    <p:sldId id="256" r:id="rId2"/>
    <p:sldId id="258" r:id="rId3"/>
    <p:sldId id="259" r:id="rId4"/>
    <p:sldId id="261" r:id="rId5"/>
    <p:sldId id="262" r:id="rId6"/>
    <p:sldId id="305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2" r:id="rId15"/>
    <p:sldId id="290" r:id="rId16"/>
    <p:sldId id="273" r:id="rId17"/>
    <p:sldId id="274" r:id="rId18"/>
    <p:sldId id="276" r:id="rId19"/>
    <p:sldId id="278" r:id="rId20"/>
    <p:sldId id="279" r:id="rId21"/>
    <p:sldId id="307" r:id="rId22"/>
    <p:sldId id="309" r:id="rId23"/>
    <p:sldId id="280" r:id="rId24"/>
    <p:sldId id="281" r:id="rId25"/>
    <p:sldId id="282" r:id="rId26"/>
    <p:sldId id="283" r:id="rId27"/>
    <p:sldId id="285" r:id="rId28"/>
    <p:sldId id="286" r:id="rId29"/>
    <p:sldId id="291" r:id="rId30"/>
    <p:sldId id="295" r:id="rId31"/>
    <p:sldId id="292" r:id="rId32"/>
    <p:sldId id="293" r:id="rId33"/>
    <p:sldId id="294" r:id="rId34"/>
    <p:sldId id="296" r:id="rId35"/>
    <p:sldId id="301" r:id="rId36"/>
    <p:sldId id="300" r:id="rId37"/>
    <p:sldId id="304" r:id="rId38"/>
    <p:sldId id="306" r:id="rId39"/>
    <p:sldId id="288" r:id="rId4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55" autoAdjust="0"/>
    <p:restoredTop sz="94660"/>
  </p:normalViewPr>
  <p:slideViewPr>
    <p:cSldViewPr>
      <p:cViewPr varScale="1">
        <p:scale>
          <a:sx n="64" d="100"/>
          <a:sy n="64" d="100"/>
        </p:scale>
        <p:origin x="-6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F93FE51-8B80-4281-A44A-7C420DC8D1D2}" type="datetimeFigureOut">
              <a:rPr lang="ru-RU"/>
              <a:pPr>
                <a:defRPr/>
              </a:pPr>
              <a:t>01.10.2015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10FCAE0-3990-4061-9550-3545ABDEE0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D9DF1-E9F5-41EC-B938-DCE39ECEAC0B}" type="datetimeFigureOut">
              <a:rPr lang="ru-RU"/>
              <a:pPr>
                <a:defRPr/>
              </a:pPr>
              <a:t>01.10.2015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C9BAA-1DA5-4069-9F00-06AC6E9EB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AA3F9-A3FA-458D-AC22-5A1F2BD20D95}" type="datetimeFigureOut">
              <a:rPr lang="ru-RU"/>
              <a:pPr>
                <a:defRPr/>
              </a:pPr>
              <a:t>01.10.2015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65B74-1DDC-44AE-B858-1E16A8ABCC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B6068-B07A-4EC3-BA55-94163A1F85A5}" type="datetimeFigureOut">
              <a:rPr lang="ru-RU"/>
              <a:pPr>
                <a:defRPr/>
              </a:pPr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DF64B-2D50-4186-9521-B46FDACD6A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D8275-878F-4EBB-B7B6-3083FB369948}" type="datetimeFigureOut">
              <a:rPr lang="ru-RU"/>
              <a:pPr>
                <a:defRPr/>
              </a:pPr>
              <a:t>01.10.2015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6D103-9D91-4975-B651-065F719E12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C2524-53BA-491C-8A08-62653F0A006A}" type="datetimeFigureOut">
              <a:rPr lang="ru-RU"/>
              <a:pPr>
                <a:defRPr/>
              </a:pPr>
              <a:t>01.10.2015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97942-C2E3-4195-A1B3-0E0B298DA1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72C42-8755-4432-BD30-2E99D7477BBA}" type="datetimeFigureOut">
              <a:rPr lang="ru-RU"/>
              <a:pPr>
                <a:defRPr/>
              </a:pPr>
              <a:t>01.10.2015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B3CD6-D231-4866-A99B-D013F8E7F2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770EA-2C6B-4C4A-A921-FC5547123BA3}" type="datetimeFigureOut">
              <a:rPr lang="ru-RU"/>
              <a:pPr>
                <a:defRPr/>
              </a:pPr>
              <a:t>01.10.2015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08838-F3C3-487B-8E19-9D6B5FD7AA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5BDED-68D8-470E-8304-53D934074E67}" type="datetimeFigureOut">
              <a:rPr lang="ru-RU"/>
              <a:pPr>
                <a:defRPr/>
              </a:pPr>
              <a:t>01.10.2015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5744F-D798-4EB6-AAD3-1A60644EA0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07925-2CC7-4166-AF65-A5AC476B1EAB}" type="datetimeFigureOut">
              <a:rPr lang="ru-RU"/>
              <a:pPr>
                <a:defRPr/>
              </a:pPr>
              <a:t>01.10.2015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CA649-875C-4634-8608-86B8DC2BE7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8A1EA-C461-4D9E-A026-9F19A35900AF}" type="datetimeFigureOut">
              <a:rPr lang="ru-RU"/>
              <a:pPr>
                <a:defRPr/>
              </a:pPr>
              <a:t>01.10.2015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A8370-DFA5-4D51-B598-8A11E382B7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FFC9A-4AED-48E4-9C31-84FE09B7CB3A}" type="datetimeFigureOut">
              <a:rPr lang="ru-RU"/>
              <a:pPr>
                <a:defRPr/>
              </a:pPr>
              <a:t>01.10.2015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F3F48-6C7E-4A26-A2C4-DDE206F517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A2715F9-2494-471D-A866-55A41AB118C4}" type="datetimeFigureOut">
              <a:rPr lang="ru-RU"/>
              <a:pPr>
                <a:defRPr/>
              </a:pPr>
              <a:t>01.10.2015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C81918F-3F3E-434F-A151-0066950FF9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1" r:id="rId4"/>
    <p:sldLayoutId id="2147483735" r:id="rId5"/>
    <p:sldLayoutId id="2147483730" r:id="rId6"/>
    <p:sldLayoutId id="2147483736" r:id="rId7"/>
    <p:sldLayoutId id="2147483737" r:id="rId8"/>
    <p:sldLayoutId id="2147483738" r:id="rId9"/>
    <p:sldLayoutId id="2147483729" r:id="rId10"/>
    <p:sldLayoutId id="214748373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6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6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6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6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6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6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6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6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image" Target="../media/image29.jpeg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6.xml"/><Relationship Id="rId4" Type="http://schemas.openxmlformats.org/officeDocument/2006/relationships/image" Target="../media/image5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image" Target="../media/image56.jpeg"/><Relationship Id="rId4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13" Type="http://schemas.openxmlformats.org/officeDocument/2006/relationships/slide" Target="slide9.xml"/><Relationship Id="rId18" Type="http://schemas.openxmlformats.org/officeDocument/2006/relationships/slide" Target="slide17.xml"/><Relationship Id="rId26" Type="http://schemas.openxmlformats.org/officeDocument/2006/relationships/slide" Target="slide27.xml"/><Relationship Id="rId3" Type="http://schemas.openxmlformats.org/officeDocument/2006/relationships/image" Target="../media/image8.jpeg"/><Relationship Id="rId21" Type="http://schemas.openxmlformats.org/officeDocument/2006/relationships/slide" Target="slide21.xml"/><Relationship Id="rId34" Type="http://schemas.openxmlformats.org/officeDocument/2006/relationships/slide" Target="slide37.xml"/><Relationship Id="rId7" Type="http://schemas.openxmlformats.org/officeDocument/2006/relationships/slide" Target="slide23.xml"/><Relationship Id="rId12" Type="http://schemas.openxmlformats.org/officeDocument/2006/relationships/slide" Target="slide10.xml"/><Relationship Id="rId17" Type="http://schemas.openxmlformats.org/officeDocument/2006/relationships/slide" Target="slide16.xml"/><Relationship Id="rId25" Type="http://schemas.openxmlformats.org/officeDocument/2006/relationships/slide" Target="slide26.xml"/><Relationship Id="rId33" Type="http://schemas.openxmlformats.org/officeDocument/2006/relationships/slide" Target="slide35.xml"/><Relationship Id="rId2" Type="http://schemas.openxmlformats.org/officeDocument/2006/relationships/image" Target="../media/image7.jpeg"/><Relationship Id="rId16" Type="http://schemas.openxmlformats.org/officeDocument/2006/relationships/slide" Target="slide15.xml"/><Relationship Id="rId20" Type="http://schemas.openxmlformats.org/officeDocument/2006/relationships/slide" Target="slide20.xml"/><Relationship Id="rId29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11" Type="http://schemas.openxmlformats.org/officeDocument/2006/relationships/slide" Target="slide11.xml"/><Relationship Id="rId24" Type="http://schemas.openxmlformats.org/officeDocument/2006/relationships/slide" Target="slide25.xml"/><Relationship Id="rId32" Type="http://schemas.openxmlformats.org/officeDocument/2006/relationships/slide" Target="slide34.xml"/><Relationship Id="rId5" Type="http://schemas.openxmlformats.org/officeDocument/2006/relationships/slide" Target="slide14.xml"/><Relationship Id="rId15" Type="http://schemas.openxmlformats.org/officeDocument/2006/relationships/slide" Target="slide12.xml"/><Relationship Id="rId23" Type="http://schemas.openxmlformats.org/officeDocument/2006/relationships/slide" Target="slide24.xml"/><Relationship Id="rId28" Type="http://schemas.openxmlformats.org/officeDocument/2006/relationships/slide" Target="slide30.xml"/><Relationship Id="rId10" Type="http://schemas.openxmlformats.org/officeDocument/2006/relationships/slide" Target="slide8.xml"/><Relationship Id="rId19" Type="http://schemas.openxmlformats.org/officeDocument/2006/relationships/slide" Target="slide19.xml"/><Relationship Id="rId31" Type="http://schemas.openxmlformats.org/officeDocument/2006/relationships/slide" Target="slide33.xml"/><Relationship Id="rId4" Type="http://schemas.openxmlformats.org/officeDocument/2006/relationships/slide" Target="slide7.xml"/><Relationship Id="rId9" Type="http://schemas.openxmlformats.org/officeDocument/2006/relationships/slide" Target="slide36.xml"/><Relationship Id="rId14" Type="http://schemas.openxmlformats.org/officeDocument/2006/relationships/slide" Target="slide13.xml"/><Relationship Id="rId22" Type="http://schemas.openxmlformats.org/officeDocument/2006/relationships/slide" Target="slide22.xml"/><Relationship Id="rId27" Type="http://schemas.openxmlformats.org/officeDocument/2006/relationships/slide" Target="slide28.xml"/><Relationship Id="rId30" Type="http://schemas.openxmlformats.org/officeDocument/2006/relationships/slide" Target="slide32.xml"/><Relationship Id="rId35" Type="http://schemas.openxmlformats.org/officeDocument/2006/relationships/slide" Target="slide3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6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Крыл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4301560" cy="5430856"/>
          </a:xfrm>
          <a:prstGeom prst="rect">
            <a:avLst/>
          </a:prstGeom>
          <a:noFill/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4" name="Содержимое 1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7488" y="4786322"/>
            <a:ext cx="611051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Викторина по</a:t>
            </a:r>
          </a:p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басням И.А.Крылова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рямоугольник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013" y="-225425"/>
            <a:ext cx="8582025" cy="2541588"/>
          </a:xfrm>
          <a:prstGeom prst="rect">
            <a:avLst/>
          </a:prstGeom>
          <a:noFill/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14313" y="2428875"/>
            <a:ext cx="3817937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800" b="1" dirty="0">
                <a:solidFill>
                  <a:srgbClr val="FF0000"/>
                </a:solidFill>
                <a:latin typeface="Franklin Gothic Book" pitchFamily="34" charset="0"/>
              </a:rPr>
              <a:t>«Кот </a:t>
            </a:r>
          </a:p>
          <a:p>
            <a:r>
              <a:rPr lang="ru-RU" sz="8800" b="1" dirty="0">
                <a:solidFill>
                  <a:srgbClr val="FF0000"/>
                </a:solidFill>
                <a:latin typeface="Franklin Gothic Book" pitchFamily="34" charset="0"/>
              </a:rPr>
              <a:t>    и </a:t>
            </a:r>
          </a:p>
          <a:p>
            <a:r>
              <a:rPr lang="ru-RU" sz="8800" b="1" dirty="0">
                <a:solidFill>
                  <a:srgbClr val="FF0000"/>
                </a:solidFill>
                <a:latin typeface="Franklin Gothic Book" pitchFamily="34" charset="0"/>
              </a:rPr>
              <a:t> повар»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214563"/>
            <a:ext cx="4357688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лево 4">
            <a:hlinkClick r:id="rId5" action="ppaction://hlinksldjump"/>
          </p:cNvPr>
          <p:cNvSpPr/>
          <p:nvPr/>
        </p:nvSpPr>
        <p:spPr>
          <a:xfrm>
            <a:off x="3571868" y="6286496"/>
            <a:ext cx="1071570" cy="5715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рямоугольник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050" y="212725"/>
            <a:ext cx="8789988" cy="1719263"/>
          </a:xfrm>
          <a:prstGeom prst="rect">
            <a:avLst/>
          </a:prstGeom>
          <a:noFill/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42875" y="2357438"/>
            <a:ext cx="38576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 b="1">
                <a:solidFill>
                  <a:srgbClr val="FF0000"/>
                </a:solidFill>
                <a:latin typeface="Franklin Gothic Book" pitchFamily="34" charset="0"/>
              </a:rPr>
              <a:t>«Квартет»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3" y="2928938"/>
            <a:ext cx="47625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лево 4">
            <a:hlinkClick r:id="rId5" action="ppaction://hlinksldjump"/>
          </p:cNvPr>
          <p:cNvSpPr/>
          <p:nvPr/>
        </p:nvSpPr>
        <p:spPr>
          <a:xfrm>
            <a:off x="500034" y="6000768"/>
            <a:ext cx="1071570" cy="5715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рямоугольник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3" y="-225425"/>
            <a:ext cx="8899526" cy="2541588"/>
          </a:xfrm>
          <a:prstGeom prst="rect">
            <a:avLst/>
          </a:prstGeom>
          <a:noFill/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0" y="3429000"/>
            <a:ext cx="51435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FF0000"/>
                </a:solidFill>
                <a:latin typeface="Franklin Gothic Book" pitchFamily="34" charset="0"/>
              </a:rPr>
              <a:t>«Любопытный»</a:t>
            </a:r>
          </a:p>
        </p:txBody>
      </p:sp>
      <p:pic>
        <p:nvPicPr>
          <p:cNvPr id="4" name="Рисунок 3" descr="img03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0" y="2214563"/>
            <a:ext cx="3357563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лево 4">
            <a:hlinkClick r:id="rId5" action="ppaction://hlinksldjump"/>
          </p:cNvPr>
          <p:cNvSpPr/>
          <p:nvPr/>
        </p:nvSpPr>
        <p:spPr>
          <a:xfrm>
            <a:off x="500034" y="6000768"/>
            <a:ext cx="1071570" cy="5715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рямоугольник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8" y="30163"/>
            <a:ext cx="8734425" cy="2127250"/>
          </a:xfrm>
          <a:prstGeom prst="rect">
            <a:avLst/>
          </a:prstGeom>
          <a:noFill/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57188" y="3857625"/>
            <a:ext cx="32861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600" b="1">
                <a:solidFill>
                  <a:srgbClr val="FF0000"/>
                </a:solidFill>
                <a:latin typeface="Franklin Gothic Book" pitchFamily="34" charset="0"/>
              </a:rPr>
              <a:t>«Гуси»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500" y="2928938"/>
            <a:ext cx="47625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лево 4">
            <a:hlinkClick r:id="rId5" action="ppaction://hlinksldjump"/>
          </p:cNvPr>
          <p:cNvSpPr/>
          <p:nvPr/>
        </p:nvSpPr>
        <p:spPr>
          <a:xfrm>
            <a:off x="500034" y="6000768"/>
            <a:ext cx="1071570" cy="5715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0013" y="4943475"/>
            <a:ext cx="5791200" cy="1554163"/>
          </a:xfrm>
          <a:prstGeom prst="rect">
            <a:avLst/>
          </a:prstGeom>
          <a:noFill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50" y="500063"/>
            <a:ext cx="6286500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трелка влево 3">
            <a:hlinkClick r:id="rId5" action="ppaction://hlinksldjump"/>
          </p:cNvPr>
          <p:cNvSpPr/>
          <p:nvPr/>
        </p:nvSpPr>
        <p:spPr>
          <a:xfrm>
            <a:off x="500034" y="5786454"/>
            <a:ext cx="1285884" cy="64291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www.planetaskazok.ru/images/stories/krilov/sbornik_1/img_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285728"/>
            <a:ext cx="3533775" cy="4800601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04800" y="5143511"/>
            <a:ext cx="8686800" cy="936613"/>
          </a:xfrm>
        </p:spPr>
        <p:txBody>
          <a:bodyPr/>
          <a:lstStyle/>
          <a:p>
            <a:pPr algn="ctr">
              <a:buNone/>
            </a:pPr>
            <a:r>
              <a:rPr lang="ru-RU" sz="6000" b="1" dirty="0" smtClean="0">
                <a:solidFill>
                  <a:srgbClr val="FF0000"/>
                </a:solidFill>
              </a:rPr>
              <a:t>«Зеркало и обезьяна»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7" name="Стрелка влево 6">
            <a:hlinkClick r:id="rId3" action="ppaction://hlinksldjump"/>
          </p:cNvPr>
          <p:cNvSpPr/>
          <p:nvPr/>
        </p:nvSpPr>
        <p:spPr>
          <a:xfrm>
            <a:off x="500034" y="6000768"/>
            <a:ext cx="1071570" cy="5715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st_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428625"/>
            <a:ext cx="728662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5563" y="4870450"/>
            <a:ext cx="9180513" cy="1554163"/>
          </a:xfrm>
          <a:prstGeom prst="rect">
            <a:avLst/>
          </a:prstGeom>
          <a:noFill/>
        </p:spPr>
      </p:pic>
      <p:sp>
        <p:nvSpPr>
          <p:cNvPr id="4" name="Стрелка влево 3">
            <a:hlinkClick r:id="rId5" action="ppaction://hlinksldjump"/>
          </p:cNvPr>
          <p:cNvSpPr/>
          <p:nvPr/>
        </p:nvSpPr>
        <p:spPr>
          <a:xfrm>
            <a:off x="500034" y="6000768"/>
            <a:ext cx="1071570" cy="5715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st1_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63" y="285750"/>
            <a:ext cx="47625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TextBox 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657725"/>
            <a:ext cx="8424863" cy="1554163"/>
          </a:xfrm>
          <a:prstGeom prst="rect">
            <a:avLst/>
          </a:prstGeom>
          <a:noFill/>
        </p:spPr>
      </p:pic>
      <p:sp>
        <p:nvSpPr>
          <p:cNvPr id="4" name="Стрелка влево 3">
            <a:hlinkClick r:id="rId5" action="ppaction://hlinksldjump"/>
          </p:cNvPr>
          <p:cNvSpPr/>
          <p:nvPr/>
        </p:nvSpPr>
        <p:spPr>
          <a:xfrm>
            <a:off x="500034" y="6000768"/>
            <a:ext cx="1071570" cy="5715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Rectangle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0988" y="-133350"/>
            <a:ext cx="9656763" cy="968375"/>
          </a:xfrm>
          <a:prstGeom prst="rect">
            <a:avLst/>
          </a:prstGeom>
          <a:noFill/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14313" y="1000125"/>
            <a:ext cx="87153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FF0000"/>
                </a:solidFill>
                <a:latin typeface="Franklin Gothic Book" pitchFamily="34" charset="0"/>
              </a:rPr>
              <a:t>«Ты всё пела? Это дело...» 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0" y="2714625"/>
            <a:ext cx="3929063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 i="1">
                <a:latin typeface="Franklin Gothic Book" pitchFamily="34" charset="0"/>
              </a:rPr>
              <a:t>    </a:t>
            </a:r>
            <a:r>
              <a:rPr lang="ru-RU" sz="6000" i="1">
                <a:latin typeface="Franklin Gothic Book" pitchFamily="34" charset="0"/>
              </a:rPr>
              <a:t>«</a:t>
            </a:r>
            <a:r>
              <a:rPr lang="ru-RU" sz="6000" b="1" i="1">
                <a:latin typeface="Franklin Gothic Book" pitchFamily="34" charset="0"/>
              </a:rPr>
              <a:t>Так </a:t>
            </a:r>
          </a:p>
          <a:p>
            <a:r>
              <a:rPr lang="ru-RU" sz="6000" b="1" i="1">
                <a:latin typeface="Franklin Gothic Book" pitchFamily="34" charset="0"/>
              </a:rPr>
              <a:t>поди же попляши!</a:t>
            </a:r>
            <a:r>
              <a:rPr lang="ru-RU" sz="6600" b="1" i="1">
                <a:latin typeface="Franklin Gothic Book" pitchFamily="34" charset="0"/>
              </a:rPr>
              <a:t>»</a:t>
            </a:r>
            <a:endParaRPr lang="ru-RU" sz="6600" b="1">
              <a:latin typeface="Franklin Gothic Book" pitchFamily="34" charset="0"/>
            </a:endParaRPr>
          </a:p>
        </p:txBody>
      </p:sp>
      <p:pic>
        <p:nvPicPr>
          <p:cNvPr id="5" name="Рисунок 4" descr="63503b0e8029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5" y="2428875"/>
            <a:ext cx="501332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лево 5">
            <a:hlinkClick r:id="rId5" action="ppaction://hlinksldjump"/>
          </p:cNvPr>
          <p:cNvSpPr/>
          <p:nvPr/>
        </p:nvSpPr>
        <p:spPr>
          <a:xfrm>
            <a:off x="642910" y="5786454"/>
            <a:ext cx="1500198" cy="7143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14313" y="214313"/>
            <a:ext cx="85725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Franklin Gothic Book" pitchFamily="34" charset="0"/>
              </a:rPr>
              <a:t>«Чем кумушек считать  </a:t>
            </a:r>
          </a:p>
          <a:p>
            <a:r>
              <a:rPr lang="ru-RU" sz="6000" b="1" dirty="0">
                <a:solidFill>
                  <a:srgbClr val="FF0000"/>
                </a:solidFill>
                <a:latin typeface="Franklin Gothic Book" pitchFamily="34" charset="0"/>
              </a:rPr>
              <a:t>         трудиться...» 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85750" y="2500313"/>
            <a:ext cx="4670425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 i="1">
                <a:latin typeface="Franklin Gothic Book" pitchFamily="34" charset="0"/>
              </a:rPr>
              <a:t>Не лучше ль </a:t>
            </a:r>
          </a:p>
          <a:p>
            <a:r>
              <a:rPr lang="ru-RU" sz="6000" b="1" i="1">
                <a:latin typeface="Franklin Gothic Book" pitchFamily="34" charset="0"/>
              </a:rPr>
              <a:t>на себя,</a:t>
            </a:r>
          </a:p>
          <a:p>
            <a:r>
              <a:rPr lang="ru-RU" sz="6000" b="1" i="1">
                <a:latin typeface="Franklin Gothic Book" pitchFamily="34" charset="0"/>
              </a:rPr>
              <a:t>кума, </a:t>
            </a:r>
          </a:p>
          <a:p>
            <a:r>
              <a:rPr lang="ru-RU" sz="6000" b="1" i="1">
                <a:latin typeface="Franklin Gothic Book" pitchFamily="34" charset="0"/>
              </a:rPr>
              <a:t>оборотиться?</a:t>
            </a:r>
            <a:endParaRPr lang="ru-RU" sz="6000" b="1">
              <a:latin typeface="Franklin Gothic Book" pitchFamily="34" charset="0"/>
            </a:endParaRPr>
          </a:p>
        </p:txBody>
      </p:sp>
      <p:pic>
        <p:nvPicPr>
          <p:cNvPr id="5" name="Рисунок 4" descr="img03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38" y="2071688"/>
            <a:ext cx="3530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лево 5">
            <a:hlinkClick r:id="rId4" action="ppaction://hlinksldjump"/>
          </p:cNvPr>
          <p:cNvSpPr/>
          <p:nvPr/>
        </p:nvSpPr>
        <p:spPr>
          <a:xfrm>
            <a:off x="500034" y="6072206"/>
            <a:ext cx="1071570" cy="5715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deti-online.com/images/basni-krylova--martyshka-i-och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28" y="3857628"/>
            <a:ext cx="3000372" cy="300037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                   </a:t>
            </a:r>
            <a:r>
              <a:rPr lang="ru-RU" dirty="0" smtClean="0"/>
              <a:t>Представление</a:t>
            </a:r>
            <a:endParaRPr lang="ru-RU" sz="44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2214554"/>
            <a:ext cx="921393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Выберите капитана</a:t>
            </a:r>
          </a:p>
          <a:p>
            <a:pPr algn="ctr"/>
            <a:r>
              <a:rPr lang="ru-RU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Придумайте название команды</a:t>
            </a:r>
            <a:endParaRPr lang="ru-RU" sz="4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85750" y="285750"/>
            <a:ext cx="828675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FF0000"/>
                </a:solidFill>
                <a:latin typeface="Franklin Gothic Book" pitchFamily="34" charset="0"/>
              </a:rPr>
              <a:t>«Невежда также в ослепленье</a:t>
            </a:r>
          </a:p>
          <a:p>
            <a:r>
              <a:rPr lang="ru-RU" sz="4000" b="1">
                <a:solidFill>
                  <a:srgbClr val="FF0000"/>
                </a:solidFill>
                <a:latin typeface="Franklin Gothic Book" pitchFamily="34" charset="0"/>
              </a:rPr>
              <a:t>Бранит науки и ученье,</a:t>
            </a:r>
          </a:p>
          <a:p>
            <a:r>
              <a:rPr lang="ru-RU" sz="4000" b="1">
                <a:solidFill>
                  <a:srgbClr val="FF0000"/>
                </a:solidFill>
                <a:latin typeface="Franklin Gothic Book" pitchFamily="34" charset="0"/>
              </a:rPr>
              <a:t>И все ученые труды,»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14313" y="2428875"/>
            <a:ext cx="4643437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 i="1" dirty="0">
                <a:latin typeface="Franklin Gothic Book" pitchFamily="34" charset="0"/>
              </a:rPr>
              <a:t>«Не чувствуя, </a:t>
            </a:r>
          </a:p>
          <a:p>
            <a:r>
              <a:rPr lang="ru-RU" sz="6000" b="1" i="1" dirty="0">
                <a:latin typeface="Franklin Gothic Book" pitchFamily="34" charset="0"/>
              </a:rPr>
              <a:t>   что он </a:t>
            </a:r>
          </a:p>
          <a:p>
            <a:r>
              <a:rPr lang="ru-RU" sz="6000" b="1" i="1" dirty="0">
                <a:latin typeface="Franklin Gothic Book" pitchFamily="34" charset="0"/>
              </a:rPr>
              <a:t>вкушает их   </a:t>
            </a:r>
          </a:p>
          <a:p>
            <a:r>
              <a:rPr lang="ru-RU" sz="6000" b="1" i="1" dirty="0">
                <a:latin typeface="Franklin Gothic Book" pitchFamily="34" charset="0"/>
              </a:rPr>
              <a:t>   плоды.»</a:t>
            </a:r>
          </a:p>
        </p:txBody>
      </p:sp>
      <p:pic>
        <p:nvPicPr>
          <p:cNvPr id="4" name="Рисунок 3" descr="img03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0" y="1785938"/>
            <a:ext cx="37846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лево 4">
            <a:hlinkClick r:id="rId4" action="ppaction://hlinksldjump"/>
          </p:cNvPr>
          <p:cNvSpPr/>
          <p:nvPr/>
        </p:nvSpPr>
        <p:spPr>
          <a:xfrm>
            <a:off x="500034" y="6000768"/>
            <a:ext cx="1071570" cy="5715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85750" y="285750"/>
            <a:ext cx="828675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600" i="1" dirty="0" smtClean="0">
                <a:solidFill>
                  <a:srgbClr val="FF0000"/>
                </a:solidFill>
              </a:rPr>
              <a:t>Знать, она сильна:</a:t>
            </a:r>
            <a:endParaRPr lang="ru-RU" sz="6600" i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14313" y="2428875"/>
            <a:ext cx="4643437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i="1" dirty="0" smtClean="0"/>
              <a:t>«...что лает на слона»</a:t>
            </a:r>
            <a:endParaRPr lang="ru-RU" sz="6000" b="1" i="1" dirty="0">
              <a:latin typeface="Franklin Gothic Book" pitchFamily="34" charset="0"/>
            </a:endParaRPr>
          </a:p>
        </p:txBody>
      </p:sp>
      <p:pic>
        <p:nvPicPr>
          <p:cNvPr id="47106" name="Picture 2" descr="http://img-fotki.yandex.ru/get/5823/136596361.4/0_4f5d0_5c86cd5b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785926"/>
            <a:ext cx="3867150" cy="4762500"/>
          </a:xfrm>
          <a:prstGeom prst="rect">
            <a:avLst/>
          </a:prstGeom>
          <a:noFill/>
        </p:spPr>
      </p:pic>
      <p:sp>
        <p:nvSpPr>
          <p:cNvPr id="6" name="Стрелка влево 5">
            <a:hlinkClick r:id="rId3" action="ppaction://hlinksldjump"/>
          </p:cNvPr>
          <p:cNvSpPr/>
          <p:nvPr/>
        </p:nvSpPr>
        <p:spPr>
          <a:xfrm>
            <a:off x="500034" y="6000768"/>
            <a:ext cx="1071570" cy="5715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85750" y="285750"/>
            <a:ext cx="828675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600" i="1" dirty="0" smtClean="0">
                <a:solidFill>
                  <a:srgbClr val="FF0000"/>
                </a:solidFill>
              </a:rPr>
              <a:t>Сыр выпал... </a:t>
            </a:r>
            <a:endParaRPr lang="ru-RU" sz="6600" i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14313" y="2428875"/>
            <a:ext cx="4643437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i="1" dirty="0" smtClean="0"/>
              <a:t>«... с ним была плутовка такова»</a:t>
            </a:r>
            <a:endParaRPr lang="ru-RU" sz="6000" b="1" i="1" dirty="0">
              <a:latin typeface="Franklin Gothic Book" pitchFamily="34" charset="0"/>
            </a:endParaRPr>
          </a:p>
        </p:txBody>
      </p:sp>
      <p:pic>
        <p:nvPicPr>
          <p:cNvPr id="59394" name="Picture 2" descr="https://encrypted-tbn0.gstatic.com/images?q=tbn:ANd9GcSg7trPVCAYa_jq_p3Sne73eH479MabqvR1-2GPyEUWiYO0Fx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785926"/>
            <a:ext cx="3286148" cy="4501340"/>
          </a:xfrm>
          <a:prstGeom prst="rect">
            <a:avLst/>
          </a:prstGeom>
          <a:noFill/>
        </p:spPr>
      </p:pic>
      <p:sp>
        <p:nvSpPr>
          <p:cNvPr id="6" name="Стрелка влево 5">
            <a:hlinkClick r:id="rId3" action="ppaction://hlinksldjump"/>
          </p:cNvPr>
          <p:cNvSpPr/>
          <p:nvPr/>
        </p:nvSpPr>
        <p:spPr>
          <a:xfrm>
            <a:off x="500034" y="6000768"/>
            <a:ext cx="1071570" cy="5715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14290"/>
            <a:ext cx="857256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Помогите герою басни найти свою пару:</a:t>
            </a:r>
          </a:p>
        </p:txBody>
      </p:sp>
      <p:pic>
        <p:nvPicPr>
          <p:cNvPr id="3" name="TextBox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38125" y="1347788"/>
            <a:ext cx="5456238" cy="2938462"/>
          </a:xfrm>
          <a:prstGeom prst="rect">
            <a:avLst/>
          </a:prstGeom>
          <a:noFill/>
        </p:spPr>
      </p:pic>
      <p:pic>
        <p:nvPicPr>
          <p:cNvPr id="4" name="TextBox 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09538" y="3846513"/>
            <a:ext cx="3608388" cy="2041525"/>
          </a:xfrm>
          <a:prstGeom prst="rect">
            <a:avLst/>
          </a:prstGeom>
          <a:noFill/>
        </p:spPr>
      </p:pic>
      <p:pic>
        <p:nvPicPr>
          <p:cNvPr id="5" name="Рисунок 4" descr="list_b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5" y="3571875"/>
            <a:ext cx="48577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лево 5">
            <a:hlinkClick r:id="rId6" action="ppaction://hlinksldjump"/>
          </p:cNvPr>
          <p:cNvSpPr/>
          <p:nvPr/>
        </p:nvSpPr>
        <p:spPr>
          <a:xfrm>
            <a:off x="571472" y="6215082"/>
            <a:ext cx="1428760" cy="64291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extBox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84175" y="633413"/>
            <a:ext cx="5572125" cy="2932112"/>
          </a:xfrm>
          <a:prstGeom prst="rect">
            <a:avLst/>
          </a:prstGeom>
          <a:noFill/>
        </p:spPr>
      </p:pic>
      <p:pic>
        <p:nvPicPr>
          <p:cNvPr id="3" name="TextBox 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49238" y="3773488"/>
            <a:ext cx="4535488" cy="2041525"/>
          </a:xfrm>
          <a:prstGeom prst="rect">
            <a:avLst/>
          </a:prstGeom>
          <a:noFill/>
        </p:spPr>
      </p:pic>
      <p:pic>
        <p:nvPicPr>
          <p:cNvPr id="4" name="Рисунок 3" descr="krylov02_205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0" y="1143000"/>
            <a:ext cx="381000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лево 4">
            <a:hlinkClick r:id="rId6" action="ppaction://hlinksldjump"/>
          </p:cNvPr>
          <p:cNvSpPr/>
          <p:nvPr/>
        </p:nvSpPr>
        <p:spPr>
          <a:xfrm>
            <a:off x="500034" y="6000768"/>
            <a:ext cx="1071570" cy="5715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extBox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6838" y="560388"/>
            <a:ext cx="3278188" cy="2938462"/>
          </a:xfrm>
          <a:prstGeom prst="rect">
            <a:avLst/>
          </a:prstGeom>
          <a:noFill/>
        </p:spPr>
      </p:pic>
      <p:pic>
        <p:nvPicPr>
          <p:cNvPr id="3" name="TextBox 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36575" y="3419475"/>
            <a:ext cx="5065713" cy="2043113"/>
          </a:xfrm>
          <a:prstGeom prst="rect">
            <a:avLst/>
          </a:prstGeom>
          <a:noFill/>
        </p:spPr>
      </p:pic>
      <p:pic>
        <p:nvPicPr>
          <p:cNvPr id="4" name="Рисунок 3" descr="кот и повар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8" y="500063"/>
            <a:ext cx="4438650" cy="590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лево 4">
            <a:hlinkClick r:id="rId6" action="ppaction://hlinksldjump"/>
          </p:cNvPr>
          <p:cNvSpPr/>
          <p:nvPr/>
        </p:nvSpPr>
        <p:spPr>
          <a:xfrm>
            <a:off x="500034" y="6000768"/>
            <a:ext cx="1071570" cy="5715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extBox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84175" y="920750"/>
            <a:ext cx="5426075" cy="2932113"/>
          </a:xfrm>
          <a:prstGeom prst="rect">
            <a:avLst/>
          </a:prstGeom>
          <a:noFill/>
        </p:spPr>
      </p:pic>
      <p:pic>
        <p:nvPicPr>
          <p:cNvPr id="3" name="TextBox 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63550" y="3200400"/>
            <a:ext cx="5559425" cy="2041525"/>
          </a:xfrm>
          <a:prstGeom prst="rect">
            <a:avLst/>
          </a:prstGeom>
          <a:noFill/>
        </p:spPr>
      </p:pic>
      <p:pic>
        <p:nvPicPr>
          <p:cNvPr id="4" name="Рисунок 3" descr="fox04b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857250"/>
            <a:ext cx="4267200" cy="538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лево 4">
            <a:hlinkClick r:id="rId6" action="ppaction://hlinksldjump"/>
          </p:cNvPr>
          <p:cNvSpPr/>
          <p:nvPr/>
        </p:nvSpPr>
        <p:spPr>
          <a:xfrm>
            <a:off x="500034" y="6000768"/>
            <a:ext cx="1071570" cy="5715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14290"/>
            <a:ext cx="5715040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Кукушка</a:t>
            </a:r>
          </a:p>
        </p:txBody>
      </p:sp>
      <p:pic>
        <p:nvPicPr>
          <p:cNvPr id="3" name="TextBox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3850" y="3303588"/>
            <a:ext cx="4762500" cy="1878012"/>
          </a:xfrm>
          <a:prstGeom prst="rect">
            <a:avLst/>
          </a:prstGeom>
          <a:noFill/>
        </p:spPr>
      </p:pic>
      <p:pic>
        <p:nvPicPr>
          <p:cNvPr id="4" name="Рисунок 3" descr="img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5" y="1500188"/>
            <a:ext cx="3895725" cy="513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лево 4">
            <a:hlinkClick r:id="rId5" action="ppaction://hlinksldjump"/>
          </p:cNvPr>
          <p:cNvSpPr/>
          <p:nvPr/>
        </p:nvSpPr>
        <p:spPr>
          <a:xfrm>
            <a:off x="500034" y="6000768"/>
            <a:ext cx="1071570" cy="5715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extBox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49238" y="304800"/>
            <a:ext cx="5754688" cy="2676525"/>
          </a:xfrm>
          <a:prstGeom prst="rect">
            <a:avLst/>
          </a:prstGeom>
          <a:noFill/>
        </p:spPr>
      </p:pic>
      <p:pic>
        <p:nvPicPr>
          <p:cNvPr id="3" name="TextBox 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682625" y="4017963"/>
            <a:ext cx="6035675" cy="1876425"/>
          </a:xfrm>
          <a:prstGeom prst="rect">
            <a:avLst/>
          </a:prstGeom>
          <a:noFill/>
        </p:spPr>
      </p:pic>
      <p:pic>
        <p:nvPicPr>
          <p:cNvPr id="4" name="Рисунок 3" descr="img040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3" y="571500"/>
            <a:ext cx="4143375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лево 4">
            <a:hlinkClick r:id="rId6" action="ppaction://hlinksldjump"/>
          </p:cNvPr>
          <p:cNvSpPr/>
          <p:nvPr/>
        </p:nvSpPr>
        <p:spPr>
          <a:xfrm>
            <a:off x="500034" y="6000768"/>
            <a:ext cx="1071570" cy="5715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500702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ЕЛЬ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642918"/>
            <a:ext cx="8686800" cy="5437207"/>
          </a:xfrm>
        </p:spPr>
        <p:txBody>
          <a:bodyPr/>
          <a:lstStyle/>
          <a:p>
            <a:pPr algn="ctr">
              <a:buNone/>
            </a:pPr>
            <a:endParaRPr lang="ru-RU" sz="4400" b="1" dirty="0" smtClean="0"/>
          </a:p>
          <a:p>
            <a:pPr algn="ctr">
              <a:buNone/>
            </a:pPr>
            <a:endParaRPr lang="ru-RU" sz="4400" b="1" dirty="0" smtClean="0"/>
          </a:p>
          <a:p>
            <a:pPr algn="ctr">
              <a:buNone/>
            </a:pPr>
            <a:r>
              <a:rPr lang="ru-RU" sz="4400" b="1" dirty="0" smtClean="0"/>
              <a:t>На какое дерево взгромоздилась ворона, чтобы съесть сыр?</a:t>
            </a:r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785786" y="5929330"/>
            <a:ext cx="1285884" cy="5715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963" y="42863"/>
            <a:ext cx="8697912" cy="1712912"/>
          </a:xfrm>
        </p:spPr>
      </p:pic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857250" y="185737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643050"/>
            <a:ext cx="8143932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Что такое басня? </a:t>
            </a:r>
          </a:p>
        </p:txBody>
      </p:sp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785813" y="28575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500063" y="3643313"/>
            <a:ext cx="7786687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>
                <a:solidFill>
                  <a:srgbClr val="FF3300"/>
                </a:solidFill>
                <a:latin typeface="Tahoma" pitchFamily="34" charset="0"/>
              </a:rPr>
              <a:t>Басня – это короткий иносказательный рассказ с нравоучением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572140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ПЕТУХА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sz="4400" b="1" dirty="0" smtClean="0"/>
          </a:p>
          <a:p>
            <a:pPr algn="ctr">
              <a:buNone/>
            </a:pPr>
            <a:r>
              <a:rPr lang="ru-RU" sz="4400" b="1" dirty="0" smtClean="0"/>
              <a:t>Чье пение больше понравилось </a:t>
            </a:r>
            <a:r>
              <a:rPr lang="ru-RU" sz="4400" b="1" dirty="0" err="1" smtClean="0"/>
              <a:t>ослу</a:t>
            </a:r>
            <a:r>
              <a:rPr lang="ru-RU" sz="4400" b="1" dirty="0" smtClean="0"/>
              <a:t>: соловья или петуха? </a:t>
            </a:r>
          </a:p>
          <a:p>
            <a:pPr algn="ctr">
              <a:buNone/>
            </a:pPr>
            <a:endParaRPr lang="ru-RU" sz="4400" b="1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500034" y="6000768"/>
            <a:ext cx="1071570" cy="5715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643578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НЕТ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sz="4400" b="1" dirty="0" smtClean="0"/>
          </a:p>
          <a:p>
            <a:pPr algn="ctr">
              <a:buNone/>
            </a:pPr>
            <a:r>
              <a:rPr lang="ru-RU" sz="4400" b="1" dirty="0" smtClean="0"/>
              <a:t>Поняла ли Мартышка, что в зеркале было ее отражение? </a:t>
            </a:r>
            <a:endParaRPr lang="ru-RU" sz="4400" b="1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500034" y="6000768"/>
            <a:ext cx="1071570" cy="5715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500702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МУРАВЕЙ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sz="4400" b="1" dirty="0" smtClean="0"/>
          </a:p>
          <a:p>
            <a:pPr algn="ctr">
              <a:buNone/>
            </a:pPr>
            <a:r>
              <a:rPr lang="ru-RU" sz="4400" b="1" dirty="0" smtClean="0"/>
              <a:t>Какое насекомое отказало в помощи попрыгунье стрекозе? </a:t>
            </a:r>
          </a:p>
          <a:p>
            <a:pPr algn="ctr">
              <a:buNone/>
            </a:pPr>
            <a:endParaRPr lang="ru-RU" sz="4400" b="1" dirty="0"/>
          </a:p>
        </p:txBody>
      </p:sp>
      <p:sp>
        <p:nvSpPr>
          <p:cNvPr id="5" name="Стрелка влево 4">
            <a:hlinkClick r:id="rId2" action="ppaction://hlinksldjump"/>
          </p:cNvPr>
          <p:cNvSpPr/>
          <p:nvPr/>
        </p:nvSpPr>
        <p:spPr>
          <a:xfrm>
            <a:off x="500034" y="6000768"/>
            <a:ext cx="1071570" cy="5715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929198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«Везти с поклажей воз взялись...»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sz="4400" b="1" dirty="0" smtClean="0"/>
          </a:p>
          <a:p>
            <a:pPr algn="ctr">
              <a:buNone/>
            </a:pPr>
            <a:r>
              <a:rPr lang="ru-RU" sz="4400" b="1" dirty="0" smtClean="0"/>
              <a:t>Какое общее дело хотели сделать Щука, Лебедь и Рак? </a:t>
            </a:r>
            <a:endParaRPr lang="ru-RU" sz="4400" b="1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500034" y="6000768"/>
            <a:ext cx="1071570" cy="5715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00636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ВОРОБЕЙ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3589349"/>
          </a:xfrm>
        </p:spPr>
        <p:txBody>
          <a:bodyPr/>
          <a:lstStyle/>
          <a:p>
            <a:pPr algn="ctr">
              <a:buNone/>
            </a:pPr>
            <a:endParaRPr lang="ru-RU" sz="4400" b="1" dirty="0" smtClean="0"/>
          </a:p>
          <a:p>
            <a:pPr algn="ctr">
              <a:buNone/>
            </a:pPr>
            <a:r>
              <a:rPr lang="ru-RU" sz="4400" b="1" dirty="0" smtClean="0"/>
              <a:t>Какая третья птица упоминается в басне «Кукушка и Петух»?</a:t>
            </a:r>
            <a:endParaRPr lang="ru-RU" sz="4400" b="1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500034" y="6000768"/>
            <a:ext cx="1071570" cy="5715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786322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«думая залезть в овчарню...»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3803663"/>
          </a:xfrm>
        </p:spPr>
        <p:txBody>
          <a:bodyPr/>
          <a:lstStyle/>
          <a:p>
            <a:pPr algn="ctr">
              <a:buNone/>
            </a:pPr>
            <a:r>
              <a:rPr lang="ru-RU" sz="4400" b="1" dirty="0" smtClean="0"/>
              <a:t>Как случилось, что волк попал </a:t>
            </a:r>
            <a:r>
              <a:rPr lang="ru-RU" sz="4400" b="1" smtClean="0"/>
              <a:t>на </a:t>
            </a:r>
            <a:r>
              <a:rPr lang="ru-RU" sz="4400" b="1" smtClean="0"/>
              <a:t>псарню? </a:t>
            </a:r>
            <a:endParaRPr lang="ru-RU" sz="4400" b="1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500034" y="6000768"/>
            <a:ext cx="1071570" cy="5715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/>
              <a:t>Кому принадлежат слова?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8482042" cy="3400436"/>
          </a:xfrm>
        </p:spPr>
        <p:txBody>
          <a:bodyPr/>
          <a:lstStyle/>
          <a:p>
            <a:pPr algn="ctr">
              <a:buNone/>
            </a:pPr>
            <a:endParaRPr lang="ru-RU" sz="4400" b="1" dirty="0" smtClean="0"/>
          </a:p>
          <a:p>
            <a:pPr algn="ctr">
              <a:buNone/>
            </a:pPr>
            <a:r>
              <a:rPr lang="ru-RU" sz="4400" b="1" dirty="0" smtClean="0"/>
              <a:t>«Друзья! К чему весь этот шум? Я, ваш старинный сват и кум...»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714348" y="5000636"/>
            <a:ext cx="8277252" cy="1323964"/>
          </a:xfrm>
        </p:spPr>
        <p:txBody>
          <a:bodyPr/>
          <a:lstStyle/>
          <a:p>
            <a:pPr algn="ctr">
              <a:buNone/>
            </a:pPr>
            <a:r>
              <a:rPr lang="ru-RU" sz="4400" dirty="0" smtClean="0"/>
              <a:t>(Волку из басни «Волк на псарне»)</a:t>
            </a:r>
            <a:endParaRPr lang="ru-RU" sz="4400" dirty="0"/>
          </a:p>
        </p:txBody>
      </p:sp>
      <p:sp>
        <p:nvSpPr>
          <p:cNvPr id="11" name="Стрелка влево 10">
            <a:hlinkClick r:id="rId2" action="ppaction://hlinksldjump"/>
          </p:cNvPr>
          <p:cNvSpPr/>
          <p:nvPr/>
        </p:nvSpPr>
        <p:spPr>
          <a:xfrm>
            <a:off x="571472" y="5786454"/>
            <a:ext cx="1643074" cy="8572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/>
              <a:t>Кому принадлежат слова?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8482042" cy="3400436"/>
          </a:xfrm>
        </p:spPr>
        <p:txBody>
          <a:bodyPr/>
          <a:lstStyle/>
          <a:p>
            <a:pPr algn="ctr">
              <a:buNone/>
            </a:pPr>
            <a:endParaRPr lang="ru-RU" sz="4400" b="1" dirty="0" smtClean="0"/>
          </a:p>
          <a:p>
            <a:pPr algn="ctr">
              <a:buNone/>
            </a:pPr>
            <a:r>
              <a:rPr lang="ru-RU" sz="4400" b="1" dirty="0" smtClean="0"/>
              <a:t>«Погодите! Как музыке идти? Ведь ВЫ не так сидите»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714348" y="5000636"/>
            <a:ext cx="8277252" cy="1323964"/>
          </a:xfrm>
        </p:spPr>
        <p:txBody>
          <a:bodyPr/>
          <a:lstStyle/>
          <a:p>
            <a:pPr algn="ctr">
              <a:buNone/>
            </a:pPr>
            <a:r>
              <a:rPr lang="ru-RU" sz="4400" dirty="0" smtClean="0"/>
              <a:t>(Мартышке из басни «Квартет»)</a:t>
            </a:r>
            <a:endParaRPr lang="ru-RU" sz="4400" dirty="0"/>
          </a:p>
        </p:txBody>
      </p:sp>
      <p:sp>
        <p:nvSpPr>
          <p:cNvPr id="5" name="Стрелка влево 4">
            <a:hlinkClick r:id="rId2" action="ppaction://hlinksldjump"/>
          </p:cNvPr>
          <p:cNvSpPr/>
          <p:nvPr/>
        </p:nvSpPr>
        <p:spPr>
          <a:xfrm>
            <a:off x="500034" y="6000768"/>
            <a:ext cx="1071570" cy="5715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/>
              <a:t>Кому принадлежат слова?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8482042" cy="3400436"/>
          </a:xfrm>
        </p:spPr>
        <p:txBody>
          <a:bodyPr/>
          <a:lstStyle/>
          <a:p>
            <a:pPr algn="ctr">
              <a:buNone/>
            </a:pPr>
            <a:endParaRPr lang="ru-RU" sz="4400" b="1" dirty="0" smtClean="0"/>
          </a:p>
          <a:p>
            <a:pPr algn="ctr">
              <a:buNone/>
            </a:pPr>
            <a:r>
              <a:rPr lang="ru-RU" sz="4400" b="1" dirty="0" smtClean="0"/>
              <a:t>«Не оставь меня, кум милой! Дай ты мне собраться с силой...»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714348" y="5000636"/>
            <a:ext cx="8277252" cy="1323964"/>
          </a:xfrm>
        </p:spPr>
        <p:txBody>
          <a:bodyPr/>
          <a:lstStyle/>
          <a:p>
            <a:pPr algn="ctr">
              <a:buNone/>
            </a:pPr>
            <a:r>
              <a:rPr lang="ru-RU" sz="4400" dirty="0" smtClean="0"/>
              <a:t>(Стрекозе из басни «Стрекоза и Муравей») </a:t>
            </a:r>
            <a:endParaRPr lang="ru-RU" sz="4400" dirty="0"/>
          </a:p>
        </p:txBody>
      </p:sp>
      <p:sp>
        <p:nvSpPr>
          <p:cNvPr id="5" name="Стрелка влево 4">
            <a:hlinkClick r:id="rId2" action="ppaction://hlinksldjump"/>
          </p:cNvPr>
          <p:cNvSpPr/>
          <p:nvPr/>
        </p:nvSpPr>
        <p:spPr>
          <a:xfrm>
            <a:off x="500034" y="6000768"/>
            <a:ext cx="1071570" cy="5715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0988" y="414338"/>
            <a:ext cx="8655050" cy="5499100"/>
          </a:xfrm>
          <a:prstGeom prst="rect">
            <a:avLst/>
          </a:prstGeom>
          <a:noFill/>
        </p:spPr>
      </p:pic>
      <p:pic>
        <p:nvPicPr>
          <p:cNvPr id="4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58188" y="58578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285728"/>
            <a:ext cx="8643998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itchFamily="34" charset="0"/>
              </a:rPr>
              <a:t>Дайте определение </a:t>
            </a:r>
            <a:r>
              <a:rPr lang="ru-RU" sz="54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itchFamily="34" charset="0"/>
              </a:rPr>
              <a:t>аллегории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85750" y="2690813"/>
            <a:ext cx="8501063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FF3300"/>
                </a:solidFill>
                <a:latin typeface="Tahoma" pitchFamily="34" charset="0"/>
              </a:rPr>
              <a:t>Аллегория (иносказание) – иносказательное изображение предмета, явления с целью наиболее наглядно показать его существенные черты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00042"/>
            <a:ext cx="8001056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itchFamily="34" charset="0"/>
              </a:rPr>
              <a:t>Что такое </a:t>
            </a:r>
            <a:r>
              <a:rPr lang="ru-RU" sz="54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itchFamily="34" charset="0"/>
              </a:rPr>
              <a:t>мораль</a:t>
            </a: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itchFamily="34" charset="0"/>
              </a:rPr>
              <a:t> басни?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57188" y="2967038"/>
            <a:ext cx="8501062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>
                <a:solidFill>
                  <a:srgbClr val="FF3300"/>
                </a:solidFill>
                <a:latin typeface="Tahoma" pitchFamily="34" charset="0"/>
              </a:rPr>
              <a:t>Мораль – начальные или заключительные строки басни с нравоучительным выводом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http://allgfx.net/uploads/posts/2011-02/1296959297_crow.jpg"/>
          <p:cNvPicPr>
            <a:picLocks noChangeAspect="1" noChangeArrowheads="1"/>
          </p:cNvPicPr>
          <p:nvPr/>
        </p:nvPicPr>
        <p:blipFill>
          <a:blip r:embed="rId2" cstate="print"/>
          <a:srcRect b="8493"/>
          <a:stretch>
            <a:fillRect/>
          </a:stretch>
        </p:blipFill>
        <p:spPr bwMode="auto">
          <a:xfrm>
            <a:off x="357158" y="0"/>
            <a:ext cx="1383493" cy="2000264"/>
          </a:xfrm>
          <a:prstGeom prst="rect">
            <a:avLst/>
          </a:prstGeom>
          <a:noFill/>
        </p:spPr>
      </p:pic>
      <p:pic>
        <p:nvPicPr>
          <p:cNvPr id="49154" name="Picture 2" descr="http://fb.ru/misc/i/gallery/17458/337232.jpg?13925759067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9838" y="0"/>
            <a:ext cx="3024162" cy="221627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РАЗДЕЛЫ: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hlinkClick r:id="rId4" action="ppaction://hlinksldjump"/>
              </a:rPr>
              <a:t>«</a:t>
            </a:r>
            <a:r>
              <a:rPr lang="ru-RU" dirty="0" err="1" smtClean="0">
                <a:solidFill>
                  <a:srgbClr val="0070C0"/>
                </a:solidFill>
                <a:hlinkClick r:id="rId4" action="ppaction://hlinksldjump"/>
              </a:rPr>
              <a:t>Объяснялки</a:t>
            </a:r>
            <a:r>
              <a:rPr lang="ru-RU" dirty="0" smtClean="0">
                <a:solidFill>
                  <a:srgbClr val="0070C0"/>
                </a:solidFill>
                <a:hlinkClick r:id="rId4" action="ppaction://hlinksldjump"/>
              </a:rPr>
              <a:t>»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  <a:hlinkClick r:id="rId5" action="ppaction://hlinksldjump"/>
              </a:rPr>
              <a:t>Угадай басню по иллюстрации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  <a:hlinkClick r:id="rId6" action="ppaction://hlinksldjump"/>
              </a:rPr>
              <a:t>Закончи крылатое выражение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  <a:hlinkClick r:id="rId7" action="ppaction://hlinksldjump"/>
              </a:rPr>
              <a:t>Найди пару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  <a:hlinkClick r:id="rId8" action="ppaction://hlinksldjump"/>
              </a:rPr>
              <a:t>Вопросики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  <a:hlinkClick r:id="rId9" action="ppaction://hlinksldjump"/>
              </a:rPr>
              <a:t>Кому принадлежат слова?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>
            <a:hlinkClick r:id="rId10" action="ppaction://hlinksldjump"/>
          </p:cNvPr>
          <p:cNvSpPr/>
          <p:nvPr/>
        </p:nvSpPr>
        <p:spPr>
          <a:xfrm>
            <a:off x="3357554" y="1785926"/>
            <a:ext cx="428628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rId11" action="ppaction://hlinksldjump"/>
          </p:cNvPr>
          <p:cNvSpPr/>
          <p:nvPr/>
        </p:nvSpPr>
        <p:spPr>
          <a:xfrm>
            <a:off x="5072066" y="1785926"/>
            <a:ext cx="428628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rId12" action="ppaction://hlinksldjump"/>
          </p:cNvPr>
          <p:cNvSpPr/>
          <p:nvPr/>
        </p:nvSpPr>
        <p:spPr>
          <a:xfrm>
            <a:off x="4500562" y="1785926"/>
            <a:ext cx="428628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rId13" action="ppaction://hlinksldjump"/>
          </p:cNvPr>
          <p:cNvSpPr/>
          <p:nvPr/>
        </p:nvSpPr>
        <p:spPr>
          <a:xfrm>
            <a:off x="3929058" y="1785926"/>
            <a:ext cx="428628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rId14" action="ppaction://hlinksldjump"/>
          </p:cNvPr>
          <p:cNvSpPr/>
          <p:nvPr/>
        </p:nvSpPr>
        <p:spPr>
          <a:xfrm>
            <a:off x="6215074" y="1785926"/>
            <a:ext cx="428628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rId15" action="ppaction://hlinksldjump"/>
          </p:cNvPr>
          <p:cNvSpPr/>
          <p:nvPr/>
        </p:nvSpPr>
        <p:spPr>
          <a:xfrm>
            <a:off x="5643570" y="1785926"/>
            <a:ext cx="428628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hlinkClick r:id="rId16" action="ppaction://hlinksldjump"/>
          </p:cNvPr>
          <p:cNvSpPr/>
          <p:nvPr/>
        </p:nvSpPr>
        <p:spPr>
          <a:xfrm>
            <a:off x="6215074" y="2357430"/>
            <a:ext cx="571504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hlinkClick r:id="rId17" action="ppaction://hlinksldjump"/>
          </p:cNvPr>
          <p:cNvSpPr/>
          <p:nvPr/>
        </p:nvSpPr>
        <p:spPr>
          <a:xfrm>
            <a:off x="6858016" y="2357430"/>
            <a:ext cx="571504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hlinkClick r:id="rId18" action="ppaction://hlinksldjump"/>
          </p:cNvPr>
          <p:cNvSpPr/>
          <p:nvPr/>
        </p:nvSpPr>
        <p:spPr>
          <a:xfrm>
            <a:off x="7500958" y="2357430"/>
            <a:ext cx="571504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>
            <a:hlinkClick r:id="rId19" action="ppaction://hlinksldjump"/>
          </p:cNvPr>
          <p:cNvSpPr/>
          <p:nvPr/>
        </p:nvSpPr>
        <p:spPr>
          <a:xfrm>
            <a:off x="6143636" y="2857496"/>
            <a:ext cx="428628" cy="42862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>
            <a:hlinkClick r:id="rId20" action="ppaction://hlinksldjump"/>
          </p:cNvPr>
          <p:cNvSpPr/>
          <p:nvPr/>
        </p:nvSpPr>
        <p:spPr>
          <a:xfrm>
            <a:off x="6643702" y="2857496"/>
            <a:ext cx="428628" cy="42862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>
            <a:hlinkClick r:id="rId21" action="ppaction://hlinksldjump"/>
          </p:cNvPr>
          <p:cNvSpPr/>
          <p:nvPr/>
        </p:nvSpPr>
        <p:spPr>
          <a:xfrm>
            <a:off x="7215206" y="2857496"/>
            <a:ext cx="428628" cy="42862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>
            <a:hlinkClick r:id="rId22" action="ppaction://hlinksldjump"/>
          </p:cNvPr>
          <p:cNvSpPr/>
          <p:nvPr/>
        </p:nvSpPr>
        <p:spPr>
          <a:xfrm>
            <a:off x="7858148" y="2857496"/>
            <a:ext cx="428628" cy="42862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Капля 20">
            <a:hlinkClick r:id="rId23" action="ppaction://hlinksldjump"/>
          </p:cNvPr>
          <p:cNvSpPr/>
          <p:nvPr/>
        </p:nvSpPr>
        <p:spPr>
          <a:xfrm>
            <a:off x="3000364" y="3429000"/>
            <a:ext cx="500066" cy="428628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Капля 21">
            <a:hlinkClick r:id="rId24" action="ppaction://hlinksldjump"/>
          </p:cNvPr>
          <p:cNvSpPr/>
          <p:nvPr/>
        </p:nvSpPr>
        <p:spPr>
          <a:xfrm>
            <a:off x="3571868" y="3500438"/>
            <a:ext cx="500066" cy="428628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Капля 22">
            <a:hlinkClick r:id="rId25" action="ppaction://hlinksldjump"/>
          </p:cNvPr>
          <p:cNvSpPr/>
          <p:nvPr/>
        </p:nvSpPr>
        <p:spPr>
          <a:xfrm>
            <a:off x="4214810" y="3500438"/>
            <a:ext cx="500066" cy="428628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Капля 23">
            <a:hlinkClick r:id="rId26" action="ppaction://hlinksldjump"/>
          </p:cNvPr>
          <p:cNvSpPr/>
          <p:nvPr/>
        </p:nvSpPr>
        <p:spPr>
          <a:xfrm>
            <a:off x="4857752" y="3500438"/>
            <a:ext cx="500066" cy="428628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Капля 24">
            <a:hlinkClick r:id="rId27" action="ppaction://hlinksldjump"/>
          </p:cNvPr>
          <p:cNvSpPr/>
          <p:nvPr/>
        </p:nvSpPr>
        <p:spPr>
          <a:xfrm>
            <a:off x="5572132" y="3500438"/>
            <a:ext cx="500066" cy="428628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ятно 1 26">
            <a:hlinkClick r:id="rId28" action="ppaction://hlinksldjump"/>
          </p:cNvPr>
          <p:cNvSpPr/>
          <p:nvPr/>
        </p:nvSpPr>
        <p:spPr>
          <a:xfrm>
            <a:off x="2786050" y="4071942"/>
            <a:ext cx="571504" cy="42862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ятно 1 27">
            <a:hlinkClick r:id="rId29" action="ppaction://hlinksldjump"/>
          </p:cNvPr>
          <p:cNvSpPr/>
          <p:nvPr/>
        </p:nvSpPr>
        <p:spPr>
          <a:xfrm>
            <a:off x="3428992" y="4214818"/>
            <a:ext cx="571504" cy="42862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ятно 1 28">
            <a:hlinkClick r:id="rId30" action="ppaction://hlinksldjump"/>
          </p:cNvPr>
          <p:cNvSpPr/>
          <p:nvPr/>
        </p:nvSpPr>
        <p:spPr>
          <a:xfrm>
            <a:off x="4143372" y="4143380"/>
            <a:ext cx="571504" cy="42862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ятно 1 29">
            <a:hlinkClick r:id="rId31" action="ppaction://hlinksldjump"/>
          </p:cNvPr>
          <p:cNvSpPr/>
          <p:nvPr/>
        </p:nvSpPr>
        <p:spPr>
          <a:xfrm>
            <a:off x="4929190" y="4143380"/>
            <a:ext cx="571504" cy="42862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ятно 1 30">
            <a:hlinkClick r:id="rId32" action="ppaction://hlinksldjump"/>
          </p:cNvPr>
          <p:cNvSpPr/>
          <p:nvPr/>
        </p:nvSpPr>
        <p:spPr>
          <a:xfrm>
            <a:off x="5643570" y="4143380"/>
            <a:ext cx="571504" cy="42862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ятно 1 31">
            <a:hlinkClick r:id="rId33" action="ppaction://hlinksldjump"/>
          </p:cNvPr>
          <p:cNvSpPr/>
          <p:nvPr/>
        </p:nvSpPr>
        <p:spPr>
          <a:xfrm>
            <a:off x="6500826" y="4071942"/>
            <a:ext cx="571504" cy="42862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блако 33">
            <a:hlinkClick r:id="rId34" action="ppaction://hlinksldjump"/>
          </p:cNvPr>
          <p:cNvSpPr/>
          <p:nvPr/>
        </p:nvSpPr>
        <p:spPr>
          <a:xfrm>
            <a:off x="5572132" y="4786322"/>
            <a:ext cx="714380" cy="35719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блако 34">
            <a:hlinkClick r:id="rId35" action="ppaction://hlinksldjump"/>
          </p:cNvPr>
          <p:cNvSpPr/>
          <p:nvPr/>
        </p:nvSpPr>
        <p:spPr>
          <a:xfrm>
            <a:off x="6429388" y="4857760"/>
            <a:ext cx="714380" cy="35719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86800" cy="838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/>
              <a:t>      конкурс:    </a:t>
            </a:r>
            <a:r>
              <a:rPr lang="ru-RU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Объяснялки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(</a:t>
            </a:r>
            <a:r>
              <a:rPr lang="ru-RU" sz="4000" b="1" dirty="0" smtClean="0"/>
              <a:t>ответьте:  из какой басни фраза?)</a:t>
            </a:r>
            <a:endParaRPr lang="ru-RU" sz="4000" b="1" dirty="0"/>
          </a:p>
        </p:txBody>
      </p:sp>
      <p:pic>
        <p:nvPicPr>
          <p:cNvPr id="3" name="Содержимое 2"/>
          <p:cNvPicPr>
            <a:picLocks noGrp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07963" y="1206500"/>
            <a:ext cx="8697912" cy="677863"/>
          </a:xfrm>
        </p:spPr>
      </p:pic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85725" y="1670050"/>
            <a:ext cx="8308975" cy="1206500"/>
          </a:xfrm>
          <a:prstGeom prst="rect">
            <a:avLst/>
          </a:prstGeom>
          <a:noFill/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85750" y="3244850"/>
            <a:ext cx="55435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200">
                <a:solidFill>
                  <a:srgbClr val="FF0000"/>
                </a:solidFill>
                <a:latin typeface="Franklin Gothic Book" pitchFamily="34" charset="0"/>
              </a:rPr>
              <a:t>«Лебедь, Щука и Рак»</a:t>
            </a:r>
          </a:p>
        </p:txBody>
      </p:sp>
      <p:pic>
        <p:nvPicPr>
          <p:cNvPr id="6" name="Рисунок 5" descr="54000026780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63" y="2928938"/>
            <a:ext cx="26670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лево 6">
            <a:hlinkClick r:id="rId6" action="ppaction://hlinksldjump"/>
          </p:cNvPr>
          <p:cNvSpPr/>
          <p:nvPr/>
        </p:nvSpPr>
        <p:spPr>
          <a:xfrm>
            <a:off x="500034" y="6000768"/>
            <a:ext cx="1071570" cy="5715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850" y="79375"/>
            <a:ext cx="8699500" cy="981075"/>
          </a:xfr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3838575" cy="452596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6600" b="1" smtClean="0">
                <a:solidFill>
                  <a:srgbClr val="FF0000"/>
                </a:solidFill>
              </a:rPr>
              <a:t>«Ворона </a:t>
            </a:r>
          </a:p>
          <a:p>
            <a:pPr>
              <a:buFont typeface="Wingdings 2" pitchFamily="18" charset="2"/>
              <a:buNone/>
            </a:pPr>
            <a:r>
              <a:rPr lang="ru-RU" sz="6600" b="1" smtClean="0">
                <a:solidFill>
                  <a:srgbClr val="FF0000"/>
                </a:solidFill>
              </a:rPr>
              <a:t>      и </a:t>
            </a:r>
          </a:p>
          <a:p>
            <a:pPr>
              <a:buFont typeface="Wingdings 2" pitchFamily="18" charset="2"/>
              <a:buNone/>
            </a:pPr>
            <a:r>
              <a:rPr lang="ru-RU" sz="6600" b="1" smtClean="0">
                <a:solidFill>
                  <a:srgbClr val="FF0000"/>
                </a:solidFill>
              </a:rPr>
              <a:t> Лисица».</a:t>
            </a:r>
          </a:p>
        </p:txBody>
      </p:sp>
      <p:pic>
        <p:nvPicPr>
          <p:cNvPr id="4" name="Рисунок 3" descr="3.119685983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3" y="1143000"/>
            <a:ext cx="3857625" cy="556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лево 4">
            <a:hlinkClick r:id="rId5" action="ppaction://hlinksldjump"/>
          </p:cNvPr>
          <p:cNvSpPr/>
          <p:nvPr/>
        </p:nvSpPr>
        <p:spPr>
          <a:xfrm>
            <a:off x="500034" y="6000768"/>
            <a:ext cx="1071570" cy="5715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рямоугольник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290"/>
            <a:ext cx="9144000" cy="1719263"/>
          </a:xfrm>
          <a:prstGeom prst="rect">
            <a:avLst/>
          </a:prstGeom>
          <a:noFill/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14313" y="1841500"/>
            <a:ext cx="3929062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0" b="1">
                <a:latin typeface="Franklin Gothic Book" pitchFamily="34" charset="0"/>
              </a:rPr>
              <a:t> </a:t>
            </a:r>
            <a:r>
              <a:rPr lang="ru-RU" sz="8000" b="1">
                <a:solidFill>
                  <a:srgbClr val="FF0000"/>
                </a:solidFill>
                <a:latin typeface="Franklin Gothic Book" pitchFamily="34" charset="0"/>
              </a:rPr>
              <a:t>«Слон </a:t>
            </a:r>
          </a:p>
          <a:p>
            <a:r>
              <a:rPr lang="ru-RU" sz="8000" b="1">
                <a:solidFill>
                  <a:srgbClr val="FF0000"/>
                </a:solidFill>
                <a:latin typeface="Franklin Gothic Book" pitchFamily="34" charset="0"/>
              </a:rPr>
              <a:t>     и Моська»</a:t>
            </a:r>
          </a:p>
        </p:txBody>
      </p:sp>
      <p:pic>
        <p:nvPicPr>
          <p:cNvPr id="4" name="Рисунок 3" descr="i_kalend3-fev2004_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0" y="2000250"/>
            <a:ext cx="3286125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лево 4">
            <a:hlinkClick r:id="rId5" action="ppaction://hlinksldjump"/>
          </p:cNvPr>
          <p:cNvSpPr/>
          <p:nvPr/>
        </p:nvSpPr>
        <p:spPr>
          <a:xfrm>
            <a:off x="500034" y="6000768"/>
            <a:ext cx="1071570" cy="5715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514</TotalTime>
  <Words>382</Words>
  <Application>Microsoft Office PowerPoint</Application>
  <PresentationFormat>Экран (4:3)</PresentationFormat>
  <Paragraphs>87</Paragraphs>
  <Slides>39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Трек</vt:lpstr>
      <vt:lpstr>Слайд 1</vt:lpstr>
      <vt:lpstr>                   Представление</vt:lpstr>
      <vt:lpstr>Слайд 3</vt:lpstr>
      <vt:lpstr>Слайд 4</vt:lpstr>
      <vt:lpstr>Слайд 5</vt:lpstr>
      <vt:lpstr>РАЗДЕЛЫ:</vt:lpstr>
      <vt:lpstr>      конкурс:    Объяснялки (ответьте:  из какой басни фраза?)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ЕЛЬ</vt:lpstr>
      <vt:lpstr>ПЕТУХА</vt:lpstr>
      <vt:lpstr>НЕТ</vt:lpstr>
      <vt:lpstr>МУРАВЕЙ</vt:lpstr>
      <vt:lpstr>«Везти с поклажей воз взялись...»</vt:lpstr>
      <vt:lpstr>ВОРОБЕЙ</vt:lpstr>
      <vt:lpstr>«думая залезть в овчарню...»</vt:lpstr>
      <vt:lpstr>Кому принадлежат слова?</vt:lpstr>
      <vt:lpstr>Кому принадлежат слова?</vt:lpstr>
      <vt:lpstr>Кому принадлежат слова?</vt:lpstr>
      <vt:lpstr>Слайд 39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                   ПО               БАСНЯМ                           Ивана      Андреевича                               КРЫЛОВА</dc:title>
  <dc:creator>Елена</dc:creator>
  <cp:lastModifiedBy>учитель</cp:lastModifiedBy>
  <cp:revision>56</cp:revision>
  <dcterms:created xsi:type="dcterms:W3CDTF">2009-04-22T14:40:47Z</dcterms:created>
  <dcterms:modified xsi:type="dcterms:W3CDTF">2015-10-01T11:08:00Z</dcterms:modified>
</cp:coreProperties>
</file>