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3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69C4-10B8-4670-8C9D-25EDCE62E8D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CBE0F-C3FF-4E4F-9EC7-561A8CAC5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2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6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3.png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ЧЕТЫРЕХУГОЛЬНИКИ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1043608" y="2060848"/>
            <a:ext cx="1864224" cy="1346448"/>
          </a:xfrm>
          <a:prstGeom prst="parallelogram">
            <a:avLst/>
          </a:prstGeom>
          <a:noFill/>
          <a:ln w="63500" cap="rnd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87618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8761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В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08410" y="322263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8282" y="322263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2132856"/>
            <a:ext cx="1872208" cy="1459106"/>
          </a:xfrm>
          <a:prstGeom prst="rect">
            <a:avLst/>
          </a:prstGeom>
          <a:noFill/>
          <a:ln w="76200" cap="rnd">
            <a:gradFill flip="none"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194819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350336" y="1953901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48732" y="340729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0281" y="340729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</a:t>
            </a:r>
            <a:endParaRPr lang="ru-RU" dirty="0"/>
          </a:p>
        </p:txBody>
      </p:sp>
      <p:sp>
        <p:nvSpPr>
          <p:cNvPr id="20" name="Параллелограмм 19"/>
          <p:cNvSpPr/>
          <p:nvPr/>
        </p:nvSpPr>
        <p:spPr>
          <a:xfrm rot="17572797">
            <a:off x="2787615" y="2543761"/>
            <a:ext cx="3127763" cy="1357129"/>
          </a:xfrm>
          <a:prstGeom prst="parallelogram">
            <a:avLst>
              <a:gd name="adj" fmla="val 95756"/>
            </a:avLst>
          </a:prstGeom>
          <a:noFill/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38227" y="1332994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en-US" dirty="0"/>
              <a:t>H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3059668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en-US" dirty="0"/>
              <a:t>S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21045" y="4926991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3037659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2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404664"/>
            <a:ext cx="2130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КВАДРАТ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96752"/>
            <a:ext cx="628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Квадрат – это прямоугольник, у которого все стороны равны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1988840"/>
            <a:ext cx="1273956" cy="1152128"/>
          </a:xfrm>
          <a:prstGeom prst="rect">
            <a:avLst/>
          </a:prstGeom>
          <a:noFill/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6" t="17527" r="465" b="43865"/>
          <a:stretch/>
        </p:blipFill>
        <p:spPr bwMode="auto">
          <a:xfrm>
            <a:off x="168000" y="4313055"/>
            <a:ext cx="2357030" cy="180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1" t="60746" r="4540" b="10988"/>
          <a:stretch/>
        </p:blipFill>
        <p:spPr bwMode="auto">
          <a:xfrm>
            <a:off x="7020272" y="4524827"/>
            <a:ext cx="1940732" cy="160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" t="21702" r="40542" b="11902"/>
          <a:stretch/>
        </p:blipFill>
        <p:spPr bwMode="auto">
          <a:xfrm>
            <a:off x="2345365" y="1854074"/>
            <a:ext cx="4840941" cy="430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7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Группа 98"/>
          <p:cNvGrpSpPr/>
          <p:nvPr/>
        </p:nvGrpSpPr>
        <p:grpSpPr>
          <a:xfrm>
            <a:off x="-76177" y="27341"/>
            <a:ext cx="8863019" cy="6665736"/>
            <a:chOff x="0" y="-1"/>
            <a:chExt cx="8863019" cy="6665736"/>
          </a:xfrm>
        </p:grpSpPr>
        <p:grpSp>
          <p:nvGrpSpPr>
            <p:cNvPr id="2" name="Группа 259"/>
            <p:cNvGrpSpPr/>
            <p:nvPr/>
          </p:nvGrpSpPr>
          <p:grpSpPr>
            <a:xfrm>
              <a:off x="214282" y="-1"/>
              <a:ext cx="8648737" cy="6665736"/>
              <a:chOff x="219045" y="-1"/>
              <a:chExt cx="8648737" cy="6665736"/>
            </a:xfrm>
          </p:grpSpPr>
          <p:graphicFrame>
            <p:nvGraphicFramePr>
              <p:cNvPr id="177" name="Объект 176"/>
              <p:cNvGraphicFramePr>
                <a:graphicFrameLocks noChangeAspect="1"/>
              </p:cNvGraphicFramePr>
              <p:nvPr/>
            </p:nvGraphicFramePr>
            <p:xfrm>
              <a:off x="4429124" y="1643050"/>
              <a:ext cx="3862415" cy="2555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7" name="Формула" r:id="rId3" imgW="3009600" imgH="203040" progId="Equation.3">
                      <p:embed/>
                    </p:oleObj>
                  </mc:Choice>
                  <mc:Fallback>
                    <p:oleObj name="Формула" r:id="rId3" imgW="30096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29124" y="1643050"/>
                            <a:ext cx="3862415" cy="2555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" name="Группа 161"/>
              <p:cNvGrpSpPr/>
              <p:nvPr/>
            </p:nvGrpSpPr>
            <p:grpSpPr>
              <a:xfrm>
                <a:off x="2714612" y="357166"/>
                <a:ext cx="2790845" cy="1450785"/>
                <a:chOff x="2714612" y="357166"/>
                <a:chExt cx="2790845" cy="1450785"/>
              </a:xfrm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flipV="1">
                  <a:off x="3000364" y="642918"/>
                  <a:ext cx="857256" cy="5000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 flipV="1">
                  <a:off x="3857620" y="500042"/>
                  <a:ext cx="1362085" cy="1428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 rot="5400000">
                  <a:off x="4217192" y="569099"/>
                  <a:ext cx="1071570" cy="93345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 rot="10800000">
                  <a:off x="3000364" y="1142984"/>
                  <a:ext cx="1285884" cy="4286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2714612" y="1000108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571868" y="42860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5219705" y="35716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4000496" y="150017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 rot="16200000" flipH="1">
                  <a:off x="3607587" y="892951"/>
                  <a:ext cx="928694" cy="4286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Прямая соединительная линия 156"/>
                <p:cNvCxnSpPr/>
                <p:nvPr/>
              </p:nvCxnSpPr>
              <p:spPr>
                <a:xfrm rot="10800000" flipV="1">
                  <a:off x="3000365" y="500041"/>
                  <a:ext cx="2219341" cy="64294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4" name="Прямая со стрелкой 163"/>
              <p:cNvCxnSpPr/>
              <p:nvPr/>
            </p:nvCxnSpPr>
            <p:spPr>
              <a:xfrm rot="5400000">
                <a:off x="4033651" y="1686096"/>
                <a:ext cx="428628" cy="1996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Группа 177"/>
              <p:cNvGrpSpPr/>
              <p:nvPr/>
            </p:nvGrpSpPr>
            <p:grpSpPr>
              <a:xfrm>
                <a:off x="2857488" y="1857364"/>
                <a:ext cx="2786081" cy="1462413"/>
                <a:chOff x="2610517" y="2143116"/>
                <a:chExt cx="3104491" cy="1409175"/>
              </a:xfrm>
            </p:grpSpPr>
            <p:sp>
              <p:nvSpPr>
                <p:cNvPr id="165" name="Параллелограмм 164"/>
                <p:cNvSpPr/>
                <p:nvPr/>
              </p:nvSpPr>
              <p:spPr>
                <a:xfrm>
                  <a:off x="2849324" y="2357430"/>
                  <a:ext cx="2579932" cy="1000132"/>
                </a:xfrm>
                <a:prstGeom prst="parallelogram">
                  <a:avLst>
                    <a:gd name="adj" fmla="val 580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69" name="Прямая соединительная линия 168"/>
                <p:cNvCxnSpPr>
                  <a:endCxn id="174" idx="1"/>
                </p:cNvCxnSpPr>
                <p:nvPr/>
              </p:nvCxnSpPr>
              <p:spPr>
                <a:xfrm flipV="1">
                  <a:off x="2928927" y="2368443"/>
                  <a:ext cx="2500329" cy="94490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>
                  <a:off x="3491450" y="2349628"/>
                  <a:ext cx="1252001" cy="9637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71"/>
                <p:cNvSpPr txBox="1"/>
                <p:nvPr/>
              </p:nvSpPr>
              <p:spPr>
                <a:xfrm>
                  <a:off x="2610517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3173041" y="214311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5429256" y="221455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4759781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3963758" y="255614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9" name="Прямоугольник 178"/>
              <p:cNvSpPr/>
              <p:nvPr/>
            </p:nvSpPr>
            <p:spPr>
              <a:xfrm>
                <a:off x="5072066" y="3929066"/>
                <a:ext cx="1643074" cy="92869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81" name="Прямая соединительная линия 180"/>
              <p:cNvCxnSpPr/>
              <p:nvPr/>
            </p:nvCxnSpPr>
            <p:spPr>
              <a:xfrm flipV="1"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Прямоугольник 184"/>
              <p:cNvSpPr/>
              <p:nvPr/>
            </p:nvSpPr>
            <p:spPr>
              <a:xfrm>
                <a:off x="3719507" y="5214950"/>
                <a:ext cx="1428760" cy="12858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87" name="Прямая со стрелкой 186"/>
              <p:cNvCxnSpPr/>
              <p:nvPr/>
            </p:nvCxnSpPr>
            <p:spPr>
              <a:xfrm rot="10800000" flipV="1">
                <a:off x="3000364" y="3214686"/>
                <a:ext cx="85725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 стрелкой 190"/>
              <p:cNvCxnSpPr/>
              <p:nvPr/>
            </p:nvCxnSpPr>
            <p:spPr>
              <a:xfrm>
                <a:off x="4357686" y="3214686"/>
                <a:ext cx="78581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 стрелкой 195"/>
              <p:cNvCxnSpPr/>
              <p:nvPr/>
            </p:nvCxnSpPr>
            <p:spPr>
              <a:xfrm rot="5400000">
                <a:off x="5041112" y="5107795"/>
                <a:ext cx="857257" cy="5000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 стрелкой 197"/>
              <p:cNvCxnSpPr/>
              <p:nvPr/>
            </p:nvCxnSpPr>
            <p:spPr>
              <a:xfrm>
                <a:off x="2933687" y="5072074"/>
                <a:ext cx="714384" cy="714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10800000" flipV="1"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TextBox 210"/>
              <p:cNvSpPr txBox="1"/>
              <p:nvPr/>
            </p:nvSpPr>
            <p:spPr>
              <a:xfrm>
                <a:off x="4714876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86211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3433755" y="635795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" name="Группа 220"/>
              <p:cNvGrpSpPr/>
              <p:nvPr/>
            </p:nvGrpSpPr>
            <p:grpSpPr>
              <a:xfrm>
                <a:off x="2076433" y="3643312"/>
                <a:ext cx="1790713" cy="1549449"/>
                <a:chOff x="2004995" y="3568527"/>
                <a:chExt cx="1790713" cy="1809389"/>
              </a:xfrm>
            </p:grpSpPr>
            <p:sp>
              <p:nvSpPr>
                <p:cNvPr id="184" name="Параллелограмм 183"/>
                <p:cNvSpPr/>
                <p:nvPr/>
              </p:nvSpPr>
              <p:spPr>
                <a:xfrm>
                  <a:off x="2004995" y="3902218"/>
                  <a:ext cx="1790713" cy="1212502"/>
                </a:xfrm>
                <a:prstGeom prst="parallelogram">
                  <a:avLst>
                    <a:gd name="adj" fmla="val 46111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02" name="Прямая соединительная линия 201"/>
                <p:cNvCxnSpPr/>
                <p:nvPr/>
              </p:nvCxnSpPr>
              <p:spPr>
                <a:xfrm rot="16200000" flipH="1">
                  <a:off x="2320490" y="4086790"/>
                  <a:ext cx="1154960" cy="7858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/>
                <p:cNvCxnSpPr/>
                <p:nvPr/>
              </p:nvCxnSpPr>
              <p:spPr>
                <a:xfrm flipV="1">
                  <a:off x="2004995" y="3902218"/>
                  <a:ext cx="1785950" cy="12125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/>
                <p:cNvSpPr txBox="1"/>
                <p:nvPr/>
              </p:nvSpPr>
              <p:spPr>
                <a:xfrm>
                  <a:off x="2290747" y="356853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148003" y="5070138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500430" y="3568527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2790813" y="4152487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</a:rPr>
                    <a:t>О</a:t>
                  </a:r>
                  <a:endParaRPr lang="ru-RU" sz="1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6643702" y="371475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4786314" y="378619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6715140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5715008" y="407194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364806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5076829" y="500063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076829" y="628652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4291011" y="5572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40" name="Object 16"/>
              <p:cNvGraphicFramePr>
                <a:graphicFrameLocks noChangeAspect="1"/>
              </p:cNvGraphicFramePr>
              <p:nvPr/>
            </p:nvGraphicFramePr>
            <p:xfrm>
              <a:off x="4786314" y="3286124"/>
              <a:ext cx="4076729" cy="2555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8" name="Формула" r:id="rId5" imgW="3200400" imgH="203040" progId="Equation.3">
                      <p:embed/>
                    </p:oleObj>
                  </mc:Choice>
                  <mc:Fallback>
                    <p:oleObj name="Формула" r:id="rId5" imgW="32004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86314" y="3286124"/>
                            <a:ext cx="4076729" cy="2555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1" name="Object 17"/>
              <p:cNvGraphicFramePr>
                <a:graphicFrameLocks noChangeAspect="1"/>
              </p:cNvGraphicFramePr>
              <p:nvPr/>
            </p:nvGraphicFramePr>
            <p:xfrm>
              <a:off x="219045" y="3286124"/>
              <a:ext cx="3219473" cy="255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9" name="Формула" r:id="rId7" imgW="2476440" imgH="203040" progId="Equation.3">
                      <p:embed/>
                    </p:oleObj>
                  </mc:Choice>
                  <mc:Fallback>
                    <p:oleObj name="Формула" r:id="rId7" imgW="247644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045" y="3286124"/>
                            <a:ext cx="3219473" cy="2555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2" name="Object 18"/>
              <p:cNvGraphicFramePr>
                <a:graphicFrameLocks noChangeAspect="1"/>
              </p:cNvGraphicFramePr>
              <p:nvPr/>
            </p:nvGraphicFramePr>
            <p:xfrm>
              <a:off x="5505457" y="5357826"/>
              <a:ext cx="3362325" cy="2555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0" name="Формула" r:id="rId9" imgW="2679480" imgH="203040" progId="Equation.3">
                      <p:embed/>
                    </p:oleObj>
                  </mc:Choice>
                  <mc:Fallback>
                    <p:oleObj name="Формула" r:id="rId9" imgW="26794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5457" y="5357826"/>
                            <a:ext cx="3362325" cy="2555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4" name="Object 20"/>
              <p:cNvGraphicFramePr>
                <a:graphicFrameLocks noChangeAspect="1"/>
              </p:cNvGraphicFramePr>
              <p:nvPr/>
            </p:nvGraphicFramePr>
            <p:xfrm>
              <a:off x="5691188" y="2000250"/>
              <a:ext cx="2043113" cy="1501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1" name="Формула" r:id="rId11" imgW="1625400" imgH="1193760" progId="Equation.3">
                      <p:embed/>
                    </p:oleObj>
                  </mc:Choice>
                  <mc:Fallback>
                    <p:oleObj name="Формула" r:id="rId11" imgW="1625400" imgH="11937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91188" y="2000250"/>
                            <a:ext cx="2043113" cy="15017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5" name="Object 21"/>
              <p:cNvGraphicFramePr>
                <a:graphicFrameLocks noChangeAspect="1"/>
              </p:cNvGraphicFramePr>
              <p:nvPr/>
            </p:nvGraphicFramePr>
            <p:xfrm>
              <a:off x="219045" y="3714752"/>
              <a:ext cx="1755776" cy="14716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2" name="Формула" r:id="rId13" imgW="1282680" imgH="1168200" progId="Equation.3">
                      <p:embed/>
                    </p:oleObj>
                  </mc:Choice>
                  <mc:Fallback>
                    <p:oleObj name="Формула" r:id="rId13" imgW="1282680" imgH="1168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045" y="3714752"/>
                            <a:ext cx="1755776" cy="14716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6" name="Object 22"/>
              <p:cNvGraphicFramePr>
                <a:graphicFrameLocks noChangeAspect="1"/>
              </p:cNvGraphicFramePr>
              <p:nvPr/>
            </p:nvGraphicFramePr>
            <p:xfrm>
              <a:off x="7096125" y="3968750"/>
              <a:ext cx="1123976" cy="5762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3" name="Формула" r:id="rId15" imgW="812520" imgH="457200" progId="Equation.3">
                      <p:embed/>
                    </p:oleObj>
                  </mc:Choice>
                  <mc:Fallback>
                    <p:oleObj name="Формула" r:id="rId15" imgW="812520" imgH="457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96125" y="3968750"/>
                            <a:ext cx="1123976" cy="5762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7" name="Object 23"/>
              <p:cNvGraphicFramePr>
                <a:graphicFrameLocks noChangeAspect="1"/>
              </p:cNvGraphicFramePr>
              <p:nvPr/>
            </p:nvGraphicFramePr>
            <p:xfrm>
              <a:off x="3143239" y="-1"/>
              <a:ext cx="2647970" cy="4286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64" name="Формула" r:id="rId17" imgW="1244520" imgH="203040" progId="Equation.3">
                      <p:embed/>
                    </p:oleObj>
                  </mc:Choice>
                  <mc:Fallback>
                    <p:oleObj name="Формула" r:id="rId17" imgW="124452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3239" y="-1"/>
                            <a:ext cx="2647970" cy="4286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0" name="Object 22"/>
            <p:cNvGraphicFramePr>
              <a:graphicFrameLocks noChangeAspect="1"/>
            </p:cNvGraphicFramePr>
            <p:nvPr/>
          </p:nvGraphicFramePr>
          <p:xfrm>
            <a:off x="5429256" y="5857892"/>
            <a:ext cx="2286016" cy="576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5" name="Формула" r:id="rId19" imgW="1726920" imgH="457200" progId="Equation.3">
                    <p:embed/>
                  </p:oleObj>
                </mc:Choice>
                <mc:Fallback>
                  <p:oleObj name="Формула" r:id="rId19" imgW="17269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6" y="5857892"/>
                          <a:ext cx="2286016" cy="576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4" name="Прямая соединительная линия 63"/>
            <p:cNvCxnSpPr/>
            <p:nvPr/>
          </p:nvCxnSpPr>
          <p:spPr>
            <a:xfrm>
              <a:off x="4286248" y="1928802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929190" y="3571876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14282" y="3571876"/>
              <a:ext cx="1785950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357818" y="5643578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Прямоугольник 74"/>
            <p:cNvSpPr/>
            <p:nvPr/>
          </p:nvSpPr>
          <p:spPr>
            <a:xfrm>
              <a:off x="4429124" y="1643050"/>
              <a:ext cx="150019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929322" y="2357430"/>
              <a:ext cx="2000264" cy="857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786314" y="3286124"/>
              <a:ext cx="192882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14282" y="3286124"/>
              <a:ext cx="178595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358082" y="4286256"/>
              <a:ext cx="85725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00034" y="4071942"/>
              <a:ext cx="1071570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42844" y="4643446"/>
              <a:ext cx="185738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500694" y="5357826"/>
              <a:ext cx="171451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0" y="5429264"/>
              <a:ext cx="200023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5429256" y="6143644"/>
              <a:ext cx="2428892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cxnSp>
        <p:nvCxnSpPr>
          <p:cNvPr id="97" name="Прямая соединительная линия 96"/>
          <p:cNvCxnSpPr/>
          <p:nvPr/>
        </p:nvCxnSpPr>
        <p:spPr>
          <a:xfrm>
            <a:off x="5929322" y="2571744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929322" y="2857496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929322" y="3143248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7286644" y="4500570"/>
            <a:ext cx="164307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28596" y="4286256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57158" y="4572008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5720" y="485776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429256" y="6357958"/>
            <a:ext cx="350046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223280" y="1601260"/>
                <a:ext cx="1769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А</a:t>
                </a:r>
                <a:r>
                  <a:rPr lang="en-US" dirty="0">
                    <a:solidFill>
                      <a:srgbClr val="FF0000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</a:rPr>
                      <m:t>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DC, BC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</a:rPr>
                      <m:t>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AD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80" y="1601260"/>
                <a:ext cx="1769010" cy="369332"/>
              </a:xfrm>
              <a:prstGeom prst="rect">
                <a:avLst/>
              </a:prstGeom>
              <a:blipFill rotWithShape="1">
                <a:blip r:embed="rId21"/>
                <a:stretch>
                  <a:fillRect l="-3103" t="-8333" r="-172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5979358" y="2229401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AB=DC; BC=AD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54079" y="2543883"/>
            <a:ext cx="1661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AO=OC; BO=OD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5979358" y="2837704"/>
                <a:ext cx="2196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𝐴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=∠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𝐶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; 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𝐵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=∠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358" y="2837704"/>
                <a:ext cx="2196434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3788646" y="3231678"/>
                <a:ext cx="2996269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𝐴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FF0000"/>
                          </a:solidFill>
                        </a:rPr>
                        <m:t>∠</m:t>
                      </m:r>
                      <m:r>
                        <a:rPr lang="en-US" i="1">
                          <a:solidFill>
                            <a:srgbClr val="FF0000"/>
                          </a:solidFill>
                        </a:rPr>
                        <m:t>𝐶</m:t>
                      </m:r>
                      <m:r>
                        <a:rPr lang="en-US" i="1">
                          <a:solidFill>
                            <a:srgbClr val="FF0000"/>
                          </a:solidFill>
                        </a:rPr>
                        <m:t>=∠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В</m:t>
                      </m:r>
                      <m:r>
                        <a:rPr lang="en-US" i="1">
                          <a:solidFill>
                            <a:srgbClr val="FF0000"/>
                          </a:solidFill>
                        </a:rPr>
                        <m:t>=∠</m:t>
                      </m:r>
                      <m:r>
                        <a:rPr lang="en-US" i="1">
                          <a:solidFill>
                            <a:srgbClr val="FF0000"/>
                          </a:solidFill>
                        </a:rPr>
                        <m:t>𝐷</m:t>
                      </m:r>
                      <m:r>
                        <a:rPr lang="en-US" i="1">
                          <a:solidFill>
                            <a:srgbClr val="FF0000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</a:rPr>
                            <m:t>90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646" y="3231678"/>
                <a:ext cx="2996269" cy="39485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8107121" y="4115249"/>
            <a:ext cx="822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AC=BD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357158" y="3978712"/>
                <a:ext cx="859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AC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</a:rPr>
                      <m:t>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BD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58" y="3978712"/>
                <a:ext cx="859466" cy="369332"/>
              </a:xfrm>
              <a:prstGeom prst="rect">
                <a:avLst/>
              </a:prstGeom>
              <a:blipFill rotWithShape="1">
                <a:blip r:embed="rId24"/>
                <a:stretch>
                  <a:fillRect l="-6383" t="-8333" r="-567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00430" y="4261974"/>
                <a:ext cx="207170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AC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</a:rPr>
                      <m:t> </m:t>
                    </m:r>
                    <m:r>
                      <a:rPr lang="ru-RU" i="1">
                        <a:solidFill>
                          <a:srgbClr val="FF0000"/>
                        </a:solidFill>
                      </a:rPr>
                      <m:t>и 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BD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ru-RU" dirty="0" smtClean="0">
                    <a:solidFill>
                      <a:srgbClr val="FF0000"/>
                    </a:solidFill>
                  </a:rPr>
                  <a:t>биссектрисы </a:t>
                </a:r>
                <a:r>
                  <a:rPr lang="ru-RU" dirty="0">
                    <a:solidFill>
                      <a:srgbClr val="FF0000"/>
                    </a:solidFill>
                  </a:rPr>
                  <a:t>углов</a:t>
                </a: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30" y="4261974"/>
                <a:ext cx="2071702" cy="646331"/>
              </a:xfrm>
              <a:prstGeom prst="rect">
                <a:avLst/>
              </a:prstGeom>
              <a:blipFill rotWithShape="1">
                <a:blip r:embed="rId25"/>
                <a:stretch>
                  <a:fillRect l="-2647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5364336" y="5335755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AB=DC</a:t>
            </a:r>
            <a:r>
              <a:rPr lang="ru-RU" dirty="0">
                <a:solidFill>
                  <a:srgbClr val="FF0000"/>
                </a:solidFill>
              </a:rPr>
              <a:t>=</a:t>
            </a:r>
            <a:r>
              <a:rPr lang="en-US" dirty="0">
                <a:solidFill>
                  <a:srgbClr val="FF0000"/>
                </a:solidFill>
              </a:rPr>
              <a:t>BC=AD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0905" y="6033063"/>
            <a:ext cx="193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66"/>
                </a:solidFill>
              </a:rPr>
              <a:t>1</a:t>
            </a:r>
            <a:r>
              <a:rPr lang="ru-RU" b="1" baseline="30000" dirty="0">
                <a:solidFill>
                  <a:srgbClr val="FF0066"/>
                </a:solidFill>
              </a:rPr>
              <a:t>0</a:t>
            </a:r>
            <a:r>
              <a:rPr lang="ru-RU" b="1" dirty="0">
                <a:solidFill>
                  <a:srgbClr val="FF0066"/>
                </a:solidFill>
              </a:rPr>
              <a:t>; 2</a:t>
            </a:r>
            <a:r>
              <a:rPr lang="ru-RU" b="1" baseline="30000" dirty="0">
                <a:solidFill>
                  <a:srgbClr val="FF0066"/>
                </a:solidFill>
              </a:rPr>
              <a:t>0</a:t>
            </a:r>
            <a:r>
              <a:rPr lang="ru-RU" b="1" dirty="0">
                <a:solidFill>
                  <a:srgbClr val="FF0066"/>
                </a:solidFill>
              </a:rPr>
              <a:t>; 3</a:t>
            </a:r>
            <a:r>
              <a:rPr lang="ru-RU" b="1" baseline="30000" dirty="0">
                <a:solidFill>
                  <a:srgbClr val="FF0066"/>
                </a:solidFill>
              </a:rPr>
              <a:t>0</a:t>
            </a:r>
            <a:r>
              <a:rPr lang="ru-RU" b="1" dirty="0">
                <a:solidFill>
                  <a:srgbClr val="FF0066"/>
                </a:solidFill>
              </a:rPr>
              <a:t>; 4</a:t>
            </a:r>
            <a:r>
              <a:rPr lang="ru-RU" b="1" baseline="30000" dirty="0">
                <a:solidFill>
                  <a:srgbClr val="FF0066"/>
                </a:solidFill>
              </a:rPr>
              <a:t>0</a:t>
            </a:r>
            <a:r>
              <a:rPr lang="ru-RU" b="1" dirty="0">
                <a:solidFill>
                  <a:srgbClr val="FF0066"/>
                </a:solidFill>
              </a:rPr>
              <a:t>; 5</a:t>
            </a:r>
            <a:r>
              <a:rPr lang="ru-RU" b="1" baseline="30000" dirty="0">
                <a:solidFill>
                  <a:srgbClr val="FF0066"/>
                </a:solidFill>
              </a:rPr>
              <a:t>0</a:t>
            </a:r>
            <a:r>
              <a:rPr lang="ru-RU" b="1" dirty="0">
                <a:solidFill>
                  <a:srgbClr val="FF0066"/>
                </a:solidFill>
              </a:rPr>
              <a:t>; 6</a:t>
            </a:r>
            <a:r>
              <a:rPr lang="ru-RU" b="1" baseline="30000" dirty="0">
                <a:solidFill>
                  <a:srgbClr val="FF0066"/>
                </a:solidFill>
              </a:rPr>
              <a:t>0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5722" y="3234159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AB=DC</a:t>
            </a:r>
            <a:r>
              <a:rPr lang="ru-RU" dirty="0">
                <a:solidFill>
                  <a:srgbClr val="FF0000"/>
                </a:solidFill>
              </a:rPr>
              <a:t>=</a:t>
            </a:r>
            <a:r>
              <a:rPr lang="en-US" dirty="0">
                <a:solidFill>
                  <a:srgbClr val="FF0000"/>
                </a:solidFill>
              </a:rPr>
              <a:t>BC=AD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5244827" y="5638211"/>
                <a:ext cx="3216899" cy="394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𝐴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=∠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𝐶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= 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𝐵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=∠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𝐷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solidFill>
                                <a:srgbClr val="FF0000"/>
                              </a:solidFill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</a:rPr>
                            <m:t>90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827" y="5638211"/>
                <a:ext cx="3216899" cy="39485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00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36"/>
            <a:ext cx="8784976" cy="651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136</Words>
  <Application>Microsoft Office PowerPoint</Application>
  <PresentationFormat>Экран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ЧЕТЫРЕХУГОЛЬНИКИ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ЧЕТЫРЕХУГОЛЬНИКИ</dc:title>
  <cp:lastModifiedBy>1</cp:lastModifiedBy>
  <cp:revision>12</cp:revision>
  <dcterms:modified xsi:type="dcterms:W3CDTF">2013-10-21T16:51:53Z</dcterms:modified>
</cp:coreProperties>
</file>