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1" r:id="rId4"/>
    <p:sldId id="258" r:id="rId5"/>
    <p:sldId id="263" r:id="rId6"/>
    <p:sldId id="268" r:id="rId7"/>
    <p:sldId id="262" r:id="rId8"/>
    <p:sldId id="257" r:id="rId9"/>
    <p:sldId id="275" r:id="rId10"/>
    <p:sldId id="267" r:id="rId11"/>
    <p:sldId id="265" r:id="rId12"/>
    <p:sldId id="277" r:id="rId13"/>
    <p:sldId id="279"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varScale="1">
        <p:scale>
          <a:sx n="88" d="100"/>
          <a:sy n="88" d="100"/>
        </p:scale>
        <p:origin x="-126"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6B9D6-5688-4A5F-AF72-62135224A7F5}" type="datetimeFigureOut">
              <a:rPr lang="ru-RU" smtClean="0"/>
              <a:pPr/>
              <a:t>30.08.2009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4119E-7FCD-4648-A801-FC35FBBFC1EF}" type="slidenum">
              <a:rPr lang="ru-RU" smtClean="0"/>
              <a:pPr/>
              <a:t>‹#›</a:t>
            </a:fld>
            <a:endParaRPr lang="ru-RU"/>
          </a:p>
        </p:txBody>
      </p:sp>
    </p:spTree>
  </p:cSld>
  <p:clrMapOvr>
    <a:masterClrMapping/>
  </p:clrMapOvr>
  <p:transition advClick="0" advTm="200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6B9D6-5688-4A5F-AF72-62135224A7F5}" type="datetimeFigureOut">
              <a:rPr lang="ru-RU" smtClean="0"/>
              <a:pPr/>
              <a:t>30.08.2009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4119E-7FCD-4648-A801-FC35FBBFC1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8458200" cy="6858000"/>
          </a:xfrm>
        </p:spPr>
        <p:txBody>
          <a:bodyPr>
            <a:noAutofit/>
          </a:bodyPr>
          <a:lstStyle/>
          <a:p>
            <a:r>
              <a:rPr lang="ru-RU" sz="8800" b="1" dirty="0" smtClean="0">
                <a:solidFill>
                  <a:schemeClr val="accent6">
                    <a:lumMod val="75000"/>
                  </a:schemeClr>
                </a:solidFill>
              </a:rPr>
              <a:t/>
            </a:r>
            <a:br>
              <a:rPr lang="ru-RU" sz="8800" b="1" dirty="0" smtClean="0">
                <a:solidFill>
                  <a:schemeClr val="accent6">
                    <a:lumMod val="75000"/>
                  </a:schemeClr>
                </a:solidFill>
              </a:rPr>
            </a:br>
            <a:r>
              <a:rPr lang="ru-RU" sz="8800" b="1" dirty="0" smtClean="0">
                <a:solidFill>
                  <a:schemeClr val="accent6">
                    <a:lumMod val="75000"/>
                  </a:schemeClr>
                </a:solidFill>
              </a:rPr>
              <a:t>Светят нам от Тамани зарницы</a:t>
            </a:r>
            <a:r>
              <a:rPr lang="ru-RU" sz="8800" dirty="0" smtClean="0">
                <a:solidFill>
                  <a:schemeClr val="accent6">
                    <a:lumMod val="75000"/>
                  </a:schemeClr>
                </a:solidFill>
              </a:rPr>
              <a:t> </a:t>
            </a:r>
            <a:r>
              <a:rPr lang="ru-RU" sz="3600" dirty="0" smtClean="0">
                <a:solidFill>
                  <a:schemeClr val="accent6">
                    <a:lumMod val="75000"/>
                  </a:schemeClr>
                </a:solidFill>
              </a:rPr>
              <a:t/>
            </a:r>
            <a:br>
              <a:rPr lang="ru-RU" sz="3600" dirty="0" smtClean="0">
                <a:solidFill>
                  <a:schemeClr val="accent6">
                    <a:lumMod val="75000"/>
                  </a:schemeClr>
                </a:solidFill>
              </a:rPr>
            </a:br>
            <a:r>
              <a:rPr lang="ru-RU" sz="3600" dirty="0" smtClean="0">
                <a:solidFill>
                  <a:schemeClr val="accent6">
                    <a:lumMod val="75000"/>
                  </a:schemeClr>
                </a:solidFill>
              </a:rPr>
              <a:t/>
            </a:r>
            <a:br>
              <a:rPr lang="ru-RU" sz="3600" dirty="0" smtClean="0">
                <a:solidFill>
                  <a:schemeClr val="accent6">
                    <a:lumMod val="75000"/>
                  </a:schemeClr>
                </a:solidFill>
              </a:rPr>
            </a:br>
            <a:r>
              <a:rPr lang="ru-RU" sz="3600" dirty="0" smtClean="0">
                <a:solidFill>
                  <a:schemeClr val="accent6">
                    <a:lumMod val="75000"/>
                  </a:schemeClr>
                </a:solidFill>
              </a:rPr>
              <a:t/>
            </a:r>
            <a:br>
              <a:rPr lang="ru-RU" sz="3600" dirty="0" smtClean="0">
                <a:solidFill>
                  <a:schemeClr val="accent6">
                    <a:lumMod val="75000"/>
                  </a:schemeClr>
                </a:solidFill>
              </a:rPr>
            </a:br>
            <a:r>
              <a:rPr lang="ru-RU" sz="3600" dirty="0" smtClean="0">
                <a:solidFill>
                  <a:schemeClr val="accent6">
                    <a:lumMod val="75000"/>
                  </a:schemeClr>
                </a:solidFill>
              </a:rPr>
              <a:t/>
            </a:r>
            <a:br>
              <a:rPr lang="ru-RU" sz="3600" dirty="0" smtClean="0">
                <a:solidFill>
                  <a:schemeClr val="accent6">
                    <a:lumMod val="75000"/>
                  </a:schemeClr>
                </a:solidFill>
              </a:rPr>
            </a:br>
            <a:r>
              <a:rPr lang="ru-RU" sz="4000" dirty="0" smtClean="0">
                <a:solidFill>
                  <a:schemeClr val="accent6">
                    <a:lumMod val="75000"/>
                  </a:schemeClr>
                </a:solidFill>
              </a:rPr>
              <a:t>                            </a:t>
            </a:r>
            <a:br>
              <a:rPr lang="ru-RU" sz="4000" dirty="0" smtClean="0">
                <a:solidFill>
                  <a:schemeClr val="accent6">
                    <a:lumMod val="75000"/>
                  </a:schemeClr>
                </a:solidFill>
              </a:rPr>
            </a:br>
            <a:r>
              <a:rPr lang="ru-RU" sz="4000" dirty="0" smtClean="0">
                <a:solidFill>
                  <a:schemeClr val="accent6">
                    <a:lumMod val="75000"/>
                  </a:schemeClr>
                </a:solidFill>
              </a:rPr>
              <a:t>                               учитель- Павлова Е.В.</a:t>
            </a:r>
            <a:br>
              <a:rPr lang="ru-RU" sz="4000" dirty="0" smtClean="0">
                <a:solidFill>
                  <a:schemeClr val="accent6">
                    <a:lumMod val="75000"/>
                  </a:schemeClr>
                </a:solidFill>
              </a:rPr>
            </a:br>
            <a:r>
              <a:rPr lang="ru-RU" sz="4000" dirty="0" smtClean="0">
                <a:solidFill>
                  <a:schemeClr val="accent6">
                    <a:lumMod val="75000"/>
                  </a:schemeClr>
                </a:solidFill>
              </a:rPr>
              <a:t>                            гимназия №36</a:t>
            </a:r>
            <a:br>
              <a:rPr lang="ru-RU" sz="4000" dirty="0" smtClean="0">
                <a:solidFill>
                  <a:schemeClr val="accent6">
                    <a:lumMod val="75000"/>
                  </a:schemeClr>
                </a:solidFill>
              </a:rPr>
            </a:br>
            <a:endParaRPr lang="ru-RU" sz="8800" dirty="0">
              <a:solidFill>
                <a:schemeClr val="accent6">
                  <a:lumMod val="75000"/>
                </a:schemeClr>
              </a:solidFill>
            </a:endParaRPr>
          </a:p>
        </p:txBody>
      </p:sp>
    </p:spTree>
  </p:cSld>
  <p:clrMapOvr>
    <a:masterClrMapping/>
  </p:clrMapOvr>
  <p:transition advClick="0" advTm="5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0"/>
                                        <p:tgtEl>
                                          <p:spTgt spid="2"/>
                                        </p:tgtEl>
                                      </p:cBhvr>
                                    </p:animEffect>
                                    <p:set>
                                      <p:cBhvr>
                                        <p:cTn id="13"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3465513" cy="6858000"/>
          </a:xfrm>
        </p:spPr>
        <p:txBody>
          <a:bodyPr>
            <a:normAutofit/>
          </a:bodyPr>
          <a:lstStyle/>
          <a:p>
            <a:r>
              <a:rPr lang="ru-RU" sz="2800" dirty="0" smtClean="0"/>
              <a:t>В 1793г.в честь высадки казаков на Тамани была заложена церковь во имя Покрова Пресвятой Богородицы. На её строительство Головатый дал свои личные деньги. Легенда гласит, что её колокола были вылиты из старых, побывавших в боях пушек.</a:t>
            </a:r>
          </a:p>
          <a:p>
            <a:endParaRPr lang="ru-RU" sz="2800" dirty="0"/>
          </a:p>
        </p:txBody>
      </p:sp>
      <p:pic>
        <p:nvPicPr>
          <p:cNvPr id="4098" name="Picture 2" descr="C:\Documents and Settings\Admin\Мои документы\Тамань\8.jpg"/>
          <p:cNvPicPr>
            <a:picLocks noGrp="1" noChangeAspect="1" noChangeArrowheads="1"/>
          </p:cNvPicPr>
          <p:nvPr>
            <p:ph idx="1"/>
          </p:nvPr>
        </p:nvPicPr>
        <p:blipFill>
          <a:blip r:embed="rId2" cstate="print"/>
          <a:srcRect/>
          <a:stretch>
            <a:fillRect/>
          </a:stretch>
        </p:blipFill>
        <p:spPr bwMode="auto">
          <a:xfrm>
            <a:off x="3357554" y="0"/>
            <a:ext cx="5786446" cy="485776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074" name="Picture 2" descr="C:\Documents and Settings\Admin\Мои документы\Тамань\10.jpeg"/>
          <p:cNvPicPr>
            <a:picLocks noChangeAspect="1" noChangeArrowheads="1"/>
          </p:cNvPicPr>
          <p:nvPr/>
        </p:nvPicPr>
        <p:blipFill>
          <a:blip r:embed="rId2" cstate="print"/>
          <a:srcRect/>
          <a:stretch>
            <a:fillRect/>
          </a:stretch>
        </p:blipFill>
        <p:spPr bwMode="auto">
          <a:xfrm>
            <a:off x="214282" y="214290"/>
            <a:ext cx="4762500" cy="6350000"/>
          </a:xfrm>
          <a:prstGeom prst="rect">
            <a:avLst/>
          </a:prstGeom>
          <a:noFill/>
        </p:spPr>
      </p:pic>
      <p:sp>
        <p:nvSpPr>
          <p:cNvPr id="5121" name="Rectangle 1"/>
          <p:cNvSpPr>
            <a:spLocks noChangeArrowheads="1"/>
          </p:cNvSpPr>
          <p:nvPr/>
        </p:nvSpPr>
        <p:spPr bwMode="auto">
          <a:xfrm>
            <a:off x="5000628" y="633144"/>
            <a:ext cx="41433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5 октября 1911 года рядом с церковью</a:t>
            </a:r>
            <a:r>
              <a:rPr kumimoji="0" lang="ru-RU" sz="28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был установлен  памятник </a:t>
            </a:r>
          </a:p>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latin typeface="Arial"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     ознаменование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100-летия   высадки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на   берегу   Тамани первому  запорожцу высадившемуся    в Тамани  25 августа 1792 года вместе </a:t>
            </a:r>
            <a:r>
              <a:rPr kumimoji="0" lang="ru-RU" sz="28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со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своими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братьями- казаками.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blinds(horizontal)">
                                      <p:cBhvr>
                                        <p:cTn id="12"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fontScale="90000"/>
          </a:bodyPr>
          <a:lstStyle/>
          <a:p>
            <a:r>
              <a:rPr lang="ru-RU" sz="6000" dirty="0" smtClean="0">
                <a:solidFill>
                  <a:schemeClr val="accent5"/>
                </a:solidFill>
              </a:rPr>
              <a:t>Быт казаков</a:t>
            </a:r>
            <a:endParaRPr lang="ru-RU" sz="6000" dirty="0">
              <a:solidFill>
                <a:schemeClr val="accent5"/>
              </a:solidFill>
            </a:endParaRPr>
          </a:p>
        </p:txBody>
      </p:sp>
      <p:pic>
        <p:nvPicPr>
          <p:cNvPr id="7" name="Picture 2" descr="C:\Documents and Settings\Admin\Мои документы\Тамань\tamanskij_kaz_muz_0812.JPG"/>
          <p:cNvPicPr>
            <a:picLocks noGrp="1" noChangeAspect="1" noChangeArrowheads="1"/>
          </p:cNvPicPr>
          <p:nvPr>
            <p:ph sz="half" idx="2"/>
          </p:nvPr>
        </p:nvPicPr>
        <p:blipFill>
          <a:blip r:embed="rId2" cstate="print"/>
          <a:srcRect/>
          <a:stretch>
            <a:fillRect/>
          </a:stretch>
        </p:blipFill>
        <p:spPr bwMode="auto">
          <a:xfrm>
            <a:off x="4071934" y="2786058"/>
            <a:ext cx="5072066" cy="5000660"/>
          </a:xfrm>
          <a:prstGeom prst="rect">
            <a:avLst/>
          </a:prstGeom>
          <a:noFill/>
        </p:spPr>
      </p:pic>
      <p:pic>
        <p:nvPicPr>
          <p:cNvPr id="8" name="Picture 2" descr="C:\Documents and Settings\Admin\Мои документы\Тамань\12.jpg"/>
          <p:cNvPicPr>
            <a:picLocks noGrp="1" noChangeAspect="1" noChangeArrowheads="1"/>
          </p:cNvPicPr>
          <p:nvPr>
            <p:ph sz="quarter" idx="4"/>
          </p:nvPr>
        </p:nvPicPr>
        <p:blipFill>
          <a:blip r:embed="rId3" cstate="print"/>
          <a:srcRect/>
          <a:stretch>
            <a:fillRect/>
          </a:stretch>
        </p:blipFill>
        <p:spPr bwMode="auto">
          <a:xfrm>
            <a:off x="0" y="928670"/>
            <a:ext cx="4429124" cy="4000528"/>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7" descr="IMAGE0101"/>
          <p:cNvPicPr>
            <a:picLocks noGrp="1" noChangeAspect="1" noChangeArrowheads="1"/>
          </p:cNvPicPr>
          <p:nvPr>
            <p:ph sz="half" idx="2"/>
          </p:nvPr>
        </p:nvPicPr>
        <p:blipFill>
          <a:blip r:embed="rId2" cstate="print"/>
          <a:srcRect/>
          <a:stretch>
            <a:fillRect/>
          </a:stretch>
        </p:blipFill>
        <p:spPr>
          <a:xfrm>
            <a:off x="3000364" y="2071678"/>
            <a:ext cx="6143636" cy="4786322"/>
          </a:xfrm>
          <a:noFill/>
          <a:ln/>
        </p:spPr>
      </p:pic>
      <p:pic>
        <p:nvPicPr>
          <p:cNvPr id="8" name="Picture 8" descr="IMAGE0102"/>
          <p:cNvPicPr>
            <a:picLocks noGrp="1" noChangeAspect="1" noChangeArrowheads="1"/>
          </p:cNvPicPr>
          <p:nvPr>
            <p:ph sz="quarter" idx="4"/>
          </p:nvPr>
        </p:nvPicPr>
        <p:blipFill>
          <a:blip r:embed="rId3" cstate="print"/>
          <a:srcRect/>
          <a:stretch>
            <a:fillRect/>
          </a:stretch>
        </p:blipFill>
        <p:spPr>
          <a:xfrm>
            <a:off x="0" y="0"/>
            <a:ext cx="5000628" cy="3929066"/>
          </a:xfrm>
          <a:noFill/>
          <a:ln/>
        </p:spPr>
      </p:pic>
    </p:spTree>
  </p:cSld>
  <p:clrMapOvr>
    <a:masterClrMapping/>
  </p:clrMapOvr>
  <p:transition advClick="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31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14752"/>
            <a:ext cx="3428992" cy="3143248"/>
          </a:xfrm>
        </p:spPr>
        <p:txBody>
          <a:bodyPr>
            <a:normAutofit/>
          </a:bodyPr>
          <a:lstStyle/>
          <a:p>
            <a:r>
              <a:rPr lang="ru-RU" sz="6600" dirty="0" smtClean="0">
                <a:solidFill>
                  <a:srgbClr val="008080"/>
                </a:solidFill>
              </a:rPr>
              <a:t>Тамань сегодня </a:t>
            </a:r>
            <a:endParaRPr lang="ru-RU" sz="6600" dirty="0">
              <a:solidFill>
                <a:srgbClr val="008080"/>
              </a:solidFill>
            </a:endParaRPr>
          </a:p>
        </p:txBody>
      </p:sp>
      <p:pic>
        <p:nvPicPr>
          <p:cNvPr id="7" name="Picture 2" descr="C:\Documents and Settings\Admin\Мои документы\Тамань\2.jpg"/>
          <p:cNvPicPr>
            <a:picLocks noGrp="1" noChangeAspect="1" noChangeArrowheads="1"/>
          </p:cNvPicPr>
          <p:nvPr>
            <p:ph sz="half" idx="2"/>
          </p:nvPr>
        </p:nvPicPr>
        <p:blipFill>
          <a:blip r:embed="rId2" cstate="print"/>
          <a:srcRect/>
          <a:stretch>
            <a:fillRect/>
          </a:stretch>
        </p:blipFill>
        <p:spPr bwMode="auto">
          <a:xfrm>
            <a:off x="3286116" y="2285968"/>
            <a:ext cx="5857884" cy="4572032"/>
          </a:xfrm>
          <a:prstGeom prst="rect">
            <a:avLst/>
          </a:prstGeom>
          <a:noFill/>
        </p:spPr>
      </p:pic>
      <p:pic>
        <p:nvPicPr>
          <p:cNvPr id="8" name="Picture 2" descr="C:\Documents and Settings\Admin\Мои документы\Тамань\13.jpg"/>
          <p:cNvPicPr>
            <a:picLocks noGrp="1" noChangeAspect="1" noChangeArrowheads="1"/>
          </p:cNvPicPr>
          <p:nvPr>
            <p:ph sz="quarter" idx="4"/>
          </p:nvPr>
        </p:nvPicPr>
        <p:blipFill>
          <a:blip r:embed="rId3" cstate="print"/>
          <a:srcRect/>
          <a:stretch>
            <a:fillRect/>
          </a:stretch>
        </p:blipFill>
        <p:spPr bwMode="auto">
          <a:xfrm>
            <a:off x="0" y="-285776"/>
            <a:ext cx="5357818" cy="3500438"/>
          </a:xfrm>
          <a:prstGeom prst="rect">
            <a:avLst/>
          </a:prstGeom>
          <a:noFill/>
        </p:spPr>
      </p:pic>
    </p:spTree>
  </p:cSld>
  <p:clrMapOvr>
    <a:masterClrMapping/>
  </p:clrMapOvr>
  <p:transition advClick="0" advTm="2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0"/>
                                        <p:tgtEl>
                                          <p:spTgt spid="8"/>
                                        </p:tgtEl>
                                      </p:cBhvr>
                                    </p:animEffect>
                                    <p:set>
                                      <p:cBhvr>
                                        <p:cTn id="26" dur="1" fill="hold">
                                          <p:stCondLst>
                                            <p:cond delay="4999"/>
                                          </p:stCondLst>
                                        </p:cTn>
                                        <p:tgtEl>
                                          <p:spTgt spid="8"/>
                                        </p:tgtEl>
                                        <p:attrNameLst>
                                          <p:attrName>style.visibility</p:attrName>
                                        </p:attrNameLst>
                                      </p:cBhvr>
                                      <p:to>
                                        <p:strVal val="hidden"/>
                                      </p:to>
                                    </p:set>
                                  </p:childTnLst>
                                </p:cTn>
                              </p:par>
                            </p:childTnLst>
                          </p:cTn>
                        </p:par>
                        <p:par>
                          <p:cTn id="27" fill="hold">
                            <p:stCondLst>
                              <p:cond delay="5000"/>
                            </p:stCondLst>
                            <p:childTnLst>
                              <p:par>
                                <p:cTn id="28" presetID="4" presetClass="exit" presetSubtype="16" fill="hold" nodeType="afterEffect">
                                  <p:stCondLst>
                                    <p:cond delay="0"/>
                                  </p:stCondLst>
                                  <p:childTnLst>
                                    <p:animEffect transition="out" filter="box(in)">
                                      <p:cBhvr>
                                        <p:cTn id="29" dur="5000"/>
                                        <p:tgtEl>
                                          <p:spTgt spid="7"/>
                                        </p:tgtEl>
                                      </p:cBhvr>
                                    </p:animEffect>
                                    <p:set>
                                      <p:cBhvr>
                                        <p:cTn id="30"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4286248" cy="1000132"/>
          </a:xfrm>
        </p:spPr>
        <p:txBody>
          <a:bodyPr>
            <a:noAutofit/>
          </a:bodyPr>
          <a:lstStyle/>
          <a:p>
            <a:r>
              <a:rPr lang="ru-RU" sz="7200" dirty="0" smtClean="0"/>
              <a:t>Казаки </a:t>
            </a:r>
            <a:endParaRPr lang="ru-RU" sz="7200" dirty="0"/>
          </a:p>
        </p:txBody>
      </p:sp>
      <p:pic>
        <p:nvPicPr>
          <p:cNvPr id="8" name="Содержимое 7" descr="IMAGE0042.JPG"/>
          <p:cNvPicPr>
            <a:picLocks noGrp="1" noChangeAspect="1"/>
          </p:cNvPicPr>
          <p:nvPr>
            <p:ph sz="half" idx="2"/>
          </p:nvPr>
        </p:nvPicPr>
        <p:blipFill>
          <a:blip r:embed="rId2" cstate="print"/>
          <a:stretch>
            <a:fillRect/>
          </a:stretch>
        </p:blipFill>
        <p:spPr>
          <a:xfrm>
            <a:off x="0" y="1428736"/>
            <a:ext cx="3714744" cy="5429264"/>
          </a:xfrm>
        </p:spPr>
      </p:pic>
      <p:pic>
        <p:nvPicPr>
          <p:cNvPr id="9" name="Содержимое 8" descr="IMAGE0041.JPG"/>
          <p:cNvPicPr>
            <a:picLocks noGrp="1" noChangeAspect="1"/>
          </p:cNvPicPr>
          <p:nvPr>
            <p:ph sz="quarter" idx="4"/>
          </p:nvPr>
        </p:nvPicPr>
        <p:blipFill>
          <a:blip r:embed="rId3" cstate="print"/>
          <a:stretch>
            <a:fillRect/>
          </a:stretch>
        </p:blipFill>
        <p:spPr>
          <a:xfrm>
            <a:off x="3857620" y="0"/>
            <a:ext cx="5286380" cy="5572140"/>
          </a:xfrm>
        </p:spPr>
      </p:pic>
    </p:spTree>
  </p:cSld>
  <p:clrMapOvr>
    <a:masterClrMapping/>
  </p:clrMapOvr>
  <p:transition advClick="0" advTm="15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0"/>
                                        <p:tgtEl>
                                          <p:spTgt spid="9"/>
                                        </p:tgtEl>
                                      </p:cBhvr>
                                    </p:animEffect>
                                    <p:set>
                                      <p:cBhvr>
                                        <p:cTn id="22" dur="1" fill="hold">
                                          <p:stCondLst>
                                            <p:cond delay="4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0"/>
                                        <p:tgtEl>
                                          <p:spTgt spid="8"/>
                                        </p:tgtEl>
                                      </p:cBhvr>
                                    </p:animEffect>
                                    <p:set>
                                      <p:cBhvr>
                                        <p:cTn id="27" dur="1" fill="hold">
                                          <p:stCondLst>
                                            <p:cond delay="4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6" fill="hold" grpId="1" nodeType="clickEffect">
                                  <p:stCondLst>
                                    <p:cond delay="0"/>
                                  </p:stCondLst>
                                  <p:childTnLst>
                                    <p:animEffect transition="out" filter="barn(inHorizontal)">
                                      <p:cBhvr>
                                        <p:cTn id="31" dur="5000"/>
                                        <p:tgtEl>
                                          <p:spTgt spid="2"/>
                                        </p:tgtEl>
                                      </p:cBhvr>
                                    </p:animEffect>
                                    <p:set>
                                      <p:cBhvr>
                                        <p:cTn id="32"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Содержимое 4" descr="IMAGE0038.JPG"/>
          <p:cNvPicPr>
            <a:picLocks noGrp="1" noChangeAspect="1"/>
          </p:cNvPicPr>
          <p:nvPr>
            <p:ph idx="1"/>
          </p:nvPr>
        </p:nvPicPr>
        <p:blipFill>
          <a:blip r:embed="rId2" cstate="print"/>
          <a:stretch>
            <a:fillRect/>
          </a:stretch>
        </p:blipFill>
        <p:spPr>
          <a:xfrm>
            <a:off x="4214810" y="-142900"/>
            <a:ext cx="4929190" cy="6786610"/>
          </a:xfrm>
        </p:spPr>
      </p:pic>
      <p:sp>
        <p:nvSpPr>
          <p:cNvPr id="4" name="Текст 3"/>
          <p:cNvSpPr>
            <a:spLocks noGrp="1"/>
          </p:cNvSpPr>
          <p:nvPr>
            <p:ph type="body" sz="half" idx="2"/>
          </p:nvPr>
        </p:nvSpPr>
        <p:spPr>
          <a:xfrm>
            <a:off x="0" y="0"/>
            <a:ext cx="4357686" cy="6858000"/>
          </a:xfrm>
        </p:spPr>
        <p:txBody>
          <a:bodyPr>
            <a:normAutofit lnSpcReduction="10000"/>
          </a:bodyPr>
          <a:lstStyle/>
          <a:p>
            <a:r>
              <a:rPr lang="ru-RU" sz="2800" dirty="0" smtClean="0"/>
              <a:t> Каждое  войско  казаков имело свои традиции, свой уклад, своих  героев. Они изумляли своей бесстрашной джигитовкой,  восхищали ловкостью и красотою своего строя. Они были природными конниками. Казаки, конечно, это не только воины. Среди них есть писатели, поэты, врачи, дипломаты, ученые и люди других профессий. И во всем чувствуется их удаль и дух</a:t>
            </a:r>
            <a:r>
              <a:rPr lang="ru-RU" sz="2400" dirty="0" smtClean="0"/>
              <a:t>.</a:t>
            </a:r>
            <a:endParaRPr lang="ru-RU"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2857520"/>
          </a:xfrm>
        </p:spPr>
        <p:txBody>
          <a:bodyPr>
            <a:normAutofit fontScale="90000"/>
          </a:bodyPr>
          <a:lstStyle/>
          <a:p>
            <a:r>
              <a:rPr lang="ru-RU" sz="3100" dirty="0" smtClean="0">
                <a:solidFill>
                  <a:schemeClr val="bg1"/>
                </a:solidFill>
              </a:rPr>
              <a:t>Казачество – это яркое проявление таланта и самобытности русского народа, который сумел перенять уникальные  черты многих других народов и культур.</a:t>
            </a:r>
            <a:br>
              <a:rPr lang="ru-RU" sz="3100" dirty="0" smtClean="0">
                <a:solidFill>
                  <a:schemeClr val="bg1"/>
                </a:solidFill>
              </a:rPr>
            </a:br>
            <a:r>
              <a:rPr lang="ru-RU" sz="3100" dirty="0" smtClean="0">
                <a:solidFill>
                  <a:schemeClr val="bg1"/>
                </a:solidFill>
              </a:rPr>
              <a:t>   Казаки всегда были на страже отечества, охраняли её рубежи.</a:t>
            </a:r>
            <a:r>
              <a:rPr lang="ru-RU" dirty="0" smtClean="0"/>
              <a:t/>
            </a:r>
            <a:br>
              <a:rPr lang="ru-RU" dirty="0" smtClean="0"/>
            </a:br>
            <a:endParaRPr lang="ru-RU" dirty="0"/>
          </a:p>
        </p:txBody>
      </p:sp>
      <p:pic>
        <p:nvPicPr>
          <p:cNvPr id="4" name="Содержимое 3" descr="IMAGE0036.JPG"/>
          <p:cNvPicPr>
            <a:picLocks noGrp="1" noChangeAspect="1"/>
          </p:cNvPicPr>
          <p:nvPr>
            <p:ph idx="1"/>
          </p:nvPr>
        </p:nvPicPr>
        <p:blipFill>
          <a:blip r:embed="rId2" cstate="print"/>
          <a:stretch>
            <a:fillRect/>
          </a:stretch>
        </p:blipFill>
        <p:spPr>
          <a:xfrm>
            <a:off x="0" y="2500306"/>
            <a:ext cx="4000496" cy="4357694"/>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12378 -0.0037 L 0.37378 -0.0037 " pathEditMode="relative" rAng="0" ptsTypes="AA">
                                      <p:cBhvr>
                                        <p:cTn id="19" dur="2000" fill="hold"/>
                                        <p:tgtEl>
                                          <p:spTgt spid="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71678"/>
          </a:xfrm>
        </p:spPr>
        <p:txBody>
          <a:bodyPr>
            <a:noAutofit/>
          </a:bodyPr>
          <a:lstStyle/>
          <a:p>
            <a:r>
              <a:rPr lang="ru-RU" sz="3600" dirty="0" smtClean="0"/>
              <a:t>16 августа 1792г</a:t>
            </a:r>
            <a:r>
              <a:rPr lang="ru-RU" sz="3600" dirty="0" smtClean="0"/>
              <a:t>. из </a:t>
            </a:r>
            <a:r>
              <a:rPr lang="ru-RU" sz="3600" dirty="0" smtClean="0"/>
              <a:t>Очаковского лимана к берегам Тамани двинулась огромная эскадра во главе с командиром Саввой Белым.</a:t>
            </a:r>
            <a:endParaRPr lang="ru-RU" sz="3600" dirty="0">
              <a:solidFill>
                <a:srgbClr val="7030A0"/>
              </a:solidFill>
            </a:endParaRPr>
          </a:p>
        </p:txBody>
      </p:sp>
      <p:pic>
        <p:nvPicPr>
          <p:cNvPr id="1026" name="Picture 2" descr="C:\Documents and Settings\Admin\Мои документы\Тамань\1.jpg"/>
          <p:cNvPicPr>
            <a:picLocks noGrp="1" noChangeAspect="1" noChangeArrowheads="1"/>
          </p:cNvPicPr>
          <p:nvPr>
            <p:ph idx="1"/>
          </p:nvPr>
        </p:nvPicPr>
        <p:blipFill>
          <a:blip r:embed="rId2" cstate="print"/>
          <a:srcRect/>
          <a:stretch>
            <a:fillRect/>
          </a:stretch>
        </p:blipFill>
        <p:spPr bwMode="auto">
          <a:xfrm>
            <a:off x="0" y="2071678"/>
            <a:ext cx="9144000" cy="4786322"/>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857232"/>
            <a:ext cx="3500430" cy="6000768"/>
          </a:xfrm>
        </p:spPr>
        <p:txBody>
          <a:bodyPr>
            <a:normAutofit/>
          </a:bodyPr>
          <a:lstStyle/>
          <a:p>
            <a:r>
              <a:rPr lang="ru-RU" sz="2800" dirty="0" smtClean="0"/>
              <a:t>Осторожно двигаясь вдоль берегов Крыма флотилия 25 августа 1792г. благополучно достигла берегов Тамани. </a:t>
            </a:r>
            <a:r>
              <a:rPr lang="ru-RU" dirty="0" smtClean="0"/>
              <a:t> </a:t>
            </a:r>
            <a:endParaRPr lang="ru-RU" dirty="0"/>
          </a:p>
        </p:txBody>
      </p:sp>
      <p:pic>
        <p:nvPicPr>
          <p:cNvPr id="5122" name="Picture 2" descr="C:\Documents and Settings\Admin\Мои документы\Тамань\3.png"/>
          <p:cNvPicPr>
            <a:picLocks noGrp="1" noChangeAspect="1" noChangeArrowheads="1"/>
          </p:cNvPicPr>
          <p:nvPr>
            <p:ph idx="1"/>
          </p:nvPr>
        </p:nvPicPr>
        <p:blipFill>
          <a:blip r:embed="rId3" cstate="print"/>
          <a:srcRect/>
          <a:stretch>
            <a:fillRect/>
          </a:stretch>
        </p:blipFill>
        <p:spPr bwMode="auto">
          <a:xfrm>
            <a:off x="3428992" y="1000108"/>
            <a:ext cx="5715008" cy="5643578"/>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5">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IMAGE0039.JPG"/>
          <p:cNvPicPr>
            <a:picLocks noGrp="1" noChangeAspect="1"/>
          </p:cNvPicPr>
          <p:nvPr>
            <p:ph idx="1"/>
          </p:nvPr>
        </p:nvPicPr>
        <p:blipFill>
          <a:blip r:embed="rId3" cstate="print"/>
          <a:stretch>
            <a:fillRect/>
          </a:stretch>
        </p:blipFill>
        <p:spPr>
          <a:xfrm>
            <a:off x="2071670" y="1928802"/>
            <a:ext cx="7072330" cy="4929198"/>
          </a:xfrm>
        </p:spPr>
      </p:pic>
      <p:sp>
        <p:nvSpPr>
          <p:cNvPr id="4" name="Текст 3"/>
          <p:cNvSpPr>
            <a:spLocks noGrp="1"/>
          </p:cNvSpPr>
          <p:nvPr>
            <p:ph type="body" sz="half" idx="2"/>
          </p:nvPr>
        </p:nvSpPr>
        <p:spPr>
          <a:xfrm>
            <a:off x="214282" y="0"/>
            <a:ext cx="9143999" cy="6858000"/>
          </a:xfrm>
        </p:spPr>
        <p:txBody>
          <a:bodyPr>
            <a:normAutofit/>
          </a:bodyPr>
          <a:lstStyle/>
          <a:p>
            <a:r>
              <a:rPr lang="ru-RU" sz="3200" dirty="0" smtClean="0"/>
              <a:t>Высадившись на берег казаки распевали песню, сочинённую судьёй Черноморского казачьего </a:t>
            </a:r>
            <a:r>
              <a:rPr lang="ru-RU" sz="3200" smtClean="0"/>
              <a:t>войска </a:t>
            </a:r>
            <a:r>
              <a:rPr lang="ru-RU" sz="3200" smtClean="0"/>
              <a:t> </a:t>
            </a:r>
            <a:r>
              <a:rPr lang="ru-RU" sz="3200" dirty="0" smtClean="0"/>
              <a:t>Антоном Головатым.</a:t>
            </a:r>
            <a:endParaRPr lang="ru-RU" sz="3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 0  L -0.25 0  E" pathEditMode="relative" ptsTypes="">
                                      <p:cBhvr>
                                        <p:cTn id="2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ru-RU" sz="5400" b="1" dirty="0" smtClean="0">
                <a:solidFill>
                  <a:schemeClr val="accent5">
                    <a:lumMod val="75000"/>
                  </a:schemeClr>
                </a:solidFill>
              </a:rPr>
              <a:t>Высадка казаков на Тамань.</a:t>
            </a:r>
            <a:endParaRPr lang="ru-RU" sz="5400" dirty="0">
              <a:solidFill>
                <a:schemeClr val="accent5">
                  <a:lumMod val="75000"/>
                </a:schemeClr>
              </a:solidFill>
            </a:endParaRPr>
          </a:p>
        </p:txBody>
      </p:sp>
      <p:pic>
        <p:nvPicPr>
          <p:cNvPr id="4" name="Содержимое 3" descr="IMAGE0035.JPG"/>
          <p:cNvPicPr>
            <a:picLocks noGrp="1" noChangeAspect="1"/>
          </p:cNvPicPr>
          <p:nvPr>
            <p:ph idx="1"/>
          </p:nvPr>
        </p:nvPicPr>
        <p:blipFill>
          <a:blip r:embed="rId2" cstate="print"/>
          <a:stretch>
            <a:fillRect/>
          </a:stretch>
        </p:blipFill>
        <p:spPr>
          <a:xfrm>
            <a:off x="0" y="1428736"/>
            <a:ext cx="9144000" cy="5286412"/>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357562"/>
          </a:xfrm>
        </p:spPr>
        <p:txBody>
          <a:bodyPr>
            <a:normAutofit/>
          </a:bodyPr>
          <a:lstStyle/>
          <a:p>
            <a:r>
              <a:rPr lang="ru-RU" sz="2700" dirty="0" smtClean="0"/>
              <a:t>В сентябре с командою в 2063 человека со всем штабом и обозом на Тамань двинулся  </a:t>
            </a:r>
            <a:r>
              <a:rPr lang="ru-RU" sz="2700" dirty="0" err="1" smtClean="0"/>
              <a:t>Захарий</a:t>
            </a:r>
            <a:r>
              <a:rPr lang="ru-RU" sz="2700" dirty="0" smtClean="0"/>
              <a:t> </a:t>
            </a:r>
            <a:r>
              <a:rPr lang="ru-RU" sz="2700" dirty="0" err="1" smtClean="0"/>
              <a:t>Чепега</a:t>
            </a:r>
            <a:r>
              <a:rPr lang="ru-RU" sz="2700" dirty="0" smtClean="0"/>
              <a:t>. Через месяц они прибыли на место. Весной  1793г. на Тамань </a:t>
            </a:r>
            <a:r>
              <a:rPr lang="ru-RU" sz="2700" dirty="0" smtClean="0"/>
              <a:t>подошёл </a:t>
            </a:r>
            <a:r>
              <a:rPr lang="ru-RU" sz="2700" dirty="0" smtClean="0"/>
              <a:t>с конным войском Антон Головатый. На подводах привезли оружие, походную церковь, большие регалии, кошевые котлы.</a:t>
            </a:r>
            <a:r>
              <a:rPr lang="ru-RU" dirty="0" smtClean="0"/>
              <a:t/>
            </a:r>
            <a:br>
              <a:rPr lang="ru-RU" dirty="0" smtClean="0"/>
            </a:br>
            <a:endParaRPr lang="ru-RU" dirty="0"/>
          </a:p>
        </p:txBody>
      </p:sp>
      <p:pic>
        <p:nvPicPr>
          <p:cNvPr id="5" name="Содержимое 4" descr="Судья Черноморского войска казаков Антон Головатый"/>
          <p:cNvPicPr>
            <a:picLocks noGrp="1"/>
          </p:cNvPicPr>
          <p:nvPr>
            <p:ph sz="half" idx="1"/>
          </p:nvPr>
        </p:nvPicPr>
        <p:blipFill>
          <a:blip r:embed="rId2" cstate="print"/>
          <a:srcRect/>
          <a:stretch>
            <a:fillRect/>
          </a:stretch>
        </p:blipFill>
        <p:spPr bwMode="auto">
          <a:xfrm>
            <a:off x="5143504" y="2214554"/>
            <a:ext cx="4000496" cy="4286280"/>
          </a:xfrm>
          <a:prstGeom prst="rect">
            <a:avLst/>
          </a:prstGeom>
          <a:noFill/>
          <a:ln w="9525">
            <a:noFill/>
            <a:miter lim="800000"/>
            <a:headEnd/>
            <a:tailEnd/>
          </a:ln>
        </p:spPr>
      </p:pic>
      <p:pic>
        <p:nvPicPr>
          <p:cNvPr id="6" name="Содержимое 5" descr="Захарий Алексеевич Чепега (1726-1797) атаман Черноморского войска"/>
          <p:cNvPicPr>
            <a:picLocks noGrp="1"/>
          </p:cNvPicPr>
          <p:nvPr>
            <p:ph sz="half" idx="2"/>
          </p:nvPr>
        </p:nvPicPr>
        <p:blipFill>
          <a:blip r:embed="rId3" cstate="print"/>
          <a:srcRect/>
          <a:stretch>
            <a:fillRect/>
          </a:stretch>
        </p:blipFill>
        <p:spPr bwMode="auto">
          <a:xfrm>
            <a:off x="0" y="2214554"/>
            <a:ext cx="3857620" cy="428628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244</Words>
  <Application>Microsoft Office PowerPoint</Application>
  <PresentationFormat>Экран (4:3)</PresentationFormat>
  <Paragraphs>18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Светят нам от Тамани зарницы                                                                 учитель- Павлова Е.В.                             гимназия №36 </vt:lpstr>
      <vt:lpstr>Казаки </vt:lpstr>
      <vt:lpstr>Слайд 3</vt:lpstr>
      <vt:lpstr>Казачество – это яркое проявление таланта и самобытности русского народа, который сумел перенять уникальные  черты многих других народов и культур.    Казаки всегда были на страже отечества, охраняли её рубежи. </vt:lpstr>
      <vt:lpstr>16 августа 1792г. из Очаковского лимана к берегам Тамани двинулась огромная эскадра во главе с командиром Саввой Белым.</vt:lpstr>
      <vt:lpstr>Слайд 6</vt:lpstr>
      <vt:lpstr>Слайд 7</vt:lpstr>
      <vt:lpstr>Высадка казаков на Тамань.</vt:lpstr>
      <vt:lpstr>В сентябре с командою в 2063 человека со всем штабом и обозом на Тамань двинулся  Захарий Чепега. Через месяц они прибыли на место. Весной  1793г. на Тамань подошёл с конным войском Антон Головатый. На подводах привезли оружие, походную церковь, большие регалии, кошевые котлы. </vt:lpstr>
      <vt:lpstr>Слайд 10</vt:lpstr>
      <vt:lpstr>Слайд 11</vt:lpstr>
      <vt:lpstr>Быт казаков</vt:lpstr>
      <vt:lpstr>Слайд 13</vt:lpstr>
      <vt:lpstr>Тамань сегодня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29</cp:revision>
  <dcterms:created xsi:type="dcterms:W3CDTF">2009-08-27T15:05:38Z</dcterms:created>
  <dcterms:modified xsi:type="dcterms:W3CDTF">2009-08-30T18:11:35Z</dcterms:modified>
</cp:coreProperties>
</file>