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19"/>
  </p:notesMasterIdLst>
  <p:sldIdLst>
    <p:sldId id="260" r:id="rId2"/>
    <p:sldId id="276" r:id="rId3"/>
    <p:sldId id="257" r:id="rId4"/>
    <p:sldId id="272" r:id="rId5"/>
    <p:sldId id="273" r:id="rId6"/>
    <p:sldId id="265" r:id="rId7"/>
    <p:sldId id="264" r:id="rId8"/>
    <p:sldId id="268" r:id="rId9"/>
    <p:sldId id="266" r:id="rId10"/>
    <p:sldId id="267" r:id="rId11"/>
    <p:sldId id="269" r:id="rId12"/>
    <p:sldId id="270" r:id="rId13"/>
    <p:sldId id="271" r:id="rId14"/>
    <p:sldId id="263" r:id="rId15"/>
    <p:sldId id="274" r:id="rId16"/>
    <p:sldId id="275" r:id="rId17"/>
    <p:sldId id="277" r:id="rId18"/>
  </p:sldIdLst>
  <p:sldSz cx="9144000" cy="6858000" type="screen4x3"/>
  <p:notesSz cx="6858000" cy="9144000"/>
  <p:custDataLst>
    <p:tags r:id="rId20"/>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3B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5" d="100"/>
          <a:sy n="55" d="100"/>
        </p:scale>
        <p:origin x="-1794" y="-36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4E66E1-F96C-46A8-B378-BE4324398BC6}" type="datetimeFigureOut">
              <a:rPr lang="ru-RU" smtClean="0"/>
              <a:pPr/>
              <a:t>18.02.2016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D1218B-1F78-4DD2-9858-A93B923068CE}" type="slidenum">
              <a:rPr lang="ru-RU" smtClean="0"/>
              <a:pPr/>
              <a:t>‹#›</a:t>
            </a:fld>
            <a:endParaRPr lang="ru-RU"/>
          </a:p>
        </p:txBody>
      </p:sp>
    </p:spTree>
    <p:extLst>
      <p:ext uri="{BB962C8B-B14F-4D97-AF65-F5344CB8AC3E}">
        <p14:creationId xmlns="" xmlns:p14="http://schemas.microsoft.com/office/powerpoint/2010/main" val="154213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D1218B-1F78-4DD2-9858-A93B923068CE}" type="slidenum">
              <a:rPr lang="ru-RU" smtClean="0"/>
              <a:pPr/>
              <a:t>3</a:t>
            </a:fld>
            <a:endParaRPr lang="ru-RU"/>
          </a:p>
        </p:txBody>
      </p:sp>
    </p:spTree>
    <p:extLst>
      <p:ext uri="{BB962C8B-B14F-4D97-AF65-F5344CB8AC3E}">
        <p14:creationId xmlns="" xmlns:p14="http://schemas.microsoft.com/office/powerpoint/2010/main" val="209030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C57BF1DF-6D32-40C7-A4F7-9DD9A99DBB5B}" type="datetimeFigureOut">
              <a:rPr lang="ru-RU" smtClean="0"/>
              <a:pPr/>
              <a:t>18.02.2016</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C10B3D3E-2057-4CC7-B1E9-2AAA264B785E}"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57BF1DF-6D32-40C7-A4F7-9DD9A99DBB5B}" type="datetimeFigureOut">
              <a:rPr lang="ru-RU" smtClean="0"/>
              <a:pPr/>
              <a:t>18.02.2016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10B3D3E-2057-4CC7-B1E9-2AAA264B785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57BF1DF-6D32-40C7-A4F7-9DD9A99DBB5B}" type="datetimeFigureOut">
              <a:rPr lang="ru-RU" smtClean="0"/>
              <a:pPr/>
              <a:t>18.02.2016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10B3D3E-2057-4CC7-B1E9-2AAA264B785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57BF1DF-6D32-40C7-A4F7-9DD9A99DBB5B}" type="datetimeFigureOut">
              <a:rPr lang="ru-RU" smtClean="0"/>
              <a:pPr/>
              <a:t>18.02.2016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10B3D3E-2057-4CC7-B1E9-2AAA264B785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C57BF1DF-6D32-40C7-A4F7-9DD9A99DBB5B}" type="datetimeFigureOut">
              <a:rPr lang="ru-RU" smtClean="0"/>
              <a:pPr/>
              <a:t>18.02.2016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10B3D3E-2057-4CC7-B1E9-2AAA264B785E}"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57BF1DF-6D32-40C7-A4F7-9DD9A99DBB5B}" type="datetimeFigureOut">
              <a:rPr lang="ru-RU" smtClean="0"/>
              <a:pPr/>
              <a:t>18.02.2016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10B3D3E-2057-4CC7-B1E9-2AAA264B785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57BF1DF-6D32-40C7-A4F7-9DD9A99DBB5B}" type="datetimeFigureOut">
              <a:rPr lang="ru-RU" smtClean="0"/>
              <a:pPr/>
              <a:t>18.02.2016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10B3D3E-2057-4CC7-B1E9-2AAA264B785E}"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57BF1DF-6D32-40C7-A4F7-9DD9A99DBB5B}" type="datetimeFigureOut">
              <a:rPr lang="ru-RU" smtClean="0"/>
              <a:pPr/>
              <a:t>18.02.2016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10B3D3E-2057-4CC7-B1E9-2AAA264B785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C57BF1DF-6D32-40C7-A4F7-9DD9A99DBB5B}" type="datetimeFigureOut">
              <a:rPr lang="ru-RU" smtClean="0"/>
              <a:pPr/>
              <a:t>18.02.2016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C10B3D3E-2057-4CC7-B1E9-2AAA264B785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57BF1DF-6D32-40C7-A4F7-9DD9A99DBB5B}" type="datetimeFigureOut">
              <a:rPr lang="ru-RU" smtClean="0"/>
              <a:pPr/>
              <a:t>18.02.2016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10B3D3E-2057-4CC7-B1E9-2AAA264B785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C57BF1DF-6D32-40C7-A4F7-9DD9A99DBB5B}" type="datetimeFigureOut">
              <a:rPr lang="ru-RU" smtClean="0"/>
              <a:pPr/>
              <a:t>18.02.2016</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C10B3D3E-2057-4CC7-B1E9-2AAA264B785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57BF1DF-6D32-40C7-A4F7-9DD9A99DBB5B}" type="datetimeFigureOut">
              <a:rPr lang="ru-RU" smtClean="0"/>
              <a:pPr/>
              <a:t>18.02.2016</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10B3D3E-2057-4CC7-B1E9-2AAA264B785E}"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503040" y="1124744"/>
            <a:ext cx="8352928" cy="1793167"/>
          </a:xfrm>
        </p:spPr>
        <p:txBody>
          <a:bodyPr>
            <a:noAutofit/>
          </a:bodyPr>
          <a:lstStyle/>
          <a:p>
            <a:pPr algn="ctr"/>
            <a:r>
              <a:rPr lang="ru-RU" sz="5400" kern="0" dirty="0">
                <a:solidFill>
                  <a:schemeClr val="tx1"/>
                </a:solidFill>
                <a:effectLst/>
                <a:latin typeface="Advokat Modern" pitchFamily="2" charset="0"/>
              </a:rPr>
              <a:t>Конструкция головы человека и </a:t>
            </a:r>
            <a:r>
              <a:rPr lang="ru-RU" sz="5400" kern="0" dirty="0" smtClean="0">
                <a:solidFill>
                  <a:schemeClr val="tx1"/>
                </a:solidFill>
                <a:effectLst/>
                <a:latin typeface="Advokat Modern" pitchFamily="2" charset="0"/>
              </a:rPr>
              <a:t>её основные пропорции</a:t>
            </a:r>
            <a:endParaRPr lang="ru-RU" sz="5400" dirty="0">
              <a:solidFill>
                <a:schemeClr val="tx1"/>
              </a:solidFill>
              <a:latin typeface="Advokat Modern" pitchFamily="2" charset="0"/>
            </a:endParaRPr>
          </a:p>
        </p:txBody>
      </p:sp>
      <p:sp>
        <p:nvSpPr>
          <p:cNvPr id="2" name="Подзаголовок 1"/>
          <p:cNvSpPr>
            <a:spLocks noGrp="1"/>
          </p:cNvSpPr>
          <p:nvPr>
            <p:ph type="subTitle" idx="1"/>
          </p:nvPr>
        </p:nvSpPr>
        <p:spPr>
          <a:xfrm>
            <a:off x="4355976" y="5229200"/>
            <a:ext cx="4700906" cy="1512168"/>
          </a:xfrm>
        </p:spPr>
        <p:txBody>
          <a:bodyPr>
            <a:normAutofit/>
          </a:bodyPr>
          <a:lstStyle/>
          <a:p>
            <a:pPr lvl="0" fontAlgn="base">
              <a:spcBef>
                <a:spcPct val="0"/>
              </a:spcBef>
              <a:spcAft>
                <a:spcPct val="0"/>
              </a:spcAft>
              <a:buClrTx/>
              <a:buSzTx/>
            </a:pPr>
            <a:r>
              <a:rPr lang="ru-RU" sz="2000" dirty="0">
                <a:solidFill>
                  <a:schemeClr val="tx1"/>
                </a:solidFill>
                <a:latin typeface="Advokat Modern" pitchFamily="2" charset="0"/>
                <a:cs typeface="Arial" pitchFamily="34" charset="0"/>
              </a:rPr>
              <a:t>Автор: </a:t>
            </a:r>
            <a:r>
              <a:rPr lang="ru-RU" sz="2000" dirty="0" smtClean="0">
                <a:solidFill>
                  <a:schemeClr val="tx1"/>
                </a:solidFill>
                <a:latin typeface="Advokat Modern" pitchFamily="2" charset="0"/>
                <a:cs typeface="Arial" pitchFamily="34" charset="0"/>
              </a:rPr>
              <a:t> </a:t>
            </a:r>
            <a:r>
              <a:rPr lang="ru-RU" sz="2000" dirty="0" err="1" smtClean="0">
                <a:solidFill>
                  <a:schemeClr val="tx1"/>
                </a:solidFill>
                <a:latin typeface="Advokat Modern" pitchFamily="2" charset="0"/>
                <a:cs typeface="Arial" pitchFamily="34" charset="0"/>
              </a:rPr>
              <a:t>Каяткина</a:t>
            </a:r>
            <a:r>
              <a:rPr lang="ru-RU" sz="2000" dirty="0" smtClean="0">
                <a:solidFill>
                  <a:schemeClr val="tx1"/>
                </a:solidFill>
                <a:latin typeface="Advokat Modern" pitchFamily="2" charset="0"/>
                <a:cs typeface="Arial" pitchFamily="34" charset="0"/>
              </a:rPr>
              <a:t> Ольга  Владимировна</a:t>
            </a:r>
            <a:endParaRPr lang="ru-RU" sz="2000" dirty="0">
              <a:solidFill>
                <a:schemeClr val="tx1"/>
              </a:solidFill>
              <a:latin typeface="Advokat Modern" pitchFamily="2" charset="0"/>
              <a:cs typeface="Arial" pitchFamily="34" charset="0"/>
            </a:endParaRPr>
          </a:p>
          <a:p>
            <a:pPr lvl="0" fontAlgn="base">
              <a:spcBef>
                <a:spcPct val="0"/>
              </a:spcBef>
              <a:spcAft>
                <a:spcPct val="0"/>
              </a:spcAft>
              <a:buClrTx/>
              <a:buSzTx/>
            </a:pPr>
            <a:r>
              <a:rPr lang="ru-RU" sz="2000" dirty="0" smtClean="0">
                <a:solidFill>
                  <a:schemeClr val="tx1"/>
                </a:solidFill>
                <a:latin typeface="Advokat Modern" pitchFamily="2" charset="0"/>
                <a:cs typeface="Arial" pitchFamily="34" charset="0"/>
              </a:rPr>
              <a:t>МАОУ </a:t>
            </a:r>
            <a:r>
              <a:rPr lang="ru-RU" sz="2000" dirty="0">
                <a:solidFill>
                  <a:schemeClr val="tx1"/>
                </a:solidFill>
                <a:latin typeface="Advokat Modern" pitchFamily="2" charset="0"/>
                <a:cs typeface="Arial" pitchFamily="34" charset="0"/>
              </a:rPr>
              <a:t>СОШ </a:t>
            </a:r>
            <a:r>
              <a:rPr lang="ru-RU" sz="2000" dirty="0" smtClean="0">
                <a:solidFill>
                  <a:schemeClr val="tx1"/>
                </a:solidFill>
                <a:latin typeface="Advokat Modern" pitchFamily="2" charset="0"/>
                <a:cs typeface="Arial" pitchFamily="34" charset="0"/>
              </a:rPr>
              <a:t>№84</a:t>
            </a:r>
            <a:endParaRPr lang="ru-RU" sz="2000" dirty="0">
              <a:solidFill>
                <a:schemeClr val="tx1"/>
              </a:solidFill>
              <a:latin typeface="Advokat Modern" pitchFamily="2" charset="0"/>
              <a:cs typeface="Arial" pitchFamily="34" charset="0"/>
            </a:endParaRPr>
          </a:p>
          <a:p>
            <a:pPr lvl="0" fontAlgn="base">
              <a:spcBef>
                <a:spcPct val="0"/>
              </a:spcBef>
              <a:spcAft>
                <a:spcPct val="0"/>
              </a:spcAft>
              <a:buClrTx/>
              <a:buSzTx/>
            </a:pPr>
            <a:r>
              <a:rPr lang="ru-RU" sz="2000" dirty="0">
                <a:solidFill>
                  <a:schemeClr val="tx1"/>
                </a:solidFill>
                <a:latin typeface="Advokat Modern" pitchFamily="2" charset="0"/>
                <a:cs typeface="Arial" pitchFamily="34" charset="0"/>
              </a:rPr>
              <a:t>г. </a:t>
            </a:r>
            <a:r>
              <a:rPr lang="ru-RU" sz="2000" dirty="0" smtClean="0">
                <a:solidFill>
                  <a:schemeClr val="tx1"/>
                </a:solidFill>
                <a:latin typeface="Advokat Modern" pitchFamily="2" charset="0"/>
                <a:cs typeface="Arial" pitchFamily="34" charset="0"/>
              </a:rPr>
              <a:t>Челябинск, Челябинская </a:t>
            </a:r>
            <a:r>
              <a:rPr lang="ru-RU" sz="2000" dirty="0">
                <a:solidFill>
                  <a:schemeClr val="tx1"/>
                </a:solidFill>
                <a:latin typeface="Advokat Modern" pitchFamily="2" charset="0"/>
                <a:cs typeface="Arial" pitchFamily="34" charset="0"/>
              </a:rPr>
              <a:t>область</a:t>
            </a:r>
          </a:p>
          <a:p>
            <a:endParaRPr lang="ru-RU" dirty="0">
              <a:solidFill>
                <a:schemeClr val="tx1"/>
              </a:solidFill>
            </a:endParaRPr>
          </a:p>
        </p:txBody>
      </p:sp>
      <p:sp>
        <p:nvSpPr>
          <p:cNvPr id="4" name="Прямоугольник 3"/>
          <p:cNvSpPr/>
          <p:nvPr/>
        </p:nvSpPr>
        <p:spPr>
          <a:xfrm>
            <a:off x="4283968" y="4437112"/>
            <a:ext cx="4572000" cy="830997"/>
          </a:xfrm>
          <a:prstGeom prst="rect">
            <a:avLst/>
          </a:prstGeom>
        </p:spPr>
        <p:txBody>
          <a:bodyPr>
            <a:spAutoFit/>
          </a:bodyPr>
          <a:lstStyle/>
          <a:p>
            <a:pPr lvl="0" algn="ctr" fontAlgn="base">
              <a:spcBef>
                <a:spcPct val="0"/>
              </a:spcBef>
              <a:spcAft>
                <a:spcPct val="0"/>
              </a:spcAft>
            </a:pPr>
            <a:r>
              <a:rPr lang="ru-RU" sz="2400" dirty="0">
                <a:latin typeface="Advokat Modern" pitchFamily="2" charset="0"/>
                <a:cs typeface="Arabic Typesetting" pitchFamily="66" charset="-78"/>
              </a:rPr>
              <a:t>Урок </a:t>
            </a:r>
            <a:r>
              <a:rPr lang="ru-RU" sz="2400" dirty="0" smtClean="0">
                <a:latin typeface="Advokat Modern" pitchFamily="2" charset="0"/>
                <a:cs typeface="Arabic Typesetting" pitchFamily="66" charset="-78"/>
              </a:rPr>
              <a:t> изобразительного </a:t>
            </a:r>
            <a:r>
              <a:rPr lang="ru-RU" sz="2400" dirty="0">
                <a:latin typeface="Advokat Modern" pitchFamily="2" charset="0"/>
                <a:cs typeface="Arabic Typesetting" pitchFamily="66" charset="-78"/>
              </a:rPr>
              <a:t>искусства </a:t>
            </a:r>
            <a:r>
              <a:rPr lang="ru-RU" sz="2400" dirty="0" smtClean="0">
                <a:latin typeface="Advokat Modern" pitchFamily="2" charset="0"/>
                <a:cs typeface="Arabic Typesetting" pitchFamily="66" charset="-78"/>
              </a:rPr>
              <a:t>в 6 классе</a:t>
            </a:r>
            <a:endParaRPr lang="ru-RU" sz="2400" dirty="0">
              <a:latin typeface="Advokat Modern" pitchFamily="2" charset="0"/>
              <a:cs typeface="Arabic Typesetting" pitchFamily="66" charset="-78"/>
            </a:endParaRPr>
          </a:p>
        </p:txBody>
      </p:sp>
    </p:spTree>
    <p:extLst>
      <p:ext uri="{BB962C8B-B14F-4D97-AF65-F5344CB8AC3E}">
        <p14:creationId xmlns="" xmlns:p14="http://schemas.microsoft.com/office/powerpoint/2010/main" val="3867798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4824536" cy="936104"/>
          </a:xfrm>
        </p:spPr>
        <p:txBody>
          <a:bodyPr>
            <a:normAutofit fontScale="90000"/>
          </a:bodyPr>
          <a:lstStyle/>
          <a:p>
            <a:pPr>
              <a:spcAft>
                <a:spcPts val="0"/>
              </a:spcAft>
            </a:pPr>
            <a:r>
              <a:rPr lang="ru-RU" sz="5300" kern="0" dirty="0" smtClean="0">
                <a:solidFill>
                  <a:schemeClr val="tx1"/>
                </a:solidFill>
                <a:latin typeface="Advokat Modern" pitchFamily="2" charset="0"/>
              </a:rPr>
              <a:t/>
            </a:r>
            <a:br>
              <a:rPr lang="ru-RU" sz="5300" kern="0" dirty="0" smtClean="0">
                <a:solidFill>
                  <a:schemeClr val="tx1"/>
                </a:solidFill>
                <a:latin typeface="Advokat Modern" pitchFamily="2" charset="0"/>
              </a:rPr>
            </a:br>
            <a:r>
              <a:rPr lang="ru-RU" sz="5300" kern="0" dirty="0" smtClean="0">
                <a:solidFill>
                  <a:schemeClr val="tx1"/>
                </a:solidFill>
                <a:latin typeface="Advokat Modern" pitchFamily="2" charset="0"/>
              </a:rPr>
              <a:t>Рисуем </a:t>
            </a:r>
            <a:r>
              <a:rPr lang="ru-RU" sz="5300" kern="0" dirty="0">
                <a:solidFill>
                  <a:schemeClr val="tx1"/>
                </a:solidFill>
                <a:latin typeface="Advokat Modern" pitchFamily="2" charset="0"/>
              </a:rPr>
              <a:t>губы</a:t>
            </a:r>
            <a:r>
              <a:rPr lang="ru-RU" kern="0" dirty="0">
                <a:solidFill>
                  <a:srgbClr val="000000"/>
                </a:solidFill>
                <a:latin typeface="Times New Roman"/>
              </a:rPr>
              <a:t/>
            </a:r>
            <a:br>
              <a:rPr lang="ru-RU" kern="0" dirty="0">
                <a:solidFill>
                  <a:srgbClr val="000000"/>
                </a:solidFill>
                <a:latin typeface="Times New Roman"/>
              </a:rPr>
            </a:br>
            <a:endParaRPr lang="ru-RU" dirty="0"/>
          </a:p>
        </p:txBody>
      </p:sp>
      <p:sp>
        <p:nvSpPr>
          <p:cNvPr id="3" name="Объект 2"/>
          <p:cNvSpPr>
            <a:spLocks noGrp="1"/>
          </p:cNvSpPr>
          <p:nvPr>
            <p:ph idx="1"/>
          </p:nvPr>
        </p:nvSpPr>
        <p:spPr>
          <a:xfrm>
            <a:off x="3995936" y="273582"/>
            <a:ext cx="4968552" cy="4307546"/>
          </a:xfrm>
        </p:spPr>
        <p:txBody>
          <a:bodyPr>
            <a:normAutofit fontScale="62500" lnSpcReduction="20000"/>
          </a:bodyPr>
          <a:lstStyle/>
          <a:p>
            <a:pPr indent="0" algn="just">
              <a:spcAft>
                <a:spcPts val="0"/>
              </a:spcAft>
              <a:buNone/>
            </a:pPr>
            <a:endParaRPr lang="ru-RU" sz="3200" b="1" dirty="0" smtClean="0">
              <a:solidFill>
                <a:schemeClr val="tx1"/>
              </a:solidFill>
              <a:latin typeface="Times New Roman" pitchFamily="18" charset="0"/>
              <a:ea typeface="Times New Roman"/>
              <a:cs typeface="Times New Roman" pitchFamily="18" charset="0"/>
            </a:endParaRPr>
          </a:p>
          <a:p>
            <a:pPr indent="0" algn="just">
              <a:spcAft>
                <a:spcPts val="0"/>
              </a:spcAft>
              <a:buNone/>
            </a:pPr>
            <a:r>
              <a:rPr lang="ru-RU" sz="3200" b="1" dirty="0" smtClean="0">
                <a:solidFill>
                  <a:schemeClr val="tx1"/>
                </a:solidFill>
                <a:latin typeface="Times New Roman" pitchFamily="18" charset="0"/>
                <a:ea typeface="Times New Roman"/>
                <a:cs typeface="Times New Roman" pitchFamily="18" charset="0"/>
              </a:rPr>
              <a:t>Прежде </a:t>
            </a:r>
            <a:r>
              <a:rPr lang="ru-RU" sz="3200" b="1" dirty="0">
                <a:solidFill>
                  <a:schemeClr val="tx1"/>
                </a:solidFill>
                <a:latin typeface="Times New Roman" pitchFamily="18" charset="0"/>
                <a:ea typeface="Times New Roman"/>
                <a:cs typeface="Times New Roman" pitchFamily="18" charset="0"/>
              </a:rPr>
              <a:t>чем начать рисовать губы, нужно наметить среднюю линию рта (это линия, где верхняя губа соединяется с нижней), затем на этой линии определить длину и толщину губ (обычно </a:t>
            </a:r>
            <a:r>
              <a:rPr lang="ru-RU" sz="3200" b="1" dirty="0" smtClean="0">
                <a:solidFill>
                  <a:schemeClr val="tx1"/>
                </a:solidFill>
                <a:latin typeface="Times New Roman" pitchFamily="18" charset="0"/>
                <a:ea typeface="Times New Roman"/>
                <a:cs typeface="Times New Roman" pitchFamily="18" charset="0"/>
              </a:rPr>
              <a:t>нижняя </a:t>
            </a:r>
            <a:r>
              <a:rPr lang="ru-RU" sz="3200" b="1" dirty="0">
                <a:solidFill>
                  <a:schemeClr val="tx1"/>
                </a:solidFill>
                <a:latin typeface="Times New Roman" pitchFamily="18" charset="0"/>
                <a:ea typeface="Times New Roman"/>
                <a:cs typeface="Times New Roman" pitchFamily="18" charset="0"/>
              </a:rPr>
              <a:t>губа более толстая, чем верхняя, но бывает, что они равны по толщине). Также нужно помнить, что рот находится ниже линии основания носа. Далее нужно начать обрисовывать очертания губ, стараясь передать их характерную форму (тонкие, толстые, </a:t>
            </a:r>
            <a:r>
              <a:rPr lang="ru-RU" sz="3200" b="1" dirty="0" smtClean="0">
                <a:solidFill>
                  <a:schemeClr val="tx1"/>
                </a:solidFill>
                <a:latin typeface="Times New Roman" pitchFamily="18" charset="0"/>
                <a:ea typeface="Times New Roman"/>
                <a:cs typeface="Times New Roman" pitchFamily="18" charset="0"/>
              </a:rPr>
              <a:t>средние</a:t>
            </a:r>
            <a:r>
              <a:rPr lang="ru-RU" sz="3200" b="1" dirty="0">
                <a:solidFill>
                  <a:schemeClr val="tx1"/>
                </a:solidFill>
                <a:latin typeface="Times New Roman" pitchFamily="18" charset="0"/>
                <a:ea typeface="Times New Roman"/>
                <a:cs typeface="Times New Roman" pitchFamily="18" charset="0"/>
              </a:rPr>
              <a:t>, ровные по контуру или с изгибом на верхней губе).</a:t>
            </a:r>
          </a:p>
          <a:p>
            <a:pPr indent="0" algn="just">
              <a:spcAft>
                <a:spcPts val="0"/>
              </a:spcAft>
              <a:buNone/>
            </a:pPr>
            <a:endParaRPr lang="ru-RU" sz="3200" dirty="0">
              <a:solidFill>
                <a:srgbClr val="000000"/>
              </a:solidFill>
              <a:latin typeface="Times New Roman"/>
              <a:ea typeface="Times New Roman"/>
            </a:endParaRPr>
          </a:p>
          <a:p>
            <a:pPr marL="0" indent="0">
              <a:buNone/>
            </a:pPr>
            <a:endParaRPr lang="ru-RU" dirty="0"/>
          </a:p>
        </p:txBody>
      </p:sp>
      <p:pic>
        <p:nvPicPr>
          <p:cNvPr id="7170" name="Picture 2" descr="C:\Users\user\Desktop\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404664"/>
            <a:ext cx="3299945" cy="3168352"/>
          </a:xfrm>
          <a:prstGeom prst="rect">
            <a:avLst/>
          </a:prstGeom>
          <a:noFill/>
          <a:extLst>
            <a:ext uri="{909E8E84-426E-40DD-AFC4-6F175D3DCCD1}">
              <a14:hiddenFill xmlns="" xmlns:a14="http://schemas.microsoft.com/office/drawing/2010/main">
                <a:solidFill>
                  <a:srgbClr val="FFFFFF"/>
                </a:solidFill>
              </a14:hiddenFill>
            </a:ext>
          </a:extLst>
        </p:spPr>
      </p:pic>
      <p:pic>
        <p:nvPicPr>
          <p:cNvPr id="7171" name="Picture 3" descr="C:\Users\user\Desktop\1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4559099"/>
            <a:ext cx="5844127" cy="1800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98104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spcAft>
                <a:spcPts val="0"/>
              </a:spcAft>
            </a:pPr>
            <a:r>
              <a:rPr lang="ru-RU" sz="6000" kern="0" dirty="0">
                <a:solidFill>
                  <a:schemeClr val="tx1"/>
                </a:solidFill>
                <a:latin typeface="Advokat Modern" pitchFamily="2" charset="0"/>
              </a:rPr>
              <a:t>Рисуем уши</a:t>
            </a:r>
            <a:r>
              <a:rPr lang="ru-RU" kern="0" dirty="0">
                <a:solidFill>
                  <a:srgbClr val="000000"/>
                </a:solidFill>
                <a:latin typeface="Times New Roman"/>
              </a:rPr>
              <a:t/>
            </a:r>
            <a:br>
              <a:rPr lang="ru-RU" kern="0" dirty="0">
                <a:solidFill>
                  <a:srgbClr val="000000"/>
                </a:solidFill>
                <a:latin typeface="Times New Roman"/>
              </a:rPr>
            </a:br>
            <a:endParaRPr lang="ru-RU" dirty="0"/>
          </a:p>
        </p:txBody>
      </p:sp>
      <p:sp>
        <p:nvSpPr>
          <p:cNvPr id="3" name="Объект 2"/>
          <p:cNvSpPr>
            <a:spLocks noGrp="1"/>
          </p:cNvSpPr>
          <p:nvPr>
            <p:ph idx="1"/>
          </p:nvPr>
        </p:nvSpPr>
        <p:spPr>
          <a:xfrm>
            <a:off x="6325344" y="908720"/>
            <a:ext cx="2818656" cy="4929411"/>
          </a:xfrm>
        </p:spPr>
        <p:txBody>
          <a:bodyPr>
            <a:normAutofit lnSpcReduction="10000"/>
          </a:bodyPr>
          <a:lstStyle/>
          <a:p>
            <a:pPr indent="0">
              <a:spcAft>
                <a:spcPts val="0"/>
              </a:spcAft>
              <a:buNone/>
            </a:pPr>
            <a:r>
              <a:rPr lang="ru-RU" sz="2000" dirty="0">
                <a:solidFill>
                  <a:schemeClr val="tx1"/>
                </a:solidFill>
                <a:latin typeface="Georgia" pitchFamily="18" charset="0"/>
                <a:ea typeface="Times New Roman"/>
              </a:rPr>
              <a:t>Уши обычно расположены на уровне от бровей до основания носа. Для того чтобы правильно наметить уши, нужно вычертить воображаемую ось уха, которая проходит параллельно линии носа. Далее намечают общую форму уха и прорисовывают детали.</a:t>
            </a:r>
          </a:p>
          <a:p>
            <a:pPr marL="0" indent="0">
              <a:buNone/>
            </a:pPr>
            <a:endParaRPr lang="ru-RU" dirty="0"/>
          </a:p>
        </p:txBody>
      </p:sp>
      <p:pic>
        <p:nvPicPr>
          <p:cNvPr id="9218" name="Picture 2" descr="C:\Users\user\Desktop\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1412776"/>
            <a:ext cx="3528392" cy="3790921"/>
          </a:xfrm>
          <a:prstGeom prst="rect">
            <a:avLst/>
          </a:prstGeom>
          <a:noFill/>
          <a:extLst>
            <a:ext uri="{909E8E84-426E-40DD-AFC4-6F175D3DCCD1}">
              <a14:hiddenFill xmlns="" xmlns:a14="http://schemas.microsoft.com/office/drawing/2010/main">
                <a:solidFill>
                  <a:srgbClr val="FFFFFF"/>
                </a:solidFill>
              </a14:hiddenFill>
            </a:ext>
          </a:extLst>
        </p:spPr>
      </p:pic>
      <p:pic>
        <p:nvPicPr>
          <p:cNvPr id="44034" name="Picture 2" descr="Описание изображения"/>
          <p:cNvPicPr>
            <a:picLocks noChangeAspect="1" noChangeArrowheads="1"/>
          </p:cNvPicPr>
          <p:nvPr/>
        </p:nvPicPr>
        <p:blipFill>
          <a:blip r:embed="rId3" cstate="print"/>
          <a:srcRect/>
          <a:stretch>
            <a:fillRect/>
          </a:stretch>
        </p:blipFill>
        <p:spPr bwMode="auto">
          <a:xfrm>
            <a:off x="3419872" y="3442704"/>
            <a:ext cx="3080011" cy="3226656"/>
          </a:xfrm>
          <a:prstGeom prst="rect">
            <a:avLst/>
          </a:prstGeom>
          <a:noFill/>
        </p:spPr>
      </p:pic>
    </p:spTree>
    <p:extLst>
      <p:ext uri="{BB962C8B-B14F-4D97-AF65-F5344CB8AC3E}">
        <p14:creationId xmlns="" xmlns:p14="http://schemas.microsoft.com/office/powerpoint/2010/main" val="1508757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normAutofit fontScale="90000"/>
          </a:bodyPr>
          <a:lstStyle/>
          <a:p>
            <a:pPr algn="ctr">
              <a:spcAft>
                <a:spcPts val="0"/>
              </a:spcAft>
            </a:pPr>
            <a:r>
              <a:rPr lang="ru-RU" sz="6000" kern="0" dirty="0">
                <a:solidFill>
                  <a:schemeClr val="tx1"/>
                </a:solidFill>
                <a:latin typeface="Advokat Modern" pitchFamily="2" charset="0"/>
              </a:rPr>
              <a:t>Рисуем волосы</a:t>
            </a:r>
            <a:r>
              <a:rPr lang="ru-RU" kern="0" dirty="0">
                <a:solidFill>
                  <a:srgbClr val="000000"/>
                </a:solidFill>
                <a:latin typeface="Times New Roman"/>
              </a:rPr>
              <a:t/>
            </a:r>
            <a:br>
              <a:rPr lang="ru-RU" kern="0" dirty="0">
                <a:solidFill>
                  <a:srgbClr val="000000"/>
                </a:solidFill>
                <a:latin typeface="Times New Roman"/>
              </a:rPr>
            </a:br>
            <a:endParaRPr lang="ru-RU" dirty="0"/>
          </a:p>
        </p:txBody>
      </p:sp>
      <p:sp>
        <p:nvSpPr>
          <p:cNvPr id="3" name="Объект 2"/>
          <p:cNvSpPr>
            <a:spLocks noGrp="1"/>
          </p:cNvSpPr>
          <p:nvPr>
            <p:ph idx="1"/>
          </p:nvPr>
        </p:nvSpPr>
        <p:spPr>
          <a:xfrm>
            <a:off x="4716016" y="1600200"/>
            <a:ext cx="3970784" cy="4525963"/>
          </a:xfrm>
        </p:spPr>
        <p:txBody>
          <a:bodyPr>
            <a:normAutofit lnSpcReduction="10000"/>
          </a:bodyPr>
          <a:lstStyle/>
          <a:p>
            <a:pPr indent="0">
              <a:spcAft>
                <a:spcPts val="0"/>
              </a:spcAft>
              <a:buNone/>
            </a:pPr>
            <a:r>
              <a:rPr lang="ru-RU" dirty="0">
                <a:solidFill>
                  <a:schemeClr val="tx1"/>
                </a:solidFill>
                <a:latin typeface="Times New Roman"/>
                <a:ea typeface="Times New Roman"/>
              </a:rPr>
              <a:t>Волосы красиво обрамляют голову и начинаются на середине расстояния от линии глаз до темени (верхней точки головы). Все причёски можно свести к наиболее типичным.</a:t>
            </a:r>
          </a:p>
          <a:p>
            <a:pPr marL="0" indent="0">
              <a:buNone/>
            </a:pPr>
            <a:endParaRPr lang="ru-RU" dirty="0"/>
          </a:p>
        </p:txBody>
      </p:sp>
      <p:pic>
        <p:nvPicPr>
          <p:cNvPr id="10242" name="Picture 2" descr="C:\Users\user\Desktop\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412776"/>
            <a:ext cx="4352484" cy="48965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19075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150281"/>
            <a:ext cx="8424936" cy="66139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70087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706090"/>
          </a:xfrm>
        </p:spPr>
        <p:txBody>
          <a:bodyPr>
            <a:noAutofit/>
          </a:bodyPr>
          <a:lstStyle/>
          <a:p>
            <a:pPr algn="ctr"/>
            <a:r>
              <a:rPr lang="ru-RU" sz="5400" kern="0" dirty="0" smtClean="0">
                <a:ln w="13335" cmpd="sng">
                  <a:solidFill>
                    <a:srgbClr val="759AA5">
                      <a:lumMod val="50000"/>
                    </a:srgbClr>
                  </a:solidFill>
                  <a:prstDash val="solid"/>
                </a:ln>
                <a:solidFill>
                  <a:schemeClr val="tx1"/>
                </a:solidFill>
                <a:latin typeface="Times New Roman" pitchFamily="18" charset="0"/>
                <a:cs typeface="Times New Roman" pitchFamily="18" charset="0"/>
              </a:rPr>
              <a:t>Практическая работа</a:t>
            </a:r>
            <a:br>
              <a:rPr lang="ru-RU" sz="5400" kern="0" dirty="0" smtClean="0">
                <a:ln w="13335" cmpd="sng">
                  <a:solidFill>
                    <a:srgbClr val="759AA5">
                      <a:lumMod val="50000"/>
                    </a:srgbClr>
                  </a:solidFill>
                  <a:prstDash val="solid"/>
                </a:ln>
                <a:solidFill>
                  <a:schemeClr val="tx1"/>
                </a:solidFill>
                <a:latin typeface="Times New Roman" pitchFamily="18" charset="0"/>
                <a:cs typeface="Times New Roman" pitchFamily="18" charset="0"/>
              </a:rPr>
            </a:br>
            <a:r>
              <a:rPr lang="ru-RU" sz="3200" kern="0" dirty="0" smtClean="0">
                <a:ln w="13335" cmpd="sng">
                  <a:solidFill>
                    <a:srgbClr val="759AA5">
                      <a:lumMod val="50000"/>
                    </a:srgbClr>
                  </a:solidFill>
                  <a:prstDash val="solid"/>
                </a:ln>
                <a:solidFill>
                  <a:schemeClr val="tx1"/>
                </a:solidFill>
                <a:latin typeface="Times New Roman" pitchFamily="18" charset="0"/>
                <a:cs typeface="Times New Roman" pitchFamily="18" charset="0"/>
              </a:rPr>
              <a:t>первый способ выполнения рисунка </a:t>
            </a:r>
            <a:endParaRPr lang="ru-RU" sz="3200" dirty="0">
              <a:solidFill>
                <a:schemeClr val="tx1"/>
              </a:solidFill>
              <a:latin typeface="Times New Roman" pitchFamily="18" charset="0"/>
              <a:cs typeface="Times New Roman" pitchFamily="18" charset="0"/>
            </a:endParaRPr>
          </a:p>
        </p:txBody>
      </p:sp>
      <p:pic>
        <p:nvPicPr>
          <p:cNvPr id="3074" name="Picture 2" descr="C:\Users\user\Desktop\сканирование 28.01.14\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810" y="1988840"/>
            <a:ext cx="1944216" cy="2848503"/>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C:\Users\user\Desktop\сканирование 28.01.14\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80402" y="2003244"/>
            <a:ext cx="2255755" cy="2819694"/>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C:\Users\user\Desktop\сканирование 28.01.14\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99353" y="2012550"/>
            <a:ext cx="2148338" cy="2819694"/>
          </a:xfrm>
          <a:prstGeom prst="rect">
            <a:avLst/>
          </a:prstGeom>
          <a:noFill/>
          <a:extLst>
            <a:ext uri="{909E8E84-426E-40DD-AFC4-6F175D3DCCD1}">
              <a14:hiddenFill xmlns="" xmlns:a14="http://schemas.microsoft.com/office/drawing/2010/main">
                <a:solidFill>
                  <a:srgbClr val="FFFFFF"/>
                </a:solidFill>
              </a14:hiddenFill>
            </a:ext>
          </a:extLst>
        </p:spPr>
      </p:pic>
      <p:pic>
        <p:nvPicPr>
          <p:cNvPr id="3077" name="Picture 5" descr="C:\Users\user\Desktop\сканирование 28.01.14\4.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876256" y="1962053"/>
            <a:ext cx="2123728" cy="291849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395536" y="5229200"/>
            <a:ext cx="8352928" cy="830997"/>
          </a:xfrm>
          <a:prstGeom prst="rect">
            <a:avLst/>
          </a:prstGeom>
          <a:noFill/>
        </p:spPr>
        <p:txBody>
          <a:bodyPr wrap="square" rtlCol="0">
            <a:spAutoFit/>
          </a:bodyPr>
          <a:lstStyle/>
          <a:p>
            <a:r>
              <a:rPr lang="ru-RU" sz="2400" dirty="0" smtClean="0">
                <a:latin typeface="Georgia" pitchFamily="18" charset="0"/>
              </a:rPr>
              <a:t>Выполнить рисунок головы с различно соотнесёнными деталями лица (нос, губы, глаза, брови и так далее)</a:t>
            </a:r>
            <a:endParaRPr lang="ru-RU" sz="2400" dirty="0">
              <a:latin typeface="Georgia" pitchFamily="18" charset="0"/>
            </a:endParaRPr>
          </a:p>
        </p:txBody>
      </p:sp>
    </p:spTree>
    <p:extLst>
      <p:ext uri="{BB962C8B-B14F-4D97-AF65-F5344CB8AC3E}">
        <p14:creationId xmlns="" xmlns:p14="http://schemas.microsoft.com/office/powerpoint/2010/main" val="2957909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kern="0" dirty="0" smtClean="0">
                <a:ln w="13335" cmpd="sng">
                  <a:solidFill>
                    <a:srgbClr val="759AA5">
                      <a:lumMod val="50000"/>
                    </a:srgbClr>
                  </a:solidFill>
                  <a:prstDash val="solid"/>
                </a:ln>
                <a:solidFill>
                  <a:schemeClr val="tx1"/>
                </a:solidFill>
                <a:latin typeface="Times New Roman" pitchFamily="18" charset="0"/>
                <a:cs typeface="Times New Roman" pitchFamily="18" charset="0"/>
              </a:rPr>
              <a:t>второй способ выполнения рисунка</a:t>
            </a:r>
            <a:endParaRPr lang="ru-RU" dirty="0"/>
          </a:p>
        </p:txBody>
      </p:sp>
      <p:pic>
        <p:nvPicPr>
          <p:cNvPr id="66562" name="Picture 2"/>
          <p:cNvPicPr>
            <a:picLocks noGrp="1" noChangeAspect="1" noChangeArrowheads="1"/>
          </p:cNvPicPr>
          <p:nvPr>
            <p:ph idx="1"/>
          </p:nvPr>
        </p:nvPicPr>
        <p:blipFill>
          <a:blip r:embed="rId2" cstate="email"/>
          <a:srcRect/>
          <a:stretch>
            <a:fillRect/>
          </a:stretch>
        </p:blipFill>
        <p:spPr bwMode="auto">
          <a:xfrm>
            <a:off x="395536" y="1340768"/>
            <a:ext cx="2597980" cy="3275714"/>
          </a:xfrm>
          <a:prstGeom prst="rect">
            <a:avLst/>
          </a:prstGeom>
          <a:noFill/>
          <a:ln w="9525">
            <a:noFill/>
            <a:miter lim="800000"/>
            <a:headEnd/>
            <a:tailEnd/>
          </a:ln>
        </p:spPr>
      </p:pic>
      <p:pic>
        <p:nvPicPr>
          <p:cNvPr id="66563" name="Picture 3"/>
          <p:cNvPicPr>
            <a:picLocks noChangeAspect="1" noChangeArrowheads="1"/>
          </p:cNvPicPr>
          <p:nvPr/>
        </p:nvPicPr>
        <p:blipFill>
          <a:blip r:embed="rId3" cstate="email"/>
          <a:srcRect/>
          <a:stretch>
            <a:fillRect/>
          </a:stretch>
        </p:blipFill>
        <p:spPr bwMode="auto">
          <a:xfrm>
            <a:off x="3275856" y="1412776"/>
            <a:ext cx="2376264" cy="3168352"/>
          </a:xfrm>
          <a:prstGeom prst="rect">
            <a:avLst/>
          </a:prstGeom>
          <a:noFill/>
          <a:ln w="9525">
            <a:noFill/>
            <a:miter lim="800000"/>
            <a:headEnd/>
            <a:tailEnd/>
          </a:ln>
        </p:spPr>
      </p:pic>
      <p:pic>
        <p:nvPicPr>
          <p:cNvPr id="66564" name="Picture 4"/>
          <p:cNvPicPr>
            <a:picLocks noChangeAspect="1" noChangeArrowheads="1"/>
          </p:cNvPicPr>
          <p:nvPr/>
        </p:nvPicPr>
        <p:blipFill>
          <a:blip r:embed="rId4" cstate="email"/>
          <a:srcRect/>
          <a:stretch>
            <a:fillRect/>
          </a:stretch>
        </p:blipFill>
        <p:spPr bwMode="auto">
          <a:xfrm>
            <a:off x="6012160" y="1340768"/>
            <a:ext cx="2842421" cy="324036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7586" name="Picture 2"/>
          <p:cNvPicPr>
            <a:picLocks noGrp="1" noChangeAspect="1" noChangeArrowheads="1"/>
          </p:cNvPicPr>
          <p:nvPr>
            <p:ph idx="1"/>
          </p:nvPr>
        </p:nvPicPr>
        <p:blipFill>
          <a:blip r:embed="rId2" cstate="email"/>
          <a:srcRect/>
          <a:stretch>
            <a:fillRect/>
          </a:stretch>
        </p:blipFill>
        <p:spPr bwMode="auto">
          <a:xfrm>
            <a:off x="543100" y="1462993"/>
            <a:ext cx="2948779" cy="3358332"/>
          </a:xfrm>
          <a:prstGeom prst="rect">
            <a:avLst/>
          </a:prstGeom>
          <a:noFill/>
          <a:ln w="9525">
            <a:noFill/>
            <a:miter lim="800000"/>
            <a:headEnd/>
            <a:tailEnd/>
          </a:ln>
        </p:spPr>
      </p:pic>
      <p:pic>
        <p:nvPicPr>
          <p:cNvPr id="67587" name="Picture 3"/>
          <p:cNvPicPr>
            <a:picLocks noChangeAspect="1" noChangeArrowheads="1"/>
          </p:cNvPicPr>
          <p:nvPr/>
        </p:nvPicPr>
        <p:blipFill>
          <a:blip r:embed="rId3" cstate="email"/>
          <a:srcRect/>
          <a:stretch>
            <a:fillRect/>
          </a:stretch>
        </p:blipFill>
        <p:spPr bwMode="auto">
          <a:xfrm>
            <a:off x="4644008" y="1268760"/>
            <a:ext cx="3672408" cy="3611201"/>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36912"/>
            <a:ext cx="7772400" cy="914400"/>
          </a:xfrm>
        </p:spPr>
        <p:txBody>
          <a:bodyPr/>
          <a:lstStyle/>
          <a:p>
            <a:pPr algn="ctr"/>
            <a:r>
              <a:rPr lang="ru-RU" dirty="0" smtClean="0"/>
              <a:t>Домашнее задание: </a:t>
            </a:r>
            <a:br>
              <a:rPr lang="ru-RU" dirty="0" smtClean="0"/>
            </a:br>
            <a:r>
              <a:rPr lang="ru-RU" dirty="0" smtClean="0"/>
              <a:t>дорисовать портрет </a:t>
            </a:r>
            <a:endParaRPr lang="ru-RU" dirty="0"/>
          </a:p>
        </p:txBody>
      </p:sp>
      <p:sp>
        <p:nvSpPr>
          <p:cNvPr id="3" name="Содержимое 2"/>
          <p:cNvSpPr>
            <a:spLocks noGrp="1"/>
          </p:cNvSpPr>
          <p:nvPr>
            <p:ph idx="1"/>
          </p:nvPr>
        </p:nvSpPr>
        <p:spPr/>
        <p:txBody>
          <a:bodyPr/>
          <a:lstStyle/>
          <a:p>
            <a:endParaRPr lang="ru-RU" dirty="0" smtClean="0"/>
          </a:p>
          <a:p>
            <a:endParaRPr lang="ru-RU" dirty="0" smtClean="0"/>
          </a:p>
          <a:p>
            <a:endParaRPr lang="ru-RU" dirty="0" smtClean="0"/>
          </a:p>
          <a:p>
            <a:pPr>
              <a:buNone/>
            </a:pP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748464" cy="1463080"/>
          </a:xfrm>
        </p:spPr>
        <p:txBody>
          <a:bodyPr/>
          <a:lstStyle/>
          <a:p>
            <a:pPr algn="ctr"/>
            <a:r>
              <a:rPr lang="ru-RU" sz="3600" b="1" dirty="0" smtClean="0">
                <a:solidFill>
                  <a:srgbClr val="FFFF00"/>
                </a:solidFill>
                <a:latin typeface="Times New Roman" pitchFamily="18" charset="0"/>
                <a:cs typeface="Times New Roman" pitchFamily="18" charset="0"/>
              </a:rPr>
              <a:t>Цель:</a:t>
            </a:r>
            <a:r>
              <a:rPr lang="ru-RU" sz="3600" dirty="0" smtClean="0">
                <a:solidFill>
                  <a:schemeClr val="tx1"/>
                </a:solidFill>
                <a:latin typeface="Times New Roman" pitchFamily="18" charset="0"/>
                <a:cs typeface="Times New Roman" pitchFamily="18" charset="0"/>
              </a:rPr>
              <a:t> Познакомить учащихся с закономерностями конструкции головы человека</a:t>
            </a:r>
            <a:endParaRPr lang="ru-RU" sz="3600" dirty="0">
              <a:solidFill>
                <a:schemeClr val="tx1"/>
              </a:solidFill>
            </a:endParaRPr>
          </a:p>
        </p:txBody>
      </p:sp>
      <p:sp>
        <p:nvSpPr>
          <p:cNvPr id="3" name="Содержимое 2"/>
          <p:cNvSpPr>
            <a:spLocks noGrp="1"/>
          </p:cNvSpPr>
          <p:nvPr>
            <p:ph idx="1"/>
          </p:nvPr>
        </p:nvSpPr>
        <p:spPr/>
        <p:txBody>
          <a:bodyPr>
            <a:normAutofit lnSpcReduction="10000"/>
          </a:bodyPr>
          <a:lstStyle/>
          <a:p>
            <a:r>
              <a:rPr lang="ru-RU" sz="3600" b="1" dirty="0" smtClean="0">
                <a:solidFill>
                  <a:srgbClr val="FFFF00"/>
                </a:solidFill>
                <a:latin typeface="Times New Roman" pitchFamily="18" charset="0"/>
                <a:cs typeface="Times New Roman" pitchFamily="18" charset="0"/>
              </a:rPr>
              <a:t>Задачи: </a:t>
            </a:r>
            <a:r>
              <a:rPr lang="ru-RU" dirty="0" smtClean="0">
                <a:latin typeface="Times New Roman" pitchFamily="18" charset="0"/>
                <a:cs typeface="Times New Roman" pitchFamily="18" charset="0"/>
              </a:rPr>
              <a:t>развивать наблюдательность, воспитывать эстетический вкус;</a:t>
            </a:r>
          </a:p>
          <a:p>
            <a:r>
              <a:rPr lang="ru-RU" dirty="0" smtClean="0">
                <a:latin typeface="Times New Roman" pitchFamily="18" charset="0"/>
                <a:cs typeface="Times New Roman" pitchFamily="18" charset="0"/>
              </a:rPr>
              <a:t> формировать умение находить красоту, гармонию, прекрасное во внутреннем и внешнем облике человека, активизировать познавательный интерес к окружающему миру и интерес к процессу обучения.</a:t>
            </a:r>
          </a:p>
          <a:p>
            <a:r>
              <a:rPr lang="ru-RU" b="1" dirty="0" smtClean="0">
                <a:latin typeface="Times New Roman" pitchFamily="18" charset="0"/>
                <a:cs typeface="Times New Roman" pitchFamily="18" charset="0"/>
              </a:rPr>
              <a:t>Оборудование:</a:t>
            </a:r>
            <a:r>
              <a:rPr lang="ru-RU" dirty="0" smtClean="0">
                <a:latin typeface="Times New Roman" pitchFamily="18" charset="0"/>
                <a:cs typeface="Times New Roman" pitchFamily="18" charset="0"/>
              </a:rPr>
              <a:t> портретные эскизы людей разных возрастов, выполненные  на классной доске зарисовки головы.</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45720" indent="0">
              <a:buNone/>
            </a:pPr>
            <a:endParaRPr lang="ru-RU" dirty="0"/>
          </a:p>
          <a:p>
            <a:endParaRPr lang="ru-RU" dirty="0"/>
          </a:p>
        </p:txBody>
      </p:sp>
      <p:sp>
        <p:nvSpPr>
          <p:cNvPr id="6" name="TextBox 5"/>
          <p:cNvSpPr txBox="1"/>
          <p:nvPr/>
        </p:nvSpPr>
        <p:spPr>
          <a:xfrm>
            <a:off x="98764" y="60431"/>
            <a:ext cx="8784976" cy="923330"/>
          </a:xfrm>
          <a:prstGeom prst="rect">
            <a:avLst/>
          </a:prstGeom>
          <a:noFill/>
        </p:spPr>
        <p:txBody>
          <a:bodyPr wrap="square" rtlCol="0">
            <a:spAutoFit/>
          </a:bodyPr>
          <a:lstStyle/>
          <a:p>
            <a:pPr algn="ctr"/>
            <a:r>
              <a:rPr lang="ru-RU" sz="5400" dirty="0" smtClean="0">
                <a:latin typeface="Advokat Modern" pitchFamily="2" charset="0"/>
              </a:rPr>
              <a:t>Пропорции головы человека</a:t>
            </a:r>
            <a:endParaRPr lang="ru-RU" sz="5400" dirty="0">
              <a:latin typeface="Advokat Modern" pitchFamily="2" charset="0"/>
            </a:endParaRPr>
          </a:p>
        </p:txBody>
      </p:sp>
      <p:sp>
        <p:nvSpPr>
          <p:cNvPr id="7" name="TextBox 6"/>
          <p:cNvSpPr txBox="1"/>
          <p:nvPr/>
        </p:nvSpPr>
        <p:spPr>
          <a:xfrm>
            <a:off x="4572000" y="908720"/>
            <a:ext cx="4572000" cy="5570756"/>
          </a:xfrm>
          <a:prstGeom prst="rect">
            <a:avLst/>
          </a:prstGeom>
          <a:noFill/>
        </p:spPr>
        <p:txBody>
          <a:bodyPr wrap="square" rtlCol="0">
            <a:spAutoFit/>
          </a:bodyPr>
          <a:lstStyle/>
          <a:p>
            <a:pPr algn="ctr"/>
            <a:r>
              <a:rPr lang="ru-RU" sz="3600" b="1" dirty="0" smtClean="0">
                <a:latin typeface="Times New Roman" pitchFamily="18" charset="0"/>
                <a:cs typeface="Times New Roman" pitchFamily="18" charset="0"/>
              </a:rPr>
              <a:t>Пропорциями    </a:t>
            </a:r>
          </a:p>
          <a:p>
            <a:pPr algn="ctr"/>
            <a:r>
              <a:rPr lang="ru-RU" sz="3600" dirty="0" smtClean="0">
                <a:latin typeface="Times New Roman" pitchFamily="18" charset="0"/>
                <a:cs typeface="Times New Roman" pitchFamily="18" charset="0"/>
              </a:rPr>
              <a:t>называются</a:t>
            </a:r>
            <a:r>
              <a:rPr lang="ru-RU" sz="3600" b="1"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размерные  соотношения  элементов или частей  формы между  собой.</a:t>
            </a:r>
          </a:p>
          <a:p>
            <a:pPr algn="ctr"/>
            <a:r>
              <a:rPr lang="ru-RU" sz="2800" dirty="0" smtClean="0">
                <a:latin typeface="Times New Roman" pitchFamily="18" charset="0"/>
                <a:cs typeface="Times New Roman" pitchFamily="18" charset="0"/>
              </a:rPr>
              <a:t>В художественной практике существует известный метод</a:t>
            </a:r>
          </a:p>
          <a:p>
            <a:pPr algn="ctr"/>
            <a:r>
              <a:rPr lang="ru-RU" sz="2800" dirty="0" smtClean="0">
                <a:latin typeface="Times New Roman" pitchFamily="18" charset="0"/>
                <a:cs typeface="Times New Roman" pitchFamily="18" charset="0"/>
              </a:rPr>
              <a:t>определения пропорций, называемый </a:t>
            </a:r>
          </a:p>
          <a:p>
            <a:pPr algn="ctr"/>
            <a:r>
              <a:rPr lang="ru-RU" sz="2800" b="1" dirty="0" smtClean="0">
                <a:latin typeface="Times New Roman" pitchFamily="18" charset="0"/>
                <a:cs typeface="Times New Roman" pitchFamily="18" charset="0"/>
              </a:rPr>
              <a:t>визированием.</a:t>
            </a:r>
            <a:endParaRPr lang="ru-RU" sz="2800" dirty="0" smtClean="0">
              <a:latin typeface="Times New Roman" pitchFamily="18" charset="0"/>
              <a:cs typeface="Times New Roman" pitchFamily="18" charset="0"/>
            </a:endParaRPr>
          </a:p>
        </p:txBody>
      </p:sp>
      <p:pic>
        <p:nvPicPr>
          <p:cNvPr id="8" name="Рисунок 7" descr="DSCN9913.JPG"/>
          <p:cNvPicPr>
            <a:picLocks noChangeAspect="1"/>
          </p:cNvPicPr>
          <p:nvPr/>
        </p:nvPicPr>
        <p:blipFill>
          <a:blip r:embed="rId3" cstate="email"/>
          <a:srcRect/>
          <a:stretch>
            <a:fillRect/>
          </a:stretch>
        </p:blipFill>
        <p:spPr>
          <a:xfrm rot="5400000">
            <a:off x="-396552" y="1628800"/>
            <a:ext cx="5544616" cy="4248472"/>
          </a:xfrm>
          <a:prstGeom prst="rect">
            <a:avLst/>
          </a:prstGeom>
        </p:spPr>
      </p:pic>
    </p:spTree>
    <p:extLst>
      <p:ext uri="{BB962C8B-B14F-4D97-AF65-F5344CB8AC3E}">
        <p14:creationId xmlns="" xmlns:p14="http://schemas.microsoft.com/office/powerpoint/2010/main" val="1844271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064" y="1052736"/>
            <a:ext cx="3816424" cy="4090466"/>
          </a:xfrm>
        </p:spPr>
        <p:txBody>
          <a:bodyPr>
            <a:normAutofit fontScale="90000"/>
          </a:bodyPr>
          <a:lstStyle/>
          <a:p>
            <a:pPr algn="ctr"/>
            <a:r>
              <a:rPr lang="ru-RU"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Чтобы  научиться  рисовать портрет , следует изучить части лица.</a:t>
            </a:r>
            <a:br>
              <a:rPr lang="ru-RU"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endParaRPr lang="ru-RU" b="0"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50" name="Picture 2"/>
          <p:cNvPicPr>
            <a:picLocks noChangeAspect="1" noChangeArrowheads="1"/>
          </p:cNvPicPr>
          <p:nvPr/>
        </p:nvPicPr>
        <p:blipFill>
          <a:blip r:embed="rId2" cstate="email"/>
          <a:srcRect/>
          <a:stretch>
            <a:fillRect/>
          </a:stretch>
        </p:blipFill>
        <p:spPr bwMode="auto">
          <a:xfrm>
            <a:off x="179512" y="764704"/>
            <a:ext cx="5030419" cy="446449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11960" y="476672"/>
            <a:ext cx="4474840" cy="5649491"/>
          </a:xfrm>
        </p:spPr>
        <p:txBody>
          <a:bodyPr>
            <a:normAutofit/>
          </a:bodyPr>
          <a:lstStyle/>
          <a:p>
            <a:pPr>
              <a:buNone/>
            </a:pPr>
            <a:r>
              <a:rPr lang="ru-RU" sz="3200" dirty="0" smtClean="0">
                <a:latin typeface="Times New Roman" pitchFamily="18" charset="0"/>
                <a:cs typeface="Times New Roman" pitchFamily="18" charset="0"/>
              </a:rPr>
              <a:t>    </a:t>
            </a:r>
            <a:r>
              <a:rPr lang="ru-RU" sz="3200" b="1" dirty="0" smtClean="0">
                <a:latin typeface="Times New Roman" pitchFamily="18" charset="0"/>
                <a:cs typeface="Times New Roman" pitchFamily="18" charset="0"/>
              </a:rPr>
              <a:t>Голова в целом построена по принципу геометрических объемов и ее изображение состоит из комбинации усложненных геометрических тел.</a:t>
            </a:r>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a:p>
        </p:txBody>
      </p:sp>
      <p:pic>
        <p:nvPicPr>
          <p:cNvPr id="1026" name="Picture 2"/>
          <p:cNvPicPr>
            <a:picLocks noChangeAspect="1" noChangeArrowheads="1"/>
          </p:cNvPicPr>
          <p:nvPr/>
        </p:nvPicPr>
        <p:blipFill>
          <a:blip r:embed="rId2" cstate="email"/>
          <a:srcRect/>
          <a:stretch>
            <a:fillRect/>
          </a:stretch>
        </p:blipFill>
        <p:spPr bwMode="auto">
          <a:xfrm>
            <a:off x="319448" y="551542"/>
            <a:ext cx="3820503" cy="4655779"/>
          </a:xfrm>
          <a:prstGeom prst="rect">
            <a:avLst/>
          </a:prstGeom>
          <a:noFill/>
          <a:ln w="9525">
            <a:noFill/>
            <a:miter lim="800000"/>
            <a:headEnd/>
            <a:tailEnd/>
          </a:ln>
        </p:spPr>
      </p:pic>
      <p:sp>
        <p:nvSpPr>
          <p:cNvPr id="5" name="Прямоугольник 4"/>
          <p:cNvSpPr/>
          <p:nvPr/>
        </p:nvSpPr>
        <p:spPr>
          <a:xfrm>
            <a:off x="323528" y="5301208"/>
            <a:ext cx="3816424" cy="1200329"/>
          </a:xfrm>
          <a:prstGeom prst="rect">
            <a:avLst/>
          </a:prstGeom>
        </p:spPr>
        <p:txBody>
          <a:bodyPr wrap="square">
            <a:spAutoFit/>
          </a:bodyPr>
          <a:lstStyle/>
          <a:p>
            <a:pPr algn="ctr"/>
            <a:r>
              <a:rPr lang="ru-RU" sz="2400" dirty="0" smtClean="0">
                <a:latin typeface="Times New Roman" pitchFamily="18" charset="0"/>
                <a:cs typeface="Times New Roman" pitchFamily="18" charset="0"/>
              </a:rPr>
              <a:t>А. Дюрер Аналитический  рисунок  построения  головы человека</a:t>
            </a:r>
            <a:endParaRPr lang="ru-RU" sz="2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Autofit/>
          </a:bodyPr>
          <a:lstStyle/>
          <a:p>
            <a:pPr algn="ctr"/>
            <a:r>
              <a:rPr lang="ru-RU" sz="5400" dirty="0" smtClean="0">
                <a:latin typeface="Advokat Modern" pitchFamily="2" charset="0"/>
              </a:rPr>
              <a:t>Как  нарисовать глаза</a:t>
            </a:r>
            <a:endParaRPr lang="ru-RU" sz="5400" dirty="0">
              <a:latin typeface="Advokat Modern" pitchFamily="2" charset="0"/>
            </a:endParaRPr>
          </a:p>
        </p:txBody>
      </p:sp>
      <p:sp>
        <p:nvSpPr>
          <p:cNvPr id="3" name="Объект 2"/>
          <p:cNvSpPr>
            <a:spLocks noGrp="1"/>
          </p:cNvSpPr>
          <p:nvPr>
            <p:ph idx="1"/>
          </p:nvPr>
        </p:nvSpPr>
        <p:spPr>
          <a:xfrm>
            <a:off x="3851920" y="1600200"/>
            <a:ext cx="4834880" cy="4525963"/>
          </a:xfrm>
        </p:spPr>
        <p:txBody>
          <a:bodyPr>
            <a:normAutofit fontScale="85000" lnSpcReduction="20000"/>
          </a:bodyPr>
          <a:lstStyle/>
          <a:p>
            <a:pPr indent="0" algn="just">
              <a:spcAft>
                <a:spcPts val="0"/>
              </a:spcAft>
              <a:buNone/>
            </a:pPr>
            <a:r>
              <a:rPr lang="ru-RU" sz="2600" dirty="0">
                <a:solidFill>
                  <a:schemeClr val="tx1"/>
                </a:solidFill>
                <a:latin typeface="Georgia" pitchFamily="18" charset="0"/>
                <a:ea typeface="Times New Roman"/>
              </a:rPr>
              <a:t>Глаза играют очень важную роль в сходстве портрета с натурой. Начать рисовать глаз можно с его обобщённой </a:t>
            </a:r>
            <a:r>
              <a:rPr lang="ru-RU" sz="2600" dirty="0" smtClean="0">
                <a:solidFill>
                  <a:schemeClr val="tx1"/>
                </a:solidFill>
                <a:latin typeface="Georgia" pitchFamily="18" charset="0"/>
                <a:ea typeface="Times New Roman"/>
              </a:rPr>
              <a:t>формы, глазное яблоко имеет шаровидную   форму). </a:t>
            </a:r>
            <a:r>
              <a:rPr lang="ru-RU" sz="2600" dirty="0">
                <a:solidFill>
                  <a:schemeClr val="tx1"/>
                </a:solidFill>
                <a:latin typeface="Georgia" pitchFamily="18" charset="0"/>
                <a:ea typeface="Times New Roman"/>
              </a:rPr>
              <a:t>Поэтому, приступая к прорисовке глаз, нужно наметить глазные впадины, при этом помня, что они расположены не очень близко к носу. </a:t>
            </a:r>
            <a:r>
              <a:rPr lang="ru-RU" sz="2600" b="1" dirty="0">
                <a:solidFill>
                  <a:srgbClr val="FFFF00"/>
                </a:solidFill>
                <a:latin typeface="Georgia" pitchFamily="18" charset="0"/>
                <a:ea typeface="Times New Roman"/>
              </a:rPr>
              <a:t>Расстояние между глазами равно длине самого </a:t>
            </a:r>
            <a:r>
              <a:rPr lang="ru-RU" sz="2600" b="1" dirty="0" smtClean="0">
                <a:solidFill>
                  <a:srgbClr val="FFFF00"/>
                </a:solidFill>
                <a:latin typeface="Georgia" pitchFamily="18" charset="0"/>
                <a:ea typeface="Times New Roman"/>
              </a:rPr>
              <a:t>глаза</a:t>
            </a:r>
            <a:r>
              <a:rPr lang="ru-RU" sz="2600" b="1" dirty="0">
                <a:solidFill>
                  <a:srgbClr val="FFFF00"/>
                </a:solidFill>
                <a:latin typeface="Georgia" pitchFamily="18" charset="0"/>
                <a:ea typeface="Times New Roman"/>
              </a:rPr>
              <a:t>. </a:t>
            </a:r>
            <a:r>
              <a:rPr lang="ru-RU" sz="2600" dirty="0">
                <a:solidFill>
                  <a:schemeClr val="tx1"/>
                </a:solidFill>
                <a:latin typeface="Georgia" pitchFamily="18" charset="0"/>
                <a:ea typeface="Times New Roman"/>
              </a:rPr>
              <a:t>Далее, наметив </a:t>
            </a:r>
            <a:r>
              <a:rPr lang="ru-RU" sz="2600" dirty="0" smtClean="0">
                <a:solidFill>
                  <a:schemeClr val="tx1"/>
                </a:solidFill>
                <a:latin typeface="Georgia" pitchFamily="18" charset="0"/>
                <a:ea typeface="Times New Roman"/>
              </a:rPr>
              <a:t>зрачок, начинаем </a:t>
            </a:r>
            <a:r>
              <a:rPr lang="ru-RU" sz="2600" dirty="0">
                <a:solidFill>
                  <a:schemeClr val="tx1"/>
                </a:solidFill>
                <a:latin typeface="Georgia" pitchFamily="18" charset="0"/>
                <a:ea typeface="Times New Roman"/>
              </a:rPr>
              <a:t>прорисовывать веки.</a:t>
            </a:r>
          </a:p>
          <a:p>
            <a:endParaRPr lang="ru-RU" dirty="0"/>
          </a:p>
        </p:txBody>
      </p:sp>
      <p:pic>
        <p:nvPicPr>
          <p:cNvPr id="5122" name="Picture 2" descr="C:\Users\user\Desktop\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4172" y="1484784"/>
            <a:ext cx="3443637" cy="42484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33764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2682" y="260648"/>
            <a:ext cx="8229600" cy="706090"/>
          </a:xfrm>
        </p:spPr>
        <p:txBody>
          <a:bodyPr>
            <a:noAutofit/>
          </a:bodyPr>
          <a:lstStyle/>
          <a:p>
            <a:pPr algn="ctr"/>
            <a:r>
              <a:rPr lang="ru-RU" sz="5400" dirty="0" smtClean="0">
                <a:latin typeface="Advokat Modern" pitchFamily="2" charset="0"/>
              </a:rPr>
              <a:t>Рисуем нос</a:t>
            </a:r>
            <a:endParaRPr lang="ru-RU" sz="5400" dirty="0">
              <a:latin typeface="Advokat Modern" pitchFamily="2" charset="0"/>
            </a:endParaRPr>
          </a:p>
        </p:txBody>
      </p:sp>
      <p:sp>
        <p:nvSpPr>
          <p:cNvPr id="4" name="Прямоугольник 3"/>
          <p:cNvSpPr/>
          <p:nvPr/>
        </p:nvSpPr>
        <p:spPr>
          <a:xfrm>
            <a:off x="323528" y="5445224"/>
            <a:ext cx="8568952" cy="1384995"/>
          </a:xfrm>
          <a:prstGeom prst="rect">
            <a:avLst/>
          </a:prstGeom>
        </p:spPr>
        <p:txBody>
          <a:bodyPr wrap="square">
            <a:spAutoFit/>
          </a:bodyPr>
          <a:lstStyle/>
          <a:p>
            <a:pPr indent="180340" algn="ctr">
              <a:spcAft>
                <a:spcPts val="0"/>
              </a:spcAft>
            </a:pPr>
            <a:r>
              <a:rPr lang="ru-RU" sz="2800" dirty="0">
                <a:latin typeface="Times New Roman" pitchFamily="18" charset="0"/>
                <a:ea typeface="Times New Roman"/>
                <a:cs typeface="Times New Roman" pitchFamily="18" charset="0"/>
              </a:rPr>
              <a:t>Рисуя нос, нужно сначала внимательно изучить его </a:t>
            </a:r>
            <a:r>
              <a:rPr lang="ru-RU" sz="2800" dirty="0" smtClean="0">
                <a:latin typeface="Times New Roman" pitchFamily="18" charset="0"/>
                <a:ea typeface="Times New Roman"/>
                <a:cs typeface="Times New Roman" pitchFamily="18" charset="0"/>
              </a:rPr>
              <a:t>характерные </a:t>
            </a:r>
            <a:r>
              <a:rPr lang="ru-RU" sz="2800" dirty="0">
                <a:latin typeface="Times New Roman" pitchFamily="18" charset="0"/>
                <a:ea typeface="Times New Roman"/>
                <a:cs typeface="Times New Roman" pitchFamily="18" charset="0"/>
              </a:rPr>
              <a:t>особенности: носы бывают прямые (1), курносые (2) и </a:t>
            </a:r>
            <a:r>
              <a:rPr lang="ru-RU" sz="2800" dirty="0" smtClean="0">
                <a:latin typeface="Times New Roman" pitchFamily="18" charset="0"/>
                <a:ea typeface="Times New Roman"/>
                <a:cs typeface="Times New Roman" pitchFamily="18" charset="0"/>
              </a:rPr>
              <a:t>с  горбинкой </a:t>
            </a:r>
            <a:r>
              <a:rPr lang="ru-RU" sz="2800" dirty="0">
                <a:latin typeface="Times New Roman" pitchFamily="18" charset="0"/>
                <a:ea typeface="Times New Roman"/>
                <a:cs typeface="Times New Roman" pitchFamily="18" charset="0"/>
              </a:rPr>
              <a:t>(3).</a:t>
            </a:r>
            <a:endParaRPr lang="ru-RU" sz="2800" dirty="0">
              <a:effectLst/>
              <a:latin typeface="Times New Roman" pitchFamily="18" charset="0"/>
              <a:ea typeface="Times New Roman"/>
              <a:cs typeface="Times New Roman" pitchFamily="18" charset="0"/>
            </a:endParaRPr>
          </a:p>
        </p:txBody>
      </p:sp>
      <p:pic>
        <p:nvPicPr>
          <p:cNvPr id="4100" name="Picture 4" descr="C:\Users\user\Desktop\11.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611560" y="980728"/>
            <a:ext cx="8118824" cy="445810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96439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755576" y="476672"/>
            <a:ext cx="7486537" cy="38469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67544" y="4581128"/>
            <a:ext cx="7920880" cy="2246769"/>
          </a:xfrm>
          <a:prstGeom prst="rect">
            <a:avLst/>
          </a:prstGeom>
        </p:spPr>
        <p:txBody>
          <a:bodyPr wrap="square">
            <a:spAutoFit/>
          </a:bodyPr>
          <a:lstStyle/>
          <a:p>
            <a:pPr indent="180340" algn="ctr">
              <a:spcAft>
                <a:spcPts val="0"/>
              </a:spcAft>
            </a:pPr>
            <a:r>
              <a:rPr lang="ru-RU" sz="2800" dirty="0" smtClean="0">
                <a:latin typeface="Times New Roman" pitchFamily="18" charset="0"/>
                <a:ea typeface="Times New Roman"/>
                <a:cs typeface="Times New Roman" pitchFamily="18" charset="0"/>
              </a:rPr>
              <a:t>Носы </a:t>
            </a:r>
            <a:r>
              <a:rPr lang="ru-RU" sz="2800" dirty="0">
                <a:latin typeface="Times New Roman" pitchFamily="18" charset="0"/>
                <a:ea typeface="Times New Roman"/>
                <a:cs typeface="Times New Roman" pitchFamily="18" charset="0"/>
              </a:rPr>
              <a:t>бывают длинные, короткие, узкие и широкие. </a:t>
            </a:r>
            <a:r>
              <a:rPr lang="ru-RU" sz="2800" dirty="0" smtClean="0">
                <a:latin typeface="Times New Roman" pitchFamily="18" charset="0"/>
                <a:ea typeface="Times New Roman"/>
                <a:cs typeface="Times New Roman" pitchFamily="18" charset="0"/>
              </a:rPr>
              <a:t>Основание </a:t>
            </a:r>
            <a:r>
              <a:rPr lang="ru-RU" sz="2800" dirty="0">
                <a:latin typeface="Times New Roman" pitchFamily="18" charset="0"/>
                <a:ea typeface="Times New Roman"/>
                <a:cs typeface="Times New Roman" pitchFamily="18" charset="0"/>
              </a:rPr>
              <a:t>носа равно ширине глаза. Намечая нос, нужно помнить, что </a:t>
            </a:r>
            <a:r>
              <a:rPr lang="ru-RU" sz="2800" b="1" dirty="0">
                <a:latin typeface="Times New Roman" pitchFamily="18" charset="0"/>
                <a:ea typeface="Times New Roman"/>
                <a:cs typeface="Times New Roman" pitchFamily="18" charset="0"/>
              </a:rPr>
              <a:t>середина лицевой линии носа проходит через середину его </a:t>
            </a:r>
            <a:r>
              <a:rPr lang="ru-RU" sz="2800" b="1" dirty="0" smtClean="0">
                <a:latin typeface="Times New Roman" pitchFamily="18" charset="0"/>
                <a:ea typeface="Times New Roman"/>
                <a:cs typeface="Times New Roman" pitchFamily="18" charset="0"/>
              </a:rPr>
              <a:t>основания </a:t>
            </a:r>
            <a:r>
              <a:rPr lang="ru-RU" sz="2800" b="1" dirty="0">
                <a:latin typeface="Times New Roman" pitchFamily="18" charset="0"/>
                <a:ea typeface="Times New Roman"/>
                <a:cs typeface="Times New Roman" pitchFamily="18" charset="0"/>
              </a:rPr>
              <a:t>и кончика.</a:t>
            </a:r>
            <a:endParaRPr lang="ru-RU" sz="2800" dirty="0">
              <a:effectLst/>
              <a:latin typeface="Times New Roman" pitchFamily="18" charset="0"/>
              <a:ea typeface="Times New Roman"/>
              <a:cs typeface="Times New Roman" pitchFamily="18" charset="0"/>
            </a:endParaRPr>
          </a:p>
        </p:txBody>
      </p:sp>
    </p:spTree>
    <p:extLst>
      <p:ext uri="{BB962C8B-B14F-4D97-AF65-F5344CB8AC3E}">
        <p14:creationId xmlns="" xmlns:p14="http://schemas.microsoft.com/office/powerpoint/2010/main" val="1165888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800" dirty="0" smtClean="0">
                <a:latin typeface="Advokat Modern" pitchFamily="2" charset="0"/>
              </a:rPr>
              <a:t>Схема рисования носа</a:t>
            </a:r>
            <a:endParaRPr lang="ru-RU" sz="4800" dirty="0">
              <a:latin typeface="Advokat Modern" pitchFamily="2" charset="0"/>
            </a:endParaRPr>
          </a:p>
        </p:txBody>
      </p:sp>
      <p:pic>
        <p:nvPicPr>
          <p:cNvPr id="6147" name="Picture 3" descr="C:\Users\user\Desktop\1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5" y="1595984"/>
            <a:ext cx="5855362" cy="3777232"/>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C:\Users\user\Desktop\Рисунок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84167" y="1595983"/>
            <a:ext cx="2664297" cy="37772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43476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ISPRING_RESOURCE_PATHS_HASH_2" val="7448d116477176565e996ac2f8490cecab2ff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190</TotalTime>
  <Words>461</Words>
  <Application>Microsoft Office PowerPoint</Application>
  <PresentationFormat>Экран (4:3)</PresentationFormat>
  <Paragraphs>42</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Метро</vt:lpstr>
      <vt:lpstr>Конструкция головы человека и её основные пропорции</vt:lpstr>
      <vt:lpstr>Цель: Познакомить учащихся с закономерностями конструкции головы человека</vt:lpstr>
      <vt:lpstr>Слайд 3</vt:lpstr>
      <vt:lpstr>Чтобы  научиться  рисовать портрет , следует изучить части лица. </vt:lpstr>
      <vt:lpstr>Слайд 5</vt:lpstr>
      <vt:lpstr>Как  нарисовать глаза</vt:lpstr>
      <vt:lpstr>Рисуем нос</vt:lpstr>
      <vt:lpstr>Слайд 8</vt:lpstr>
      <vt:lpstr>Схема рисования носа</vt:lpstr>
      <vt:lpstr> Рисуем губы </vt:lpstr>
      <vt:lpstr>Рисуем уши </vt:lpstr>
      <vt:lpstr>Рисуем волосы </vt:lpstr>
      <vt:lpstr>Слайд 13</vt:lpstr>
      <vt:lpstr>Практическая работа первый способ выполнения рисунка </vt:lpstr>
      <vt:lpstr>второй способ выполнения рисунка</vt:lpstr>
      <vt:lpstr>Слайд 16</vt:lpstr>
      <vt:lpstr>Домашнее задание:  дорисовать портрет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Конструкция головы человека и ее основные пропорции</dc:title>
  <dc:creator>user</dc:creator>
  <cp:lastModifiedBy>Ольга</cp:lastModifiedBy>
  <cp:revision>20</cp:revision>
  <dcterms:created xsi:type="dcterms:W3CDTF">2014-01-29T16:39:07Z</dcterms:created>
  <dcterms:modified xsi:type="dcterms:W3CDTF">2016-02-18T19:11:02Z</dcterms:modified>
</cp:coreProperties>
</file>