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07" autoAdjust="0"/>
  </p:normalViewPr>
  <p:slideViewPr>
    <p:cSldViewPr>
      <p:cViewPr varScale="1">
        <p:scale>
          <a:sx n="77" d="100"/>
          <a:sy n="77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ind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ind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in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ind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ind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ind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ind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ind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ind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ind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ind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wind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93031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6228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5536" y="1052736"/>
            <a:ext cx="794727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«Играем со звуком 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».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 descr="i (3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293096"/>
            <a:ext cx="1893565" cy="1764191"/>
          </a:xfrm>
          <a:prstGeom prst="rect">
            <a:avLst/>
          </a:prstGeom>
        </p:spPr>
      </p:pic>
      <p:pic>
        <p:nvPicPr>
          <p:cNvPr id="13" name="Рисунок 12" descr="svistyaschi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32656"/>
            <a:ext cx="1419225" cy="1428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6093296"/>
            <a:ext cx="5742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Подготовила</a:t>
            </a:r>
            <a:r>
              <a:rPr lang="en-US" sz="2000" b="1" i="1" dirty="0" smtClean="0"/>
              <a:t>:</a:t>
            </a:r>
            <a:r>
              <a:rPr lang="ru-RU" sz="2000" b="1" i="1" dirty="0" smtClean="0"/>
              <a:t> учитель-логопед </a:t>
            </a:r>
            <a:r>
              <a:rPr lang="ru-RU" sz="2000" b="1" i="1" dirty="0" err="1" smtClean="0"/>
              <a:t>Олейникова</a:t>
            </a:r>
            <a:r>
              <a:rPr lang="ru-RU" sz="2000" b="1" i="1" dirty="0" smtClean="0"/>
              <a:t> Т. В</a:t>
            </a:r>
            <a:r>
              <a:rPr lang="ru-RU" sz="2000" b="1" i="1" dirty="0" smtClean="0"/>
              <a:t>.</a:t>
            </a:r>
          </a:p>
          <a:p>
            <a:r>
              <a:rPr lang="ru-RU" sz="2000" b="1" i="1" dirty="0" smtClean="0"/>
              <a:t>МКДОУ  «Детский сад  № 1» г. Бутурлиновка.</a:t>
            </a:r>
            <a:endParaRPr lang="ru-RU" sz="2000" b="1" i="1" dirty="0"/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5" y="404664"/>
            <a:ext cx="460851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Звучалка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i (4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88640"/>
            <a:ext cx="1524000" cy="1428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1700808"/>
            <a:ext cx="42691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Мы со звуками играем</a:t>
            </a:r>
            <a:r>
              <a:rPr lang="en-US" sz="2800" b="1" i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en-US" sz="2800" b="1" i="1" dirty="0" smtClean="0">
                <a:solidFill>
                  <a:srgbClr val="FFFF00"/>
                </a:solidFill>
              </a:rPr>
              <a:t>C-C-C   -  </a:t>
            </a:r>
            <a:r>
              <a:rPr lang="ru-RU" sz="2800" b="1" i="1" dirty="0" smtClean="0">
                <a:solidFill>
                  <a:srgbClr val="FFFF00"/>
                </a:solidFill>
              </a:rPr>
              <a:t>мы повторяем.</a:t>
            </a:r>
          </a:p>
          <a:p>
            <a:r>
              <a:rPr lang="ru-RU" sz="2800" b="1" i="1" dirty="0" smtClean="0">
                <a:solidFill>
                  <a:srgbClr val="FFFF00"/>
                </a:solidFill>
              </a:rPr>
              <a:t>Мы стараемся</a:t>
            </a:r>
            <a:r>
              <a:rPr lang="en-US" sz="2800" b="1" i="1" dirty="0" smtClean="0">
                <a:solidFill>
                  <a:srgbClr val="FFFF00"/>
                </a:solidFill>
              </a:rPr>
              <a:t>,</a:t>
            </a:r>
            <a:r>
              <a:rPr lang="ru-RU" sz="2800" b="1" i="1" dirty="0" smtClean="0">
                <a:solidFill>
                  <a:srgbClr val="FFFF00"/>
                </a:solidFill>
              </a:rPr>
              <a:t> свистим</a:t>
            </a:r>
            <a:r>
              <a:rPr lang="en-US" sz="2800" b="1" i="1" dirty="0" smtClean="0">
                <a:solidFill>
                  <a:srgbClr val="FFFF00"/>
                </a:solidFill>
              </a:rPr>
              <a:t>:</a:t>
            </a:r>
            <a:endParaRPr lang="ru-RU" sz="2800" b="1" i="1" dirty="0" smtClean="0">
              <a:solidFill>
                <a:srgbClr val="FFFF00"/>
              </a:solidFill>
            </a:endParaRPr>
          </a:p>
          <a:p>
            <a:r>
              <a:rPr lang="ru-RU" sz="2800" b="1" i="1" dirty="0" smtClean="0">
                <a:solidFill>
                  <a:srgbClr val="FFFF00"/>
                </a:solidFill>
              </a:rPr>
              <a:t>Произносим С в слогах</a:t>
            </a:r>
            <a:r>
              <a:rPr lang="en-US" sz="2800" b="1" i="1" dirty="0" smtClean="0">
                <a:solidFill>
                  <a:srgbClr val="FFFF00"/>
                </a:solidFill>
              </a:rPr>
              <a:t>,</a:t>
            </a:r>
            <a:endParaRPr lang="ru-RU" sz="2800" b="1" i="1" dirty="0" smtClean="0">
              <a:solidFill>
                <a:srgbClr val="FFFF00"/>
              </a:solidFill>
            </a:endParaRPr>
          </a:p>
          <a:p>
            <a:r>
              <a:rPr lang="ru-RU" sz="2800" b="1" i="1" dirty="0" smtClean="0">
                <a:solidFill>
                  <a:srgbClr val="FFFF00"/>
                </a:solidFill>
              </a:rPr>
              <a:t>Произносим С в словах</a:t>
            </a:r>
            <a:r>
              <a:rPr lang="en-US" sz="2800" b="1" i="1" dirty="0" smtClean="0">
                <a:solidFill>
                  <a:srgbClr val="FFFF00"/>
                </a:solidFill>
              </a:rPr>
              <a:t>:</a:t>
            </a:r>
            <a:endParaRPr lang="ru-RU" sz="2800" b="1" i="1" dirty="0" smtClean="0">
              <a:solidFill>
                <a:srgbClr val="FFFF00"/>
              </a:solidFill>
            </a:endParaRPr>
          </a:p>
          <a:p>
            <a:endParaRPr lang="ru-RU" sz="2800" b="1" i="1" dirty="0" smtClean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4581128"/>
            <a:ext cx="4368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err="1" smtClean="0">
                <a:solidFill>
                  <a:srgbClr val="FFFF00"/>
                </a:solidFill>
              </a:rPr>
              <a:t>Са</a:t>
            </a:r>
            <a:r>
              <a:rPr lang="ru-RU" sz="5400" b="1" i="1" dirty="0" smtClean="0">
                <a:solidFill>
                  <a:srgbClr val="FFFF00"/>
                </a:solidFill>
              </a:rPr>
              <a:t> – </a:t>
            </a:r>
            <a:r>
              <a:rPr lang="ru-RU" sz="5400" b="1" i="1" dirty="0" err="1" smtClean="0">
                <a:solidFill>
                  <a:srgbClr val="FFFF00"/>
                </a:solidFill>
              </a:rPr>
              <a:t>са</a:t>
            </a:r>
            <a:r>
              <a:rPr lang="ru-RU" sz="5400" b="1" i="1" dirty="0" smtClean="0">
                <a:solidFill>
                  <a:srgbClr val="FFFF00"/>
                </a:solidFill>
              </a:rPr>
              <a:t> – ас  -  </a:t>
            </a:r>
            <a:endParaRPr lang="ru-RU" sz="5400" b="1" i="1" dirty="0">
              <a:solidFill>
                <a:srgbClr val="FFFF00"/>
              </a:solidFill>
            </a:endParaRPr>
          </a:p>
        </p:txBody>
      </p:sp>
      <p:pic>
        <p:nvPicPr>
          <p:cNvPr id="9" name="Рисунок 8" descr="IMG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005064"/>
            <a:ext cx="2094041" cy="2274777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96752"/>
            <a:ext cx="40543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FFFF00"/>
                </a:solidFill>
              </a:rPr>
              <a:t>Со – </a:t>
            </a:r>
            <a:r>
              <a:rPr lang="ru-RU" sz="5400" b="1" i="1" dirty="0" err="1" smtClean="0">
                <a:solidFill>
                  <a:srgbClr val="FFFF00"/>
                </a:solidFill>
              </a:rPr>
              <a:t>со</a:t>
            </a:r>
            <a:r>
              <a:rPr lang="ru-RU" sz="5400" b="1" i="1" dirty="0" smtClean="0">
                <a:solidFill>
                  <a:srgbClr val="FFFF00"/>
                </a:solidFill>
              </a:rPr>
              <a:t> – ос  -</a:t>
            </a:r>
            <a:endParaRPr lang="ru-RU" sz="5400" b="1" i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IMG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04664"/>
            <a:ext cx="2016224" cy="26882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4653136"/>
            <a:ext cx="4006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FF00"/>
                </a:solidFill>
              </a:rPr>
              <a:t>Су – </a:t>
            </a:r>
            <a:r>
              <a:rPr lang="ru-RU" sz="5400" b="1" i="1" dirty="0" err="1" smtClean="0">
                <a:solidFill>
                  <a:srgbClr val="FFFF00"/>
                </a:solidFill>
              </a:rPr>
              <a:t>су</a:t>
            </a:r>
            <a:r>
              <a:rPr lang="ru-RU" sz="5400" b="1" i="1" dirty="0" smtClean="0">
                <a:solidFill>
                  <a:srgbClr val="FFFF00"/>
                </a:solidFill>
              </a:rPr>
              <a:t> – ус  -</a:t>
            </a:r>
            <a:endParaRPr lang="ru-RU" sz="5400" b="1" i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IM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3861048"/>
            <a:ext cx="2726163" cy="2360801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772816"/>
            <a:ext cx="4658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err="1" smtClean="0">
                <a:solidFill>
                  <a:srgbClr val="FFFF00"/>
                </a:solidFill>
              </a:rPr>
              <a:t>Сэ</a:t>
            </a:r>
            <a:r>
              <a:rPr lang="ru-RU" sz="5400" b="1" i="1" dirty="0" smtClean="0">
                <a:solidFill>
                  <a:srgbClr val="FFFF00"/>
                </a:solidFill>
              </a:rPr>
              <a:t> – </a:t>
            </a:r>
            <a:r>
              <a:rPr lang="ru-RU" sz="5400" b="1" i="1" dirty="0" err="1" smtClean="0">
                <a:solidFill>
                  <a:srgbClr val="FFFF00"/>
                </a:solidFill>
              </a:rPr>
              <a:t>сэ</a:t>
            </a:r>
            <a:r>
              <a:rPr lang="ru-RU" sz="5400" b="1" i="1" dirty="0" smtClean="0">
                <a:solidFill>
                  <a:srgbClr val="FFFF00"/>
                </a:solidFill>
              </a:rPr>
              <a:t> – </a:t>
            </a:r>
            <a:r>
              <a:rPr lang="ru-RU" sz="5400" b="1" i="1" dirty="0" err="1" smtClean="0">
                <a:solidFill>
                  <a:srgbClr val="FFFF00"/>
                </a:solidFill>
              </a:rPr>
              <a:t>эс</a:t>
            </a:r>
            <a:r>
              <a:rPr lang="ru-RU" sz="5400" b="1" i="1" dirty="0" smtClean="0">
                <a:solidFill>
                  <a:srgbClr val="FFFF00"/>
                </a:solidFill>
              </a:rPr>
              <a:t>  - …</a:t>
            </a:r>
            <a:endParaRPr lang="ru-RU" sz="5400" b="1" i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IMG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764704"/>
            <a:ext cx="3190875" cy="42672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60648"/>
            <a:ext cx="532859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Мы учим звук  С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96752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FF00"/>
                </a:solidFill>
              </a:rPr>
              <a:t>Мы учим звук  С</a:t>
            </a:r>
            <a:r>
              <a:rPr lang="en-US" sz="4000" b="1" i="1" dirty="0" smtClean="0">
                <a:solidFill>
                  <a:srgbClr val="FFFF00"/>
                </a:solidFill>
              </a:rPr>
              <a:t>: </a:t>
            </a:r>
            <a:r>
              <a:rPr lang="ru-RU" sz="4000" b="1" i="1" dirty="0" err="1" smtClean="0">
                <a:solidFill>
                  <a:srgbClr val="FFFF00"/>
                </a:solidFill>
              </a:rPr>
              <a:t>са</a:t>
            </a:r>
            <a:r>
              <a:rPr lang="ru-RU" sz="4000" b="1" i="1" dirty="0" smtClean="0">
                <a:solidFill>
                  <a:srgbClr val="FFFF00"/>
                </a:solidFill>
              </a:rPr>
              <a:t> </a:t>
            </a:r>
            <a:r>
              <a:rPr lang="en-US" sz="4000" b="1" i="1" dirty="0" smtClean="0">
                <a:solidFill>
                  <a:srgbClr val="FFFF00"/>
                </a:solidFill>
              </a:rPr>
              <a:t>-</a:t>
            </a:r>
            <a:r>
              <a:rPr lang="ru-RU" sz="4000" b="1" i="1" dirty="0" smtClean="0">
                <a:solidFill>
                  <a:srgbClr val="FFFF00"/>
                </a:solidFill>
              </a:rPr>
              <a:t> </a:t>
            </a:r>
            <a:r>
              <a:rPr lang="ru-RU" sz="4000" b="1" i="1" dirty="0" err="1" smtClean="0">
                <a:solidFill>
                  <a:srgbClr val="FFFF00"/>
                </a:solidFill>
              </a:rPr>
              <a:t>са</a:t>
            </a:r>
            <a:r>
              <a:rPr lang="en-US" sz="4000" b="1" i="1" dirty="0" smtClean="0">
                <a:solidFill>
                  <a:srgbClr val="FFFF00"/>
                </a:solidFill>
              </a:rPr>
              <a:t> -</a:t>
            </a:r>
            <a:r>
              <a:rPr lang="ru-RU" sz="4000" b="1" i="1" dirty="0" smtClean="0">
                <a:solidFill>
                  <a:srgbClr val="FFFF00"/>
                </a:solidFill>
              </a:rPr>
              <a:t> </a:t>
            </a:r>
            <a:r>
              <a:rPr lang="ru-RU" sz="4000" b="1" i="1" dirty="0" err="1" smtClean="0">
                <a:solidFill>
                  <a:srgbClr val="FFFF00"/>
                </a:solidFill>
              </a:rPr>
              <a:t>са</a:t>
            </a:r>
            <a:r>
              <a:rPr lang="en-US" sz="4000" b="1" i="1" dirty="0" smtClean="0">
                <a:solidFill>
                  <a:srgbClr val="FFFF00"/>
                </a:solidFill>
              </a:rPr>
              <a:t>,</a:t>
            </a:r>
            <a:r>
              <a:rPr lang="ru-RU" sz="4000" b="1" i="1" dirty="0" smtClean="0">
                <a:solidFill>
                  <a:srgbClr val="FFFF00"/>
                </a:solidFill>
              </a:rPr>
              <a:t>  </a:t>
            </a:r>
            <a:r>
              <a:rPr lang="ru-RU" sz="4000" b="1" i="1" dirty="0" err="1" smtClean="0">
                <a:solidFill>
                  <a:srgbClr val="FFFF00"/>
                </a:solidFill>
              </a:rPr>
              <a:t>са</a:t>
            </a:r>
            <a:r>
              <a:rPr lang="ru-RU" sz="4000" b="1" i="1" dirty="0" smtClean="0">
                <a:solidFill>
                  <a:srgbClr val="FFFF00"/>
                </a:solidFill>
              </a:rPr>
              <a:t> </a:t>
            </a:r>
            <a:r>
              <a:rPr lang="en-US" sz="4000" b="1" i="1" dirty="0" smtClean="0">
                <a:solidFill>
                  <a:srgbClr val="FFFF00"/>
                </a:solidFill>
              </a:rPr>
              <a:t>-</a:t>
            </a:r>
            <a:r>
              <a:rPr lang="ru-RU" sz="4000" b="1" i="1" dirty="0" smtClean="0">
                <a:solidFill>
                  <a:srgbClr val="FFFF00"/>
                </a:solidFill>
              </a:rPr>
              <a:t> </a:t>
            </a:r>
            <a:r>
              <a:rPr lang="ru-RU" sz="4000" b="1" i="1" dirty="0" err="1" smtClean="0">
                <a:solidFill>
                  <a:srgbClr val="FFFF00"/>
                </a:solidFill>
              </a:rPr>
              <a:t>са</a:t>
            </a:r>
            <a:r>
              <a:rPr lang="ru-RU" sz="4000" b="1" i="1" dirty="0" smtClean="0">
                <a:solidFill>
                  <a:srgbClr val="FFFF00"/>
                </a:solidFill>
              </a:rPr>
              <a:t> </a:t>
            </a:r>
            <a:r>
              <a:rPr lang="en-US" sz="4000" b="1" i="1" dirty="0" smtClean="0">
                <a:solidFill>
                  <a:srgbClr val="FFFF00"/>
                </a:solidFill>
              </a:rPr>
              <a:t>-</a:t>
            </a:r>
            <a:r>
              <a:rPr lang="ru-RU" sz="4000" b="1" i="1" dirty="0" smtClean="0">
                <a:solidFill>
                  <a:srgbClr val="FFFF00"/>
                </a:solidFill>
              </a:rPr>
              <a:t> </a:t>
            </a:r>
            <a:r>
              <a:rPr lang="ru-RU" sz="4000" b="1" i="1" dirty="0" err="1" smtClean="0">
                <a:solidFill>
                  <a:srgbClr val="FFFF00"/>
                </a:solidFill>
              </a:rPr>
              <a:t>са</a:t>
            </a:r>
            <a:r>
              <a:rPr lang="en-US" sz="4000" b="1" i="1" dirty="0" smtClean="0">
                <a:solidFill>
                  <a:srgbClr val="FFFF00"/>
                </a:solidFill>
              </a:rPr>
              <a:t>,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IMG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348880"/>
            <a:ext cx="2707027" cy="1885251"/>
          </a:xfrm>
          <a:prstGeom prst="rect">
            <a:avLst/>
          </a:prstGeom>
        </p:spPr>
      </p:pic>
      <p:pic>
        <p:nvPicPr>
          <p:cNvPr id="5" name="Рисунок 4" descr="IMG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3645024"/>
            <a:ext cx="3024336" cy="2038727"/>
          </a:xfrm>
          <a:prstGeom prst="rect">
            <a:avLst/>
          </a:prstGeom>
        </p:spPr>
      </p:pic>
      <p:pic>
        <p:nvPicPr>
          <p:cNvPr id="6" name="Рисунок 5" descr="IMG (7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2420888"/>
            <a:ext cx="3238413" cy="1872208"/>
          </a:xfrm>
          <a:prstGeom prst="rect">
            <a:avLst/>
          </a:prstGeom>
        </p:spPr>
      </p:pic>
      <p:pic>
        <p:nvPicPr>
          <p:cNvPr id="7" name="Рисунок 6" descr="IM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6296" y="3861048"/>
            <a:ext cx="1675395" cy="27096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4437112"/>
            <a:ext cx="995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стол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5949280"/>
            <a:ext cx="1617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самолёт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184482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сковородка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630932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лиса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3168352" cy="1810487"/>
          </a:xfrm>
          <a:prstGeom prst="rect">
            <a:avLst/>
          </a:prstGeom>
        </p:spPr>
      </p:pic>
      <p:pic>
        <p:nvPicPr>
          <p:cNvPr id="3" name="Рисунок 2" descr="IMG_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1844824"/>
            <a:ext cx="2244621" cy="2371548"/>
          </a:xfrm>
          <a:prstGeom prst="rect">
            <a:avLst/>
          </a:prstGeom>
        </p:spPr>
      </p:pic>
      <p:pic>
        <p:nvPicPr>
          <p:cNvPr id="4" name="Рисунок 3" descr="IMG_0001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2780928"/>
            <a:ext cx="3106783" cy="1927870"/>
          </a:xfrm>
          <a:prstGeom prst="rect">
            <a:avLst/>
          </a:prstGeom>
        </p:spPr>
      </p:pic>
      <p:pic>
        <p:nvPicPr>
          <p:cNvPr id="5" name="Рисунок 4" descr="IMG_00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4509120"/>
            <a:ext cx="2504306" cy="2003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7904" y="404664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санки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1988840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смородина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2360" y="2924944"/>
            <a:ext cx="133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миска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616530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носок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2304256" cy="2270470"/>
          </a:xfrm>
          <a:prstGeom prst="rect">
            <a:avLst/>
          </a:prstGeom>
        </p:spPr>
      </p:pic>
      <p:pic>
        <p:nvPicPr>
          <p:cNvPr id="3" name="Рисунок 2" descr="IMG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1772816"/>
            <a:ext cx="2304256" cy="2162654"/>
          </a:xfrm>
          <a:prstGeom prst="rect">
            <a:avLst/>
          </a:prstGeom>
        </p:spPr>
      </p:pic>
      <p:pic>
        <p:nvPicPr>
          <p:cNvPr id="4" name="Рисунок 3" descr="IMG_0001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3068960"/>
            <a:ext cx="2192288" cy="2228664"/>
          </a:xfrm>
          <a:prstGeom prst="rect">
            <a:avLst/>
          </a:prstGeom>
        </p:spPr>
      </p:pic>
      <p:pic>
        <p:nvPicPr>
          <p:cNvPr id="5" name="Рисунок 4" descr="IMG (8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4869160"/>
            <a:ext cx="2827040" cy="1817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548680"/>
            <a:ext cx="848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сыр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1988840"/>
            <a:ext cx="1616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самокат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3501008"/>
            <a:ext cx="145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абрикос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580526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колосок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1640210" cy="2928947"/>
          </a:xfrm>
          <a:prstGeom prst="rect">
            <a:avLst/>
          </a:prstGeom>
        </p:spPr>
      </p:pic>
      <p:pic>
        <p:nvPicPr>
          <p:cNvPr id="4" name="Рисунок 3" descr="IMG (1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1124744"/>
            <a:ext cx="2192288" cy="2759934"/>
          </a:xfrm>
          <a:prstGeom prst="rect">
            <a:avLst/>
          </a:prstGeom>
        </p:spPr>
      </p:pic>
      <p:pic>
        <p:nvPicPr>
          <p:cNvPr id="5" name="Рисунок 4" descr="IMG (1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2276872"/>
            <a:ext cx="3251619" cy="1930649"/>
          </a:xfrm>
          <a:prstGeom prst="rect">
            <a:avLst/>
          </a:prstGeom>
        </p:spPr>
      </p:pic>
      <p:pic>
        <p:nvPicPr>
          <p:cNvPr id="6" name="Рисунок 5" descr="IMG (1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4005064"/>
            <a:ext cx="2664296" cy="2121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1720" y="332656"/>
            <a:ext cx="95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стул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1556792"/>
            <a:ext cx="1587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снеговик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6296" y="2780928"/>
            <a:ext cx="1670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самосвал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256" y="6237312"/>
            <a:ext cx="1448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колбаса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115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2015-06-28T16:39:19Z</dcterms:created>
  <dcterms:modified xsi:type="dcterms:W3CDTF">2016-02-16T11:18:48Z</dcterms:modified>
</cp:coreProperties>
</file>