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sldIdLst>
    <p:sldId id="256" r:id="rId2"/>
    <p:sldId id="283" r:id="rId3"/>
    <p:sldId id="286" r:id="rId4"/>
    <p:sldId id="258" r:id="rId5"/>
    <p:sldId id="270" r:id="rId6"/>
    <p:sldId id="288" r:id="rId7"/>
    <p:sldId id="293" r:id="rId8"/>
    <p:sldId id="295" r:id="rId9"/>
    <p:sldId id="300" r:id="rId10"/>
    <p:sldId id="29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CC0099"/>
    <a:srgbClr val="9900FF"/>
    <a:srgbClr val="AF057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712" autoAdjust="0"/>
  </p:normalViewPr>
  <p:slideViewPr>
    <p:cSldViewPr>
      <p:cViewPr varScale="1">
        <p:scale>
          <a:sx n="87" d="100"/>
          <a:sy n="87" d="100"/>
        </p:scale>
        <p:origin x="14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5А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7"/>
                <c:pt idx="0">
                  <c:v>не обеспеч Mg </c:v>
                </c:pt>
                <c:pt idx="1">
                  <c:v>не обеспеч К </c:v>
                </c:pt>
                <c:pt idx="2">
                  <c:v>не обеспеч Са</c:v>
                </c:pt>
                <c:pt idx="3">
                  <c:v>не обеспеч вит. А</c:v>
                </c:pt>
                <c:pt idx="4">
                  <c:v>не обеспеч вит. В</c:v>
                </c:pt>
                <c:pt idx="5">
                  <c:v>не обеспеч вит. D</c:v>
                </c:pt>
                <c:pt idx="6">
                  <c:v>не обеспеч вит. С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</c:v>
                </c:pt>
                <c:pt idx="1">
                  <c:v>30</c:v>
                </c:pt>
                <c:pt idx="2">
                  <c:v>22</c:v>
                </c:pt>
                <c:pt idx="3">
                  <c:v>9</c:v>
                </c:pt>
                <c:pt idx="4">
                  <c:v>4</c:v>
                </c:pt>
                <c:pt idx="5">
                  <c:v>30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8Б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7"/>
                <c:pt idx="0">
                  <c:v>не обеспеч Mg </c:v>
                </c:pt>
                <c:pt idx="1">
                  <c:v>не обеспеч К </c:v>
                </c:pt>
                <c:pt idx="2">
                  <c:v>не обеспеч Са</c:v>
                </c:pt>
                <c:pt idx="3">
                  <c:v>не обеспеч вит. А</c:v>
                </c:pt>
                <c:pt idx="4">
                  <c:v>не обеспеч вит. В</c:v>
                </c:pt>
                <c:pt idx="5">
                  <c:v>не обеспеч вит. D</c:v>
                </c:pt>
                <c:pt idx="6">
                  <c:v>не обеспеч вит. С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15</c:v>
                </c:pt>
                <c:pt idx="1">
                  <c:v>27</c:v>
                </c:pt>
                <c:pt idx="2">
                  <c:v>42</c:v>
                </c:pt>
                <c:pt idx="3">
                  <c:v>12</c:v>
                </c:pt>
                <c:pt idx="4">
                  <c:v>15</c:v>
                </c:pt>
                <c:pt idx="5">
                  <c:v>8</c:v>
                </c:pt>
                <c:pt idx="6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7"/>
                <c:pt idx="0">
                  <c:v>не обеспеч Mg </c:v>
                </c:pt>
                <c:pt idx="1">
                  <c:v>не обеспеч К </c:v>
                </c:pt>
                <c:pt idx="2">
                  <c:v>не обеспеч Са</c:v>
                </c:pt>
                <c:pt idx="3">
                  <c:v>не обеспеч вит. А</c:v>
                </c:pt>
                <c:pt idx="4">
                  <c:v>не обеспеч вит. В</c:v>
                </c:pt>
                <c:pt idx="5">
                  <c:v>не обеспеч вит. D</c:v>
                </c:pt>
                <c:pt idx="6">
                  <c:v>не обеспеч вит. С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64</c:v>
                </c:pt>
                <c:pt idx="1">
                  <c:v>52</c:v>
                </c:pt>
                <c:pt idx="2">
                  <c:v>40</c:v>
                </c:pt>
                <c:pt idx="3">
                  <c:v>40</c:v>
                </c:pt>
                <c:pt idx="4">
                  <c:v>46</c:v>
                </c:pt>
                <c:pt idx="5">
                  <c:v>44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929136"/>
        <c:axId val="306929920"/>
      </c:barChart>
      <c:catAx>
        <c:axId val="306929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6929920"/>
        <c:crosses val="autoZero"/>
        <c:auto val="1"/>
        <c:lblAlgn val="ctr"/>
        <c:lblOffset val="100"/>
        <c:noMultiLvlLbl val="0"/>
      </c:catAx>
      <c:valAx>
        <c:axId val="306929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06929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85693-0B95-4B7E-A0ED-E114BA243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055B-38B7-4672-B37F-B6B6AC1303BA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AB3A3-4818-4039-AAE9-7B7C80A7E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/>
              <a:t>Отдел по охране окружающей среды и природных ресурсов Администрации г. Таганрога.</a:t>
            </a:r>
          </a:p>
          <a:p>
            <a:r>
              <a:rPr lang="ru-RU" sz="1600" dirty="0" smtClean="0"/>
              <a:t>Управление образования г. Таганрога.</a:t>
            </a:r>
          </a:p>
          <a:p>
            <a:r>
              <a:rPr lang="ru-RU" sz="1600" dirty="0" smtClean="0"/>
              <a:t>Городские экологические чтения.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 </a:t>
            </a: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Calibri"/>
                <a:cs typeface="Times New Roman"/>
              </a:rPr>
              <a:t>Исследовательская </a:t>
            </a: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Calibri"/>
                <a:cs typeface="Times New Roman"/>
              </a:rPr>
              <a:t>работа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Calibri"/>
                <a:cs typeface="Times New Roman"/>
              </a:rPr>
              <a:t>Тема</a:t>
            </a: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itchFamily="18" charset="0"/>
                <a:ea typeface="Calibri"/>
                <a:cs typeface="Times New Roman"/>
              </a:rPr>
              <a:t>:</a:t>
            </a:r>
            <a:r>
              <a:rPr lang="ru-RU" sz="2400" b="1" u="sng" dirty="0" smtClean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Минеральные вещества и витамины в организме школьников».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600" i="1" u="sng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Авторы работы: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3721100" algn="l"/>
              </a:tabLst>
            </a:pPr>
            <a:r>
              <a:rPr lang="ru-RU" sz="1600" dirty="0" smtClean="0">
                <a:solidFill>
                  <a:srgbClr val="7030A0"/>
                </a:solidFill>
                <a:ea typeface="Calibri"/>
                <a:cs typeface="Times New Roman"/>
              </a:rPr>
              <a:t>                                                             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Calibri"/>
                <a:cs typeface="Times New Roman"/>
              </a:rPr>
              <a:t>Борисова Анастасия Ильинична </a:t>
            </a:r>
            <a:r>
              <a:rPr lang="ru-RU" sz="1600" dirty="0" smtClean="0">
                <a:solidFill>
                  <a:srgbClr val="7030A0"/>
                </a:solidFill>
                <a:ea typeface="Calibri"/>
                <a:cs typeface="Times New Roman"/>
              </a:rPr>
              <a:t>10А</a:t>
            </a:r>
            <a:r>
              <a:rPr lang="en-US" sz="16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ea typeface="Calibri"/>
                <a:cs typeface="Times New Roman"/>
              </a:rPr>
              <a:t>класс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3721100" algn="l"/>
              </a:tabLst>
            </a:pPr>
            <a:r>
              <a:rPr lang="ru-RU" sz="1600" dirty="0" smtClean="0">
                <a:solidFill>
                  <a:srgbClr val="7030A0"/>
                </a:solidFill>
                <a:latin typeface="Century Schoolbook" pitchFamily="18" charset="0"/>
                <a:ea typeface="Calibri"/>
                <a:cs typeface="Times New Roman"/>
              </a:rPr>
              <a:t>                                                                   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Calibri"/>
                <a:cs typeface="Times New Roman"/>
              </a:rPr>
              <a:t>Харченко Елена Николаевна </a:t>
            </a:r>
            <a:r>
              <a:rPr lang="ru-RU" sz="1600" dirty="0" smtClean="0">
                <a:solidFill>
                  <a:srgbClr val="7030A0"/>
                </a:solidFill>
                <a:ea typeface="Calibri"/>
                <a:cs typeface="Times New Roman"/>
              </a:rPr>
              <a:t>10А класс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3721100" algn="l"/>
              </a:tabLst>
            </a:pPr>
            <a:r>
              <a:rPr lang="ru-RU" sz="1600" dirty="0" smtClean="0">
                <a:ea typeface="Calibri"/>
                <a:cs typeface="Times New Roman"/>
              </a:rPr>
              <a:t>                                                                                                    </a:t>
            </a:r>
            <a:r>
              <a:rPr lang="ru-RU" sz="1600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Научный руководитель: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3721100" algn="l"/>
              </a:tabLst>
            </a:pPr>
            <a:r>
              <a:rPr lang="ru-RU" sz="1600" dirty="0" smtClean="0">
                <a:ea typeface="Calibri"/>
                <a:cs typeface="Times New Roman"/>
              </a:rPr>
              <a:t>                                                             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Calibri"/>
                <a:cs typeface="Times New Roman"/>
              </a:rPr>
              <a:t>Беляева Наталья Геннадьевна </a:t>
            </a:r>
            <a:r>
              <a:rPr lang="ru-RU" sz="1600" dirty="0" smtClean="0">
                <a:solidFill>
                  <a:srgbClr val="7030A0"/>
                </a:solidFill>
                <a:ea typeface="Calibri"/>
                <a:cs typeface="Times New Roman"/>
              </a:rPr>
              <a:t>учитель химии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721100" algn="l"/>
              </a:tabLst>
            </a:pPr>
            <a:r>
              <a:rPr lang="ru-RU" sz="1600" dirty="0" smtClean="0">
                <a:ea typeface="Calibri"/>
                <a:cs typeface="Times New Roman"/>
              </a:rPr>
              <a:t>  г. Таганрог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a typeface="Calibri"/>
                <a:cs typeface="Times New Roman"/>
              </a:rPr>
              <a:t>2013 г.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i="1" u="sng" dirty="0" smtClean="0"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Schoolbook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                     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                                                                                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6" name="Рисунок 5" descr="serd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277994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856a7819fdb79bbe8ae25fc835c35aba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60648"/>
            <a:ext cx="247650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260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4815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88640"/>
            <a:ext cx="3112523" cy="3284984"/>
          </a:xfrm>
          <a:prstGeom prst="rect">
            <a:avLst/>
          </a:prstGeom>
        </p:spPr>
      </p:pic>
      <p:pic>
        <p:nvPicPr>
          <p:cNvPr id="2" name="Рисунок 1" descr="источники-витамина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56676" cy="3429000"/>
          </a:xfrm>
          <a:prstGeom prst="rect">
            <a:avLst/>
          </a:prstGeom>
        </p:spPr>
      </p:pic>
      <p:pic>
        <p:nvPicPr>
          <p:cNvPr id="3" name="Рисунок 2" descr="магний-во-время-беременнос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0"/>
            <a:ext cx="3810000" cy="4815840"/>
          </a:xfrm>
          <a:prstGeom prst="rect">
            <a:avLst/>
          </a:prstGeom>
        </p:spPr>
      </p:pic>
      <p:pic>
        <p:nvPicPr>
          <p:cNvPr id="4" name="Рисунок 3" descr="z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573016"/>
            <a:ext cx="5080000" cy="30734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0" y="0"/>
            <a:ext cx="9144000" cy="6669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79208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Минеральные вещества.</a:t>
            </a:r>
          </a:p>
          <a:p>
            <a:r>
              <a:rPr lang="ru-RU" dirty="0" smtClean="0"/>
              <a:t>Минеральные вещества не обладают энергетической ценностью, однако жизнь человека без них невозможна. . Минеральные вещества участвуют в важнейших обменных процессах организма – водно-солевом, кислотно-щелочном. </a:t>
            </a:r>
            <a:endParaRPr lang="ru-RU" dirty="0"/>
          </a:p>
        </p:txBody>
      </p:sp>
      <p:pic>
        <p:nvPicPr>
          <p:cNvPr id="8" name="Содержимое 7" descr="0005-005-Mineralnye-veschest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192688" cy="46805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2400" b="1" dirty="0" smtClean="0"/>
          </a:p>
        </p:txBody>
      </p:sp>
      <p:sp>
        <p:nvSpPr>
          <p:cNvPr id="22537" name="WordArt 9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467544" y="3356992"/>
            <a:ext cx="2374900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kern="10" spc="-1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2538" name="WordArt 10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3860800"/>
            <a:ext cx="24495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41" name="WordArt 13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6084888" y="3573463"/>
            <a:ext cx="2519362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86490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Витамины не являются для организма поставщиком энергии, однако витаминам отводится важнейшая роль в обмене веществ. Витамины участвуют во множестве биохимических реакций.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витаминов не синтезируются в организме человека. Поэтому они должны регулярно и в достаточном количестве поступать в организм с пищей или в виде витаминно-минеральных комплексов и пищевых добавок.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vitamini-dlay-det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132855"/>
            <a:ext cx="6183422" cy="4236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443" y="0"/>
            <a:ext cx="9144000" cy="6840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 algn="ctr">
              <a:spcAft>
                <a:spcPts val="1000"/>
              </a:spcAft>
              <a:buNone/>
            </a:pP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Calibri"/>
                <a:cs typeface="Times New Roman"/>
              </a:rPr>
              <a:t>  Цели:</a:t>
            </a:r>
            <a:endParaRPr lang="ru-RU" sz="48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kern="1100" dirty="0" smtClean="0">
                <a:solidFill>
                  <a:srgbClr val="9900FF"/>
                </a:solidFill>
              </a:rPr>
              <a:t>Мы поставили цель выяснить, </a:t>
            </a:r>
          </a:p>
          <a:p>
            <a:pPr marL="0" indent="0">
              <a:buNone/>
            </a:pPr>
            <a:r>
              <a:rPr lang="ru-RU" kern="1100" dirty="0" smtClean="0">
                <a:solidFill>
                  <a:srgbClr val="9900FF"/>
                </a:solidFill>
              </a:rPr>
              <a:t>в какой степени организм школьников </a:t>
            </a:r>
          </a:p>
          <a:p>
            <a:pPr marL="0" indent="0">
              <a:buNone/>
            </a:pPr>
            <a:r>
              <a:rPr lang="ru-RU" kern="1100" dirty="0" smtClean="0">
                <a:solidFill>
                  <a:srgbClr val="9900FF"/>
                </a:solidFill>
              </a:rPr>
              <a:t>обеспечен необходимыми минеральными веществами и витаминами.</a:t>
            </a:r>
            <a:endParaRPr lang="ru-RU" b="1" kern="1100" dirty="0" smtClean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Мы провели социологическое исследование на обеспеченность учеников витаминами и минеральными веществами.</a:t>
            </a:r>
          </a:p>
          <a:p>
            <a:pPr marL="82296" indent="0">
              <a:spcAft>
                <a:spcPts val="1000"/>
              </a:spcAft>
              <a:buNone/>
            </a:pPr>
            <a:r>
              <a:rPr lang="ru-RU" b="1" i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Нами </a:t>
            </a:r>
            <a:r>
              <a:rPr lang="ru-RU" b="1" i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было опрошено </a:t>
            </a:r>
            <a:r>
              <a:rPr lang="ru-RU" b="1" i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74 человека учащихся нашей школы разных возрастных групп: 5А, 8Б и 11 классов.</a:t>
            </a:r>
          </a:p>
          <a:p>
            <a:pPr marL="82296" indent="0">
              <a:buNone/>
            </a:pPr>
            <a:endParaRPr lang="ru-RU" b="1" i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5" name="Picture 3" descr="C:\Documents and Settings\Администратор\Local Settings\Temporary Internet Files\Content.IE5\EMP5PHAT\MC9004238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493">
            <a:off x="7210391" y="144153"/>
            <a:ext cx="1474081" cy="233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1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526">
        <p14:switch dir="r"/>
      </p:transition>
    </mc:Choice>
    <mc:Fallback xmlns="">
      <p:transition spd="slow" advTm="4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tamins-in-tea-365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5085184"/>
            <a:ext cx="2891121" cy="1584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 fontScale="90000"/>
          </a:bodyPr>
          <a:lstStyle/>
          <a:p>
            <a:pPr marL="82296"/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buSzPct val="100000"/>
              <a:buNone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Минеральными веществами</a:t>
            </a:r>
          </a:p>
          <a:p>
            <a:pPr>
              <a:buSzPct val="100000"/>
              <a:buFont typeface="Courier New" pitchFamily="49" charset="0"/>
              <a:buChar char="o"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 Макроэлементами(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Ca, Mg, K</a:t>
            </a: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);</a:t>
            </a:r>
          </a:p>
          <a:p>
            <a:pPr>
              <a:buSzPct val="100000"/>
              <a:buNone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Витаминами:</a:t>
            </a:r>
          </a:p>
          <a:p>
            <a:pPr>
              <a:buSzPct val="100000"/>
              <a:buFont typeface="Courier New" pitchFamily="49" charset="0"/>
              <a:buChar char="o"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Жирорастворимыми (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A, D</a:t>
            </a: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);</a:t>
            </a:r>
          </a:p>
          <a:p>
            <a:pPr>
              <a:buSzPct val="100000"/>
              <a:buFont typeface="Courier New" pitchFamily="49" charset="0"/>
              <a:buChar char="o"/>
            </a:pPr>
            <a:r>
              <a:rPr lang="ru-RU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Водорастворимыми</a:t>
            </a: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 (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C, </a:t>
            </a: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группа 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B</a:t>
            </a: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)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entury Schoolbook" pitchFamily="18" charset="0"/>
              </a:rPr>
              <a:t>.</a:t>
            </a:r>
            <a:endParaRPr lang="ru-RU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32656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Было проведено тестирование</a:t>
            </a:r>
          </a:p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обеспеченность: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1800" b="1" u="sng" dirty="0" smtClean="0"/>
              <a:t>Практическая часть.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Тест на обеспеченность магнием.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sz="2000" i="1" u="sng" dirty="0" smtClean="0"/>
              <a:t>Получили следующий результат.</a:t>
            </a:r>
            <a:r>
              <a:rPr lang="ru-RU" sz="2000" i="1" dirty="0" smtClean="0"/>
              <a:t>  В 5А классе  13%  опрошенных не обеспечены магнием, в 8Б  – 15%, в 11 классе – 64% учащихся испытывают нехватку этого минерала.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30415_112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67490"/>
            <a:ext cx="5904656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Тест на обеспеченность витамином </a:t>
            </a:r>
            <a:r>
              <a:rPr lang="en-US" sz="2800" dirty="0" smtClean="0"/>
              <a:t>D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sz="2400" u="sng" dirty="0" smtClean="0"/>
              <a:t>Получили следующий результат</a:t>
            </a:r>
            <a:r>
              <a:rPr lang="ru-RU" sz="2400" dirty="0" smtClean="0"/>
              <a:t>. Витамином «</a:t>
            </a:r>
            <a:r>
              <a:rPr lang="en-US" sz="2400" dirty="0" smtClean="0"/>
              <a:t>D</a:t>
            </a:r>
            <a:r>
              <a:rPr lang="ru-RU" sz="2400" dirty="0" smtClean="0"/>
              <a:t>» не обеспечены: в пятом классе – 30% учащихся, в восьмом – 8%, в одиннадцатом – 44%.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30415_113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8532440" cy="252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Полученный результат представлен в виде диаграммы (%)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(продолжение)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Организм выпускников (учащихся 11 класса) испытывает наибольшую потребность в макроэлементе магнии. </a:t>
            </a:r>
          </a:p>
          <a:p>
            <a:pPr lvl="0"/>
            <a:r>
              <a:rPr lang="ru-RU" dirty="0" smtClean="0"/>
              <a:t>Учащиеся среднего звена (8 класса) более всего не обеспечены кальцием.</a:t>
            </a:r>
          </a:p>
          <a:p>
            <a:r>
              <a:rPr lang="ru-RU" dirty="0" smtClean="0"/>
              <a:t> Пятиклассникам не хватает больше всего калия и витамина Д.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967</TotalTime>
  <Words>289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Schoolbook</vt:lpstr>
      <vt:lpstr>Courier New</vt:lpstr>
      <vt:lpstr>Impact</vt:lpstr>
      <vt:lpstr>Times New Roman</vt:lpstr>
      <vt:lpstr>Тема Office</vt:lpstr>
      <vt:lpstr>Презентация PowerPoint</vt:lpstr>
      <vt:lpstr>Презентация PowerPoint</vt:lpstr>
      <vt:lpstr> </vt:lpstr>
      <vt:lpstr>Презентация PowerPoint</vt:lpstr>
      <vt:lpstr>   </vt:lpstr>
      <vt:lpstr>Практическая часть. Тест на обеспеченность магнием.</vt:lpstr>
      <vt:lpstr>Тест на обеспеченность витамином D.</vt:lpstr>
      <vt:lpstr>Полученный результат представлен в виде диаграммы (%)</vt:lpstr>
      <vt:lpstr>Выводы (продолжение)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Дмитрий Андропов</cp:lastModifiedBy>
  <cp:revision>107</cp:revision>
  <dcterms:created xsi:type="dcterms:W3CDTF">2012-01-24T11:28:01Z</dcterms:created>
  <dcterms:modified xsi:type="dcterms:W3CDTF">2016-02-18T13:27:05Z</dcterms:modified>
</cp:coreProperties>
</file>