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8" r:id="rId2"/>
    <p:sldId id="260" r:id="rId3"/>
    <p:sldId id="261" r:id="rId4"/>
    <p:sldId id="262" r:id="rId5"/>
    <p:sldId id="263" r:id="rId6"/>
    <p:sldId id="266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323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7122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0191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FA515-6876-4889-A68D-B222FF36D5BF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00C67-6A5A-42EE-BFBB-52A22462FD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0582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FA515-6876-4889-A68D-B222FF36D5BF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00C67-6A5A-42EE-BFBB-52A22462FD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4907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FA515-6876-4889-A68D-B222FF36D5BF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00C67-6A5A-42EE-BFBB-52A22462FD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34918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FA515-6876-4889-A68D-B222FF36D5BF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00C67-6A5A-42EE-BFBB-52A22462FD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349187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FA515-6876-4889-A68D-B222FF36D5BF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00C67-6A5A-42EE-BFBB-52A22462FD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1458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ользовательский маке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19731-F2CA-4591-93A4-95243D756663}" type="datetimeFigureOut">
              <a:rPr lang="ru-RU"/>
              <a:pPr>
                <a:defRPr/>
              </a:pPr>
              <a:t>18.02.2016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C9B49-29DC-434A-89F2-A5D21409E7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3805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780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1009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693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225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1777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143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3932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444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270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380038" y="4437063"/>
            <a:ext cx="3763962" cy="1728787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ru-RU" sz="2400" i="1" dirty="0" smtClean="0">
                <a:cs typeface="Times New Roman" pitchFamily="18" charset="0"/>
              </a:rPr>
              <a:t>ФИО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195736" y="836712"/>
            <a:ext cx="6336704" cy="2880320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Тема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Как привить первокласснику </a:t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любовь к чтению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" </a:t>
            </a:r>
            <a:endParaRPr lang="ru-RU" sz="4000" dirty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796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4211960" y="6453336"/>
            <a:ext cx="3763962" cy="1728787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endParaRPr lang="ru-RU" sz="2400" i="1" dirty="0" smtClean="0"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619672" y="836712"/>
            <a:ext cx="6912768" cy="2088232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2800" b="1" dirty="0" smtClean="0"/>
          </a:p>
          <a:p>
            <a:pPr algn="ctr" fontAlgn="auto">
              <a:spcAft>
                <a:spcPts val="0"/>
              </a:spcAft>
              <a:defRPr/>
            </a:pPr>
            <a:endParaRPr lang="ru-RU" sz="2800" b="1" dirty="0"/>
          </a:p>
          <a:p>
            <a:pPr algn="ctr" fontAlgn="auto">
              <a:spcAft>
                <a:spcPts val="0"/>
              </a:spcAft>
              <a:defRPr/>
            </a:pPr>
            <a:endParaRPr lang="ru-RU" sz="2800" b="1" dirty="0" smtClean="0"/>
          </a:p>
          <a:p>
            <a:pPr algn="ctr" fontAlgn="auto">
              <a:spcAft>
                <a:spcPts val="0"/>
              </a:spcAft>
              <a:defRPr/>
            </a:pPr>
            <a:endParaRPr lang="ru-RU" sz="2800" b="1" dirty="0"/>
          </a:p>
          <a:p>
            <a:pPr algn="ctr" fontAlgn="auto">
              <a:spcAft>
                <a:spcPts val="0"/>
              </a:spcAft>
              <a:defRPr/>
            </a:pPr>
            <a:endParaRPr lang="ru-RU" sz="2800" b="1" dirty="0" smtClean="0"/>
          </a:p>
          <a:p>
            <a:pPr algn="ctr" fontAlgn="auto">
              <a:spcAft>
                <a:spcPts val="0"/>
              </a:spcAft>
              <a:defRPr/>
            </a:pPr>
            <a:endParaRPr lang="ru-RU" sz="2800" b="1" dirty="0"/>
          </a:p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/>
              <a:t>Нормы </a:t>
            </a:r>
            <a:r>
              <a:rPr lang="ru-RU" sz="2800" b="1" dirty="0"/>
              <a:t>техники чтения в первом классе</a:t>
            </a:r>
            <a:br>
              <a:rPr lang="ru-RU" sz="2800" b="1" dirty="0"/>
            </a:br>
            <a:r>
              <a:rPr lang="ru-RU" sz="2800" dirty="0"/>
              <a:t>Согласно </a:t>
            </a:r>
            <a:r>
              <a:rPr lang="ru-RU" sz="2800" dirty="0" smtClean="0"/>
              <a:t>показателям </a:t>
            </a:r>
            <a:r>
              <a:rPr lang="ru-RU" sz="2800" dirty="0"/>
              <a:t>ФГОС, скорость чтения в 1 классе должна составлять:</a:t>
            </a:r>
            <a:br>
              <a:rPr lang="ru-RU" sz="2800" dirty="0"/>
            </a:br>
            <a:endParaRPr lang="ru-RU" sz="2800" dirty="0" smtClean="0"/>
          </a:p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>                           в </a:t>
            </a:r>
            <a:r>
              <a:rPr lang="ru-RU" sz="3200" dirty="0"/>
              <a:t>1 полугодии </a:t>
            </a:r>
            <a:endParaRPr lang="ru-RU" sz="3200" dirty="0" smtClean="0"/>
          </a:p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>                           — </a:t>
            </a:r>
            <a:r>
              <a:rPr lang="ru-RU" sz="3200" dirty="0"/>
              <a:t>25-30 слов в минуту;</a:t>
            </a:r>
            <a:br>
              <a:rPr lang="ru-RU" sz="3200" dirty="0"/>
            </a:br>
            <a:r>
              <a:rPr lang="ru-RU" sz="3200" dirty="0" smtClean="0"/>
              <a:t>                            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200" dirty="0"/>
              <a:t> </a:t>
            </a:r>
            <a:r>
              <a:rPr lang="ru-RU" sz="3200" dirty="0" smtClean="0"/>
              <a:t>                           во </a:t>
            </a:r>
            <a:r>
              <a:rPr lang="ru-RU" sz="3200" dirty="0"/>
              <a:t>2 полугодии </a:t>
            </a:r>
            <a:endParaRPr lang="ru-RU" sz="3200" dirty="0" smtClean="0"/>
          </a:p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>                             — </a:t>
            </a:r>
            <a:r>
              <a:rPr lang="ru-RU" sz="3200" dirty="0"/>
              <a:t>30-40 слов в минуту.</a:t>
            </a:r>
            <a:endParaRPr lang="ru-RU" sz="3200" dirty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568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275856" y="1916833"/>
            <a:ext cx="2664296" cy="2304255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</a:pPr>
            <a:endParaRPr lang="ru-RU" sz="2400" i="1" dirty="0" smtClean="0"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400" i="1" dirty="0"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400" i="1" dirty="0" smtClean="0"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400" i="1" dirty="0"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400" i="1" dirty="0" smtClean="0"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400" i="1" dirty="0"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ru-RU" sz="2400" i="1" dirty="0" smtClean="0"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619672" y="836712"/>
            <a:ext cx="6912768" cy="1080120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3200" dirty="0" smtClean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 smtClean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 smtClean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 smtClean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 smtClean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 smtClean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ln w="50800"/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Результаты проверки техники чтения</a:t>
            </a:r>
          </a:p>
          <a:p>
            <a:pPr algn="ctr" fontAlgn="auto">
              <a:spcAft>
                <a:spcPts val="0"/>
              </a:spcAft>
              <a:defRPr/>
            </a:pPr>
            <a:endParaRPr lang="ru-RU" sz="3200" dirty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 smtClean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 smtClean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 smtClean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ru-RU" sz="3200" dirty="0" smtClean="0">
                <a:ln w="50800"/>
                <a:solidFill>
                  <a:srgbClr val="99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                 </a:t>
            </a:r>
            <a:r>
              <a:rPr lang="ru-RU" sz="2200" b="1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читают </a:t>
            </a:r>
            <a:r>
              <a:rPr lang="ru-RU" sz="2200" b="1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25-30</a:t>
            </a:r>
            <a:r>
              <a:rPr lang="ru-RU" sz="2200" b="1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слов в минуту</a:t>
            </a:r>
          </a:p>
          <a:p>
            <a:pPr algn="ctr">
              <a:defRPr/>
            </a:pPr>
            <a:endParaRPr lang="ru-RU" sz="2200" b="1" dirty="0" smtClean="0">
              <a:ln w="5080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>
              <a:defRPr/>
            </a:pPr>
            <a:r>
              <a:rPr lang="ru-RU" sz="2200" b="1" dirty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200" b="1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</a:t>
            </a:r>
            <a:r>
              <a:rPr lang="ru-RU" sz="2200" b="1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читают </a:t>
            </a:r>
            <a:r>
              <a:rPr lang="ru-RU" sz="2200" b="1" dirty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более </a:t>
            </a:r>
            <a:r>
              <a:rPr lang="ru-RU" sz="2200" b="1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40 </a:t>
            </a:r>
            <a:r>
              <a:rPr lang="ru-RU" sz="2200" b="1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 </a:t>
            </a:r>
            <a:r>
              <a:rPr lang="ru-RU" sz="2200" b="1" dirty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b="1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минуту</a:t>
            </a:r>
          </a:p>
          <a:p>
            <a:pPr algn="ctr">
              <a:defRPr/>
            </a:pPr>
            <a:endParaRPr lang="ru-RU" sz="2200" b="1" dirty="0">
              <a:ln w="5080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200" b="1" dirty="0" smtClean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читают менее 25 </a:t>
            </a:r>
            <a:r>
              <a:rPr lang="ru-RU" sz="2200" b="1" dirty="0">
                <a:ln w="5080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 в минуту</a:t>
            </a:r>
          </a:p>
          <a:p>
            <a:pPr algn="ctr" fontAlgn="auto">
              <a:spcAft>
                <a:spcPts val="0"/>
              </a:spcAft>
              <a:defRPr/>
            </a:pPr>
            <a:endParaRPr lang="ru-RU" sz="2200" b="1" dirty="0">
              <a:ln w="5080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defRPr/>
            </a:pPr>
            <a:endParaRPr lang="ru-RU" sz="3200" dirty="0" smtClean="0">
              <a:ln w="50800"/>
              <a:solidFill>
                <a:srgbClr val="99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098" name="Picture 2" descr="C:\Users\гыук\Pictures\диаграмма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6" y="1700808"/>
            <a:ext cx="2400300" cy="2162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767332" y="4283305"/>
            <a:ext cx="576064" cy="43204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807685" y="5038328"/>
            <a:ext cx="535711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851778" y="5661247"/>
            <a:ext cx="515535" cy="47333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096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724128" y="4581128"/>
            <a:ext cx="2828553" cy="1728787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None/>
            </a:pPr>
            <a:r>
              <a:rPr lang="ru-RU" sz="2400" i="1" dirty="0" smtClean="0">
                <a:cs typeface="Times New Roman" pitchFamily="18" charset="0"/>
              </a:rPr>
              <a:t>ФИО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915816" y="1412776"/>
            <a:ext cx="5616624" cy="2592288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400" dirty="0"/>
              <a:t>1. Найди себе пару.</a:t>
            </a:r>
            <a:br>
              <a:rPr lang="ru-RU" sz="2400" dirty="0"/>
            </a:br>
            <a:r>
              <a:rPr lang="ru-RU" sz="2400" dirty="0"/>
              <a:t>2. Прочитайте ответы друг друга.</a:t>
            </a:r>
            <a:br>
              <a:rPr lang="ru-RU" sz="2400" dirty="0"/>
            </a:br>
            <a:r>
              <a:rPr lang="ru-RU" sz="2400" dirty="0"/>
              <a:t>3. Поставьте галочку, если подобный ответ есть и у Вас.</a:t>
            </a:r>
            <a:br>
              <a:rPr lang="ru-RU" sz="2400" dirty="0"/>
            </a:br>
            <a:r>
              <a:rPr lang="ru-RU" sz="2400" dirty="0"/>
              <a:t>4. Допишите новые идеи.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15816" y="620688"/>
            <a:ext cx="35283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Bookman Old Style" pitchFamily="18" charset="0"/>
              </a:rPr>
              <a:t>Элемент методики            </a:t>
            </a:r>
            <a:r>
              <a:rPr lang="en-US" sz="2400" b="1" dirty="0" smtClean="0">
                <a:latin typeface="Bookman Old Style" pitchFamily="18" charset="0"/>
              </a:rPr>
              <a:t>Stir the Class</a:t>
            </a:r>
            <a:endParaRPr lang="ru-RU" sz="24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096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851920" y="4005064"/>
            <a:ext cx="5112568" cy="2160787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endParaRPr lang="ru-RU" sz="2400" i="1" dirty="0" smtClean="0"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267744" y="476672"/>
            <a:ext cx="6264696" cy="3888432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lvl="0">
              <a:lnSpc>
                <a:spcPct val="150000"/>
              </a:lnSpc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доме должна быть создана читающая атмосфера: чтение книг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вслух, обсуждение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прочитанного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обмен мнениями. Дети должны чувствовать, что родители проявляют интерес к книгам, газетам, журналам.</a:t>
            </a:r>
          </a:p>
        </p:txBody>
      </p:sp>
      <p:pic>
        <p:nvPicPr>
          <p:cNvPr id="5123" name="Picture 3" descr="C:\Users\гыук\Downloads\familyareread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717032"/>
            <a:ext cx="4680520" cy="26840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6797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566678"/>
            <a:ext cx="69847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ДВА ОСНОВНЫХ ПРАВИЛА</a:t>
            </a:r>
          </a:p>
          <a:p>
            <a:endParaRPr lang="ru-RU" sz="2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заставляйте детей читать, а особенно вместо игр, прогулок, общения с друзьями, того, что им хочется делать в данный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момент;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будьте примером для них, не противоречьте своими действиями своим же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словам.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C:\Users\гыук\Downloads\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84237">
            <a:off x="1282538" y="3998664"/>
            <a:ext cx="2733675" cy="2047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гыук\Downloads\186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16217">
            <a:off x="4868784" y="3872940"/>
            <a:ext cx="3694878" cy="21740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483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052736"/>
            <a:ext cx="7128792" cy="3682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Спасибо </a:t>
            </a: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за участие в родительском собрании!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266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98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«Как привить первокласснику  любовь к чтению" </dc:title>
  <dc:creator>user</dc:creator>
  <cp:lastModifiedBy>Ольга</cp:lastModifiedBy>
  <cp:revision>19</cp:revision>
  <dcterms:created xsi:type="dcterms:W3CDTF">2016-02-18T12:14:09Z</dcterms:created>
  <dcterms:modified xsi:type="dcterms:W3CDTF">2016-02-18T18:27:03Z</dcterms:modified>
</cp:coreProperties>
</file>