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88" r:id="rId3"/>
    <p:sldId id="289" r:id="rId4"/>
    <p:sldId id="290" r:id="rId5"/>
    <p:sldId id="292" r:id="rId6"/>
    <p:sldId id="293" r:id="rId7"/>
    <p:sldId id="294" r:id="rId8"/>
    <p:sldId id="296" r:id="rId9"/>
    <p:sldId id="297" r:id="rId10"/>
    <p:sldId id="298" r:id="rId11"/>
    <p:sldId id="301" r:id="rId12"/>
    <p:sldId id="302" r:id="rId13"/>
    <p:sldId id="303" r:id="rId14"/>
    <p:sldId id="305" r:id="rId15"/>
    <p:sldId id="306" r:id="rId16"/>
    <p:sldId id="307" r:id="rId17"/>
    <p:sldId id="309" r:id="rId18"/>
    <p:sldId id="31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88"/>
            <p14:sldId id="289"/>
            <p14:sldId id="290"/>
            <p14:sldId id="292"/>
            <p14:sldId id="293"/>
            <p14:sldId id="294"/>
            <p14:sldId id="296"/>
            <p14:sldId id="297"/>
            <p14:sldId id="298"/>
            <p14:sldId id="301"/>
            <p14:sldId id="302"/>
            <p14:sldId id="303"/>
            <p14:sldId id="305"/>
            <p14:sldId id="306"/>
            <p14:sldId id="307"/>
            <p14:sldId id="309"/>
            <p14:sldId id="310"/>
          </p14:sldIdLst>
        </p14:section>
        <p14:section name="Обзор и цели" id="{ABA716BF-3A5C-4ADB-94C9-CFEF84EBA240}">
          <p14:sldIdLst/>
        </p14:section>
        <p14:section name="Раздел 1" id="{6D9936A3-3945-4757-BC8B-B5C252D8E036}">
          <p14:sldIdLst/>
        </p14:section>
        <p14:section name="Образцы слайдов для визуальных элементов" id="{BAB3A466-96C9-4230-9978-795378D75699}">
          <p14:sldIdLst/>
        </p14:section>
        <p14:section name="Пример" id="{8C0305C9-B152-4FBA-A789-FE1976D53990}">
          <p14:sldIdLst/>
        </p14:section>
        <p14:section name="Заключение и итог" id="{790CEF5B-569A-4C2F-BED5-750B08C0E5AD}">
          <p14:sldIdLst/>
        </p14:section>
        <p14:section name="Приложение" id="{3F78B471-41DA-46F2-A8E4-97E471896AB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83977" autoAdjust="0"/>
  </p:normalViewPr>
  <p:slideViewPr>
    <p:cSldViewPr>
      <p:cViewPr varScale="1">
        <p:scale>
          <a:sx n="87" d="100"/>
          <a:sy n="87" d="100"/>
        </p:scale>
        <p:origin x="1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17.02.2016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95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17.02.2016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9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latinLnBrk="0">
              <a:defRPr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2000" baseline="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0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latinLnBrk="0">
              <a:defRPr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ru-RU" sz="1800"/>
            </a:lvl1pPr>
          </a:lstStyle>
          <a:p>
            <a:r>
              <a:rPr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latinLnBrk="0">
              <a:defRPr lang="ru-RU" sz="3200">
                <a:latin typeface="+mn-lt"/>
              </a:defRPr>
            </a:lvl1pPr>
            <a:lvl2pPr latinLnBrk="0">
              <a:defRPr lang="ru-RU" sz="2800">
                <a:latin typeface="+mn-lt"/>
              </a:defRPr>
            </a:lvl2pPr>
            <a:lvl3pPr latinLnBrk="0">
              <a:defRPr lang="ru-RU" sz="2400">
                <a:latin typeface="+mn-lt"/>
              </a:defRPr>
            </a:lvl3pPr>
            <a:lvl4pPr latinLnBrk="0">
              <a:defRPr lang="ru-RU" sz="2400">
                <a:latin typeface="+mn-lt"/>
              </a:defRPr>
            </a:lvl4pPr>
            <a:lvl5pPr latinLnBrk="0">
              <a:defRPr lang="ru-RU" sz="2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  <p:sldLayoutId id="2147483664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Documents and Settings\Admin\Local Settings\Temporary Internet Files\Content.IE5\H55WFITQ\MCj04376360000[1]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412348"/>
            <a:ext cx="6156176" cy="535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46" y="4165629"/>
            <a:ext cx="90156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48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+mj-lt"/>
              </a:rPr>
              <a:t>«Сохраним своё здоровье сами»</a:t>
            </a:r>
            <a:endParaRPr lang="ru-RU" sz="4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2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ipslee.com/wp-content/uploads/2015/02/0010-010-Rekomendatsii-shkolnika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88641"/>
            <a:ext cx="7920880" cy="666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53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019.radikal.ru/i621/1301/2c/608a790d5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7788"/>
            <a:ext cx="7560840" cy="67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647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645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Личная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гигиена</a:t>
            </a:r>
            <a:endParaRPr lang="ru-RU" sz="3600" dirty="0">
              <a:solidFill>
                <a:srgbClr val="8439B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07856"/>
            <a:ext cx="7920880" cy="14754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8439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совокупность </a:t>
            </a:r>
            <a:r>
              <a:rPr lang="ru-RU" sz="2800" dirty="0">
                <a:solidFill>
                  <a:srgbClr val="8439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гигиенических правил, выполнение которых способствует </a:t>
            </a:r>
            <a:r>
              <a:rPr lang="ru-RU" sz="2800" dirty="0" smtClean="0">
                <a:solidFill>
                  <a:srgbClr val="8439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сохранению </a:t>
            </a:r>
            <a:r>
              <a:rPr lang="ru-RU" sz="2800" dirty="0">
                <a:solidFill>
                  <a:srgbClr val="8439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и </a:t>
            </a:r>
            <a:r>
              <a:rPr lang="ru-RU" sz="2800" dirty="0" smtClean="0">
                <a:solidFill>
                  <a:srgbClr val="8439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укреплению </a:t>
            </a:r>
            <a:r>
              <a:rPr lang="ru-RU" sz="2800" dirty="0">
                <a:solidFill>
                  <a:srgbClr val="8439B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здоровья человека.</a:t>
            </a:r>
          </a:p>
        </p:txBody>
      </p:sp>
      <p:pic>
        <p:nvPicPr>
          <p:cNvPr id="2054" name="Picture 6" descr="http://www.sch13maikop.narod.ru/zdorov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382905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ch13maikop.narod.ru/zdoro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492896"/>
            <a:ext cx="388843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5958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5" y="0"/>
            <a:ext cx="7632848" cy="47859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ru-RU" sz="3600" b="1" i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unga" panose="020B0502040204020203" pitchFamily="34" charset="0"/>
            </a:endParaRPr>
          </a:p>
          <a:p>
            <a:pPr lvl="0" algn="ctr">
              <a:lnSpc>
                <a:spcPts val="15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ru-RU" sz="36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Правила </a:t>
            </a:r>
            <a:r>
              <a:rPr lang="ru-RU" sz="3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личной гигиены.</a:t>
            </a:r>
            <a:r>
              <a:rPr lang="ru-RU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  </a:t>
            </a:r>
            <a:endParaRPr lang="ru-RU" sz="3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unga" panose="020B0502040204020203" pitchFamily="34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ru-RU" dirty="0" smtClean="0">
              <a:solidFill>
                <a:srgbClr val="767676"/>
              </a:solidFill>
              <a:latin typeface="Arial" panose="020B0604020202020204" pitchFamily="34" charset="0"/>
              <a:ea typeface="Times New Roman" panose="02020603050405020304" pitchFamily="18" charset="0"/>
              <a:cs typeface="Tunga" panose="020B0502040204020203" pitchFamily="34" charset="0"/>
            </a:endParaRPr>
          </a:p>
          <a:p>
            <a:pPr lvl="0">
              <a:lnSpc>
                <a:spcPts val="15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Основой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личной гигиены является поддержание чистоты всего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тела.</a:t>
            </a:r>
            <a:endParaRPr lang="ru-RU" sz="28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solidFill>
                <a:srgbClr val="76767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правильно </a:t>
            </a:r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ухаживать за зубами, чистить зубы два раза </a:t>
            </a:r>
            <a:r>
              <a:rPr lang="ru-RU" sz="2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в </a:t>
            </a:r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день, зубную щетку менять раз в 3 - 4 месяца</a:t>
            </a:r>
            <a:r>
              <a:rPr lang="ru-RU" sz="2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;</a:t>
            </a:r>
          </a:p>
          <a:p>
            <a:pPr lvl="0" algn="just">
              <a:lnSpc>
                <a:spcPts val="15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ru-RU" sz="2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не реже одного раза в неделю мыться горячей водой</a:t>
            </a:r>
            <a:r>
              <a:rPr lang="ru-RU" sz="2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;</a:t>
            </a:r>
          </a:p>
          <a:p>
            <a:pPr lvl="0" algn="just">
              <a:lnSpc>
                <a:spcPts val="15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ru-RU" sz="2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ухаживать за ногтями и волосами, ногти необходимо один раз в неделю подстригать ножницами, волосы необходимо ежедневно расчесывать, не реже одного раза в неделю мыть волосы с шампунем</a:t>
            </a:r>
            <a:r>
              <a:rPr lang="ru-RU" sz="2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;</a:t>
            </a:r>
          </a:p>
          <a:p>
            <a:pPr lvl="0" algn="just">
              <a:lnSpc>
                <a:spcPts val="1500"/>
              </a:lnSpc>
              <a:spcAft>
                <a:spcPts val="750"/>
              </a:spcAft>
              <a:buSzPts val="1000"/>
              <a:tabLst>
                <a:tab pos="457200" algn="l"/>
              </a:tabLst>
            </a:pPr>
            <a:endParaRPr lang="ru-RU" sz="2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342900" lvl="0" indent="-342900" algn="just">
              <a:lnSpc>
                <a:spcPts val="15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содержать в чистоте одежду и обувь, помещение, в котором живешь, ежедневно делать влажную уборку</a:t>
            </a:r>
            <a:r>
              <a:rPr lang="ru-RU" sz="2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unga" panose="020B0502040204020203" pitchFamily="34" charset="0"/>
              </a:rPr>
              <a:t>.</a:t>
            </a:r>
          </a:p>
          <a:p>
            <a:pPr marL="342900" lvl="0" indent="-342900">
              <a:lnSpc>
                <a:spcPts val="15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3074" name="Picture 2" descr="http://fs00.infourok.ru/images/doc/114/133985/310/img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671" y="4437112"/>
            <a:ext cx="399665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7714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gifde.com/js_pics_aux/descarga.php?descarga=si&amp;c=gif/otros/naturaleza/meteorologia/verano-calor-playas/&amp;f=verano-calor-playas-0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832" y="5063505"/>
            <a:ext cx="1669529" cy="179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babysmileslabels.com/wp-content/uploads/backyard-balloon-volleyb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56785" cy="506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986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798" y="21236"/>
            <a:ext cx="7859216" cy="57606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atin typeface="Arial Black" panose="020B0A04020102020204" pitchFamily="34" charset="0"/>
              </a:rPr>
              <a:t>Вредные привычки</a:t>
            </a:r>
            <a:endParaRPr lang="ru-RU" sz="4000" b="1" i="1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://www.tessera.tv/wp-content/uploads/2013/11/img_528c58dd7f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16" y="611032"/>
            <a:ext cx="25935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obr.by/data/announcement4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2134" y="611032"/>
            <a:ext cx="25099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2414" y="611032"/>
            <a:ext cx="2942034" cy="2880320"/>
          </a:xfrm>
          <a:prstGeom prst="rect">
            <a:avLst/>
          </a:prstGeom>
        </p:spPr>
      </p:pic>
      <p:pic>
        <p:nvPicPr>
          <p:cNvPr id="2054" name="Picture 6" descr="http://psy-tema.ru/wp-content/uploads/2014/02/%D0%BF%D1%80%D0%BE%D1%84%D0%B8%D0%BB%D0%B0%D0%BA%D1%82%D0%B8%D0%BA%D0%B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702" y="3489050"/>
            <a:ext cx="5362873" cy="33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03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57093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Здоровый </a:t>
            </a:r>
            <a:r>
              <a:rPr lang="ru-RU" sz="4000" b="1" dirty="0">
                <a:solidFill>
                  <a:srgbClr val="FF000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образ жизни</a:t>
            </a:r>
            <a:endParaRPr lang="ru-RU" sz="4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18742" y="764704"/>
            <a:ext cx="4762500" cy="29801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физическая </a:t>
            </a:r>
            <a:r>
              <a:rPr lang="ru-RU" sz="2000" dirty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активность;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рациональное </a:t>
            </a:r>
            <a:r>
              <a:rPr lang="ru-RU" sz="2000" dirty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питание;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закаливание</a:t>
            </a:r>
            <a:r>
              <a:rPr lang="ru-RU" sz="2000" dirty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;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личная гигиена;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режим дня;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отказ </a:t>
            </a:r>
            <a:r>
              <a:rPr lang="ru-RU" sz="2000" dirty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от вредных </a:t>
            </a:r>
            <a:r>
              <a:rPr lang="ru-RU" sz="2000" dirty="0" smtClean="0">
                <a:solidFill>
                  <a:srgbClr val="00B05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привычек.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unga" panose="020B0502040204020203" pitchFamily="34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4098" name="Picture 2" descr="http://www.vkzozh.kz/images/ImageArticle/Ya_za_zog_03-09-2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742" y="3858790"/>
            <a:ext cx="4762500" cy="294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4537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esvladivostok.ru/stati3/10124/foto41/1095657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915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813690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7030A0"/>
                </a:solidFill>
              </a:rPr>
              <a:t>                            </a:t>
            </a:r>
            <a:r>
              <a:rPr lang="ru-RU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- это состояние                   физического, психического, социального благополучия, а не просто отсутствие болезней.</a:t>
            </a:r>
            <a:r>
              <a:rPr lang="ru-RU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0"/>
            <a:ext cx="33364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ru-RU" sz="5400" b="1" i="1" cap="none" spc="0" dirty="0" smtClean="0">
                <a:ln w="381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Здоровье</a:t>
            </a:r>
            <a:endParaRPr lang="ru-RU" sz="5400" b="1" cap="none" spc="0" dirty="0">
              <a:ln w="381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fs.nashaucheba.ru/tw_files2/urls_3/1847/d-1846023/7z-docs/1_html_m64be7c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563555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Гиппократ </a:t>
            </a:r>
            <a:r>
              <a:rPr lang="ru-RU" sz="2800" dirty="0">
                <a:ln w="635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– знаменитый древнегреческий врач, живший в 5 – 4 вв. до н.э. Он вошёл в историю как «отец медицины». </a:t>
            </a:r>
            <a:br>
              <a:rPr lang="ru-RU" sz="2800" dirty="0">
                <a:ln w="6350"/>
                <a:solidFill>
                  <a:schemeClr val="accent4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</a:br>
            <a:endParaRPr lang="ru-RU" sz="2800" dirty="0">
              <a:ln w="6350"/>
              <a:solidFill>
                <a:schemeClr val="accent4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http://1.bp.blogspot.com/-yqILMITRlCA/Ub4a1N3CqgI/AAAAAAAACtE/bPLzBzKwqKA/s1600/hipp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31092"/>
            <a:ext cx="6755010" cy="51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137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663051"/>
            <a:ext cx="4031412" cy="7509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шаг к здоровью - утренняя гимнастика. 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ds410.ucoz.ru/_pu/1/68260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3600400" cy="231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2532" y="2943103"/>
            <a:ext cx="4032448" cy="7509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Второй шаг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физкультура</a:t>
            </a:r>
            <a:b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занятия 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спортом, закаливание.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gorodok-tlt.ru.images.1c-bitrix-cdn.ru/upload/iblock/6f3/6f3606303480e078e2edcbd57b998e23.jpg?144654813136403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2442482"/>
            <a:ext cx="3600400" cy="20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dmadvice.com/upload/posts/2015-01/thumbs/1420721985_tl4coc4gu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602437"/>
            <a:ext cx="3600400" cy="222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2532" y="5066271"/>
            <a:ext cx="4032448" cy="75097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Третий шаг - работа на свежем воздухе и подвижные игры.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916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20880" cy="769441"/>
          </a:xfrm>
          <a:prstGeom prst="rect">
            <a:avLst/>
          </a:prstGeom>
          <a:scene3d>
            <a:camera prst="orthographicFront"/>
            <a:lightRig rig="freezing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Игра «</a:t>
            </a:r>
            <a:r>
              <a:rPr lang="ru-RU" sz="4400" b="1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Полезно –вредно»</a:t>
            </a:r>
            <a:endParaRPr lang="ru-RU" sz="44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66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124" name="Picture 4" descr="http://previews.123rf.com/images/lynxaqua/lynxaqua1101/lynxaqua110100002/8559507-Healthy-and-unhealthy-food-Stock-Vect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596" y="1268760"/>
            <a:ext cx="730881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276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75656"/>
            <a:ext cx="8113733" cy="6109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>
                <a:gd name="adj" fmla="val 81865"/>
              </a:avLst>
            </a:prstTxWarp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Полезные продукты</a:t>
            </a:r>
            <a:endParaRPr lang="ru-RU" sz="4400" b="1" cap="none" spc="0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669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8" name="Picture 6" descr="http://eat-good.ucoz.com/nuc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09" y="759542"/>
            <a:ext cx="2400201" cy="17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funlib.ru/cimg/2014/101710/355227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672" y="747413"/>
            <a:ext cx="2710473" cy="17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media.foody.vn/images/2(26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74" y="4785922"/>
            <a:ext cx="2375537" cy="1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o-woman.ru/uploads/posts/2015-12/1449687446_produk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053" y="2665218"/>
            <a:ext cx="2716092" cy="19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penza.fruitinfo.ru/data/news/315533/yagodi-proti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10" y="2665218"/>
            <a:ext cx="2400201" cy="199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1sport.ru/userfiles/images/1269845504_005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053" y="4785922"/>
            <a:ext cx="2716093" cy="1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static3.depositphotos.com/1004849/186/i/950/depositphotos_1866770-Home-space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0306" y="747413"/>
            <a:ext cx="2548963" cy="178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korchakcentr.ru/uploads/posts/2015-09/1441463266_c24107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795" y="2665218"/>
            <a:ext cx="2545474" cy="196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s://im0-tub-ru.yandex.net/i?id=29392b092f5bd0084fc78fceda139bae&amp;n=33&amp;h=215&amp;w=27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796" y="4782660"/>
            <a:ext cx="2545474" cy="186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59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3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http://4e4evica.ru/wp-content/uploads/2013/05/foo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96" y="2894768"/>
            <a:ext cx="3980012" cy="19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https://im0-tub-ru.yandex.net/i?id=018aba4b52aeab8fa0576ac47ab15b6c&amp;n=33&amp;h=215&amp;w=27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792" y="1050398"/>
            <a:ext cx="2538876" cy="17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kku.ru/uploads/posts/2011-03/1299151982_ikku-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96" y="1050398"/>
            <a:ext cx="2592288" cy="17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atinfo.net/uploads/board/10100/large/303863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176" y="1050398"/>
            <a:ext cx="2381985" cy="171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vcs2.vseti.by/u353547/510758/x_1135851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997" y="5019690"/>
            <a:ext cx="2592287" cy="16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palomnichestvo.net/beg-pohudenie/imgs/97890-mozhno-vytyanutsya-i-pohudet-v-perehodnom-vozrast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2894769"/>
            <a:ext cx="3624136" cy="19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0"/>
            <a:ext cx="7368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>
                <a:gd name="adj" fmla="val 48762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eorgia" panose="02040502050405020303" pitchFamily="18" charset="0"/>
              </a:rPr>
              <a:t>Вредные продукты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1026" name="Picture 2" descr="http://img11.hostingpics.net/pics/24063030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3793" y="5019690"/>
            <a:ext cx="2538875" cy="16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2.fanparty.ru/fanclubs/zhevachki-zhevatelnaya-rezinka/articles/109121/105745_tribune_zhevachki_zhevatelnaya_rezinka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177" y="5019690"/>
            <a:ext cx="2382304" cy="168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981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2918" y="332656"/>
            <a:ext cx="7578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271"/>
              </a:avLst>
            </a:prstTxWarp>
            <a:spAutoFit/>
          </a:bodyPr>
          <a:lstStyle/>
          <a:p>
            <a:pPr algn="ctr"/>
            <a:r>
              <a:rPr lang="ru-RU" sz="44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66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unga" panose="020B0502040204020203" pitchFamily="34" charset="0"/>
              </a:rPr>
              <a:t>Игра «Собери пословицу»</a:t>
            </a:r>
            <a:endParaRPr lang="ru-RU" sz="44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rgbClr val="FF66FF"/>
              </a:solidFill>
              <a:effectLst/>
            </a:endParaRPr>
          </a:p>
        </p:txBody>
      </p:sp>
      <p:pic>
        <p:nvPicPr>
          <p:cNvPr id="3074" name="Picture 2" descr="http://w.million-otkrytok.ru/pub_images/catalog/469039010562900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92688" cy="547260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354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568952" cy="2976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Умеренность –  …                           здоровая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еда.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 Гречневая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каша –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…                      тем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больше проживешь.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 Когда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я ем, 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…                                 кто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правильно кормит.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 Правильно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лечит тот,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…               я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глух и нем.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 Хлеб да вода 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—…                           мать здоровья.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unga" panose="020B0502040204020203" pitchFamily="34" charset="0"/>
              </a:rPr>
              <a:t> Чем больше пожуешь — …         мать наша, хлебец кормилец.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/>
              <a:latin typeface="+mj-lt"/>
              <a:ea typeface="Calibri" panose="020F0502020204030204" pitchFamily="34" charset="0"/>
              <a:cs typeface="Tunga" panose="020B0502040204020203" pitchFamily="34" charset="0"/>
            </a:endParaRPr>
          </a:p>
        </p:txBody>
      </p:sp>
      <p:pic>
        <p:nvPicPr>
          <p:cNvPr id="1026" name="Picture 2" descr="http://kubanvseti.ru/img/uploads/images/articles/891f1bb9702bb076b8533233be20338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6480720" cy="36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2847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9BB791A-2264-44DD-BA10-93318C807D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основе шаблона Обучение</Template>
  <TotalTime>0</TotalTime>
  <Words>155</Words>
  <Application>Microsoft Office PowerPoint</Application>
  <PresentationFormat>Экран (4:3)</PresentationFormat>
  <Paragraphs>40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Symbol</vt:lpstr>
      <vt:lpstr>Times New Roman</vt:lpstr>
      <vt:lpstr>Tunga</vt:lpstr>
      <vt:lpstr>Training</vt:lpstr>
      <vt:lpstr>Презентация PowerPoint</vt:lpstr>
      <vt:lpstr>                            - это состояние                   физического, психического, социального благополучия, а не просто отсутствие болезней. </vt:lpstr>
      <vt:lpstr>Гиппократ – знаменитый древнегреческий врач, живший в 5 – 4 вв. до н.э. Он вошёл в историю как «отец медицины».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Вредные привычки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2016-02-17T17:31:39Z</dcterms:created>
  <dcterms:modified xsi:type="dcterms:W3CDTF">2016-02-17T18:05:10Z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