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47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CB965-3E2C-4CE2-81D5-60098C9036FA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ADCD6-A1A8-46C0-BE9B-CF7A7D7A6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153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Безопасная акробатика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ADCD6-A1A8-46C0-BE9B-CF7A7D7A66C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660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0801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Безопасная Акробатика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38616" y="1844824"/>
            <a:ext cx="3505384" cy="271187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5"/>
                </a:solidFill>
              </a:rPr>
              <a:t>Педагог ДО </a:t>
            </a:r>
            <a:r>
              <a:rPr lang="ru-RU" sz="3600" dirty="0" err="1" smtClean="0">
                <a:solidFill>
                  <a:schemeClr val="accent5"/>
                </a:solidFill>
              </a:rPr>
              <a:t>Пустотина</a:t>
            </a:r>
            <a:r>
              <a:rPr lang="ru-RU" sz="3600" dirty="0" smtClean="0">
                <a:solidFill>
                  <a:schemeClr val="accent5"/>
                </a:solidFill>
              </a:rPr>
              <a:t> Ирина Васильевна</a:t>
            </a:r>
          </a:p>
        </p:txBody>
      </p:sp>
      <p:pic>
        <p:nvPicPr>
          <p:cNvPr id="1026" name="Picture 2" descr="C:\Users\Администратор\Desktop\работа\конкурс\IMG_28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0" t="21995" r="18700" b="9477"/>
          <a:stretch/>
        </p:blipFill>
        <p:spPr bwMode="auto">
          <a:xfrm>
            <a:off x="179512" y="1628800"/>
            <a:ext cx="5459104" cy="493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92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428984" y="332656"/>
            <a:ext cx="45719" cy="1143000"/>
          </a:xfrm>
        </p:spPr>
        <p:txBody>
          <a:bodyPr>
            <a:normAutofit/>
          </a:bodyPr>
          <a:lstStyle/>
          <a:p>
            <a:endParaRPr lang="ru-RU" sz="80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688632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ru-RU" sz="1600" i="1" dirty="0" smtClean="0"/>
              <a:t>«Колесо»</a:t>
            </a:r>
          </a:p>
          <a:p>
            <a:pPr marL="109728" indent="0" algn="ctr">
              <a:buNone/>
            </a:pPr>
            <a:r>
              <a:rPr lang="ru-RU" sz="1600" i="1" dirty="0" smtClean="0"/>
              <a:t>(переворот боком)</a:t>
            </a:r>
          </a:p>
          <a:p>
            <a:pPr marL="109728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Разучивается после освоения стойки на руках с помощью. Начинать учить лучше у стены, спиной к ней. Страхующий располагается спереди от учащегося (сбоку по ходу колеса). Руки страхующего находятся в перекрестном положении. В момент выполнения стойки на руках ноги вверху, страхующий подхватывает учащегося за пояс с двух сторон и проводит до постановки ног на пол в первоначальное положение. </a:t>
            </a:r>
          </a:p>
          <a:p>
            <a:pPr marL="109728" indent="0" algn="ctr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</a:t>
            </a:r>
            <a:r>
              <a:rPr lang="ru-RU" sz="1600" i="1" dirty="0" smtClean="0"/>
              <a:t>«</a:t>
            </a:r>
            <a:r>
              <a:rPr lang="ru-RU" sz="1600" i="1" dirty="0" err="1" smtClean="0"/>
              <a:t>Рондат</a:t>
            </a:r>
            <a:r>
              <a:rPr lang="ru-RU" sz="1600" i="1" dirty="0" smtClean="0"/>
              <a:t>»</a:t>
            </a:r>
          </a:p>
          <a:p>
            <a:pPr marL="109728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Страховать стоя сбоку от места постановки рук на пол и приземления, со спины. Подхватить за пояс с двух сторон и помочь повернуться в сторону маховой ноги на 180 градусов. Затем подхватить под живот и удерживать туловище в вертикальном положении до тех пор, пока ноги не опустятся на мат. Помочь выпрямиться. После освоения структуры движения, можно страховать с помощью «лонжи». Учащийся надевает ремень так, чтобы он был немного свободным и мог крутиться вокруг талии. Сбоку становятся два страхующих, берут в руки веревки, так, чтобы они проходили через шею сзади. Учащийся выполняет «</a:t>
            </a:r>
            <a:r>
              <a:rPr lang="ru-RU" sz="1600" dirty="0" err="1"/>
              <a:t>р</a:t>
            </a:r>
            <a:r>
              <a:rPr lang="ru-RU" sz="1600" dirty="0" err="1" smtClean="0"/>
              <a:t>ондат</a:t>
            </a:r>
            <a:r>
              <a:rPr lang="ru-RU" sz="1600" dirty="0" smtClean="0"/>
              <a:t>», а страхующие поддерживают его с двух сторон, приподнимая вверх.</a:t>
            </a:r>
          </a:p>
          <a:p>
            <a:pPr marL="109728" indent="0" algn="ctr">
              <a:buNone/>
            </a:pPr>
            <a:r>
              <a:rPr lang="ru-RU" sz="1600" i="1" dirty="0" smtClean="0"/>
              <a:t>Переворот вперед с головы и согнутых рук</a:t>
            </a:r>
          </a:p>
          <a:p>
            <a:pPr marL="109728" indent="0">
              <a:buNone/>
            </a:pPr>
            <a:r>
              <a:rPr lang="ru-RU" sz="1600" dirty="0" smtClean="0"/>
              <a:t>     Страховать стоя сбоку на одном колене. Одна рука</a:t>
            </a:r>
            <a:br>
              <a:rPr lang="ru-RU" sz="1600" dirty="0" smtClean="0"/>
            </a:br>
            <a:r>
              <a:rPr lang="ru-RU" sz="1600" dirty="0" smtClean="0"/>
              <a:t> берет ближнюю руку учащегося, а другая рука</a:t>
            </a:r>
            <a:br>
              <a:rPr lang="ru-RU" sz="1600" dirty="0" smtClean="0"/>
            </a:br>
            <a:r>
              <a:rPr lang="ru-RU" sz="1600" dirty="0" smtClean="0"/>
              <a:t> подстраховывает под спину,</a:t>
            </a:r>
            <a:br>
              <a:rPr lang="ru-RU" sz="1600" dirty="0" smtClean="0"/>
            </a:br>
            <a:r>
              <a:rPr lang="ru-RU" sz="1600" dirty="0" smtClean="0"/>
              <a:t> снизу вверх.</a:t>
            </a:r>
            <a:endParaRPr lang="ru-RU" sz="16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13176"/>
            <a:ext cx="2016224" cy="164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00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341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Инструкция для занимающихся </a:t>
            </a:r>
            <a:r>
              <a:rPr lang="ru-RU" sz="1800" dirty="0" smtClean="0">
                <a:solidFill>
                  <a:srgbClr val="FF0000"/>
                </a:solidFill>
                <a:effectLst/>
              </a:rPr>
              <a:t>акробатикой</a:t>
            </a:r>
            <a:endParaRPr lang="ru-RU" sz="1800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1600" dirty="0" smtClean="0"/>
              <a:t>1. Занимайтесь на гимнастических снарядах только с преподавателем или его помощником.</a:t>
            </a:r>
            <a:br>
              <a:rPr lang="ru-RU" sz="1600" dirty="0" smtClean="0"/>
            </a:br>
            <a:r>
              <a:rPr lang="ru-RU" sz="1600" dirty="0" smtClean="0"/>
              <a:t>2. В местах соскоков и приземлений положите гимнастический мат. При укладке матов следите, чтобы их поверхность была ровной. После выполнения упражнения поправьте за собой мат.</a:t>
            </a:r>
            <a:br>
              <a:rPr lang="ru-RU" sz="1600" dirty="0" smtClean="0"/>
            </a:br>
            <a:r>
              <a:rPr lang="ru-RU" sz="1600" dirty="0" smtClean="0"/>
              <a:t>3. При выполнении упражнений потоком (один за другим) соблюдайте достаточные интервалы.</a:t>
            </a:r>
            <a:br>
              <a:rPr lang="ru-RU" sz="1600" dirty="0" smtClean="0"/>
            </a:br>
            <a:r>
              <a:rPr lang="ru-RU" sz="1600" dirty="0" smtClean="0"/>
              <a:t>4. При выполнении прыжков и соскоков приземляйтесь мягко на носки, пружинисто приседая.</a:t>
            </a:r>
            <a:br>
              <a:rPr lang="ru-RU" sz="1600" dirty="0" smtClean="0"/>
            </a:br>
            <a:r>
              <a:rPr lang="ru-RU" sz="1600" dirty="0" smtClean="0"/>
              <a:t>5. Не выполняйте без страховки сложные элементы и упражнения. Во время выполнения упражнения другим учащимся не отвлекайте его окриком, пугающим движением, жестом, какими либо другими действиями.</a:t>
            </a:r>
            <a:br>
              <a:rPr lang="ru-RU" sz="1600" dirty="0" smtClean="0"/>
            </a:br>
            <a:r>
              <a:rPr lang="ru-RU" sz="1600" dirty="0" smtClean="0"/>
              <a:t>6. Не стойте близко к учащимся, в местах соскоков и приземлений, при выполнении ими упражнений.</a:t>
            </a:r>
            <a:br>
              <a:rPr lang="ru-RU" sz="1600" dirty="0" smtClean="0"/>
            </a:br>
            <a:r>
              <a:rPr lang="ru-RU" sz="1600" dirty="0" smtClean="0"/>
              <a:t>7. Будьте внимательны при переноске гимнастических матов, снарядов. Занимайтесь в чистой удобной спортивной форме. Обувь должна быть сменной, чистой с мягкой подошвой.</a:t>
            </a:r>
            <a:br>
              <a:rPr lang="ru-RU" sz="1600" dirty="0" smtClean="0"/>
            </a:br>
            <a:r>
              <a:rPr lang="ru-RU" sz="1600" dirty="0" smtClean="0"/>
              <a:t>8. При недомогании, болезненном состоянии, при получении травмы занятия прекратить и обратиться к преподавателю.</a:t>
            </a:r>
            <a:br>
              <a:rPr lang="ru-RU" sz="1600" dirty="0" smtClean="0"/>
            </a:br>
            <a:r>
              <a:rPr lang="ru-RU" sz="1600" dirty="0" smtClean="0"/>
              <a:t>9. Учащиеся, временно освобожденные от занятий физическими упражнениями, обязаны присутствовать на занятиях в спортивной форме, выполнять посильные упражнения, при этом допускается их привлечение преподавателем к подготовке занятия.</a:t>
            </a:r>
          </a:p>
        </p:txBody>
      </p:sp>
    </p:spTree>
    <p:extLst>
      <p:ext uri="{BB962C8B-B14F-4D97-AF65-F5344CB8AC3E}">
        <p14:creationId xmlns:p14="http://schemas.microsoft.com/office/powerpoint/2010/main" val="256678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Оказание доврачебной помощи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пострадавшему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04056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1600" dirty="0" smtClean="0"/>
              <a:t>1.Первая до врачебная скорая помощь пострадавшему должна быть оказана любым членом педагогического состава или учащимися.</a:t>
            </a:r>
            <a:br>
              <a:rPr lang="ru-RU" sz="1600" dirty="0" smtClean="0"/>
            </a:br>
            <a:r>
              <a:rPr lang="ru-RU" sz="1600" dirty="0" smtClean="0"/>
              <a:t>2. При оказании первой до врачебной помощи могут быть использованы все находящиеся под руками оказывающего данную помощь стерильные средства, а так же препараты, лекарства, инструменты из аптечки, которая должна храниться в специально отведенном месте.</a:t>
            </a:r>
          </a:p>
          <a:p>
            <a:pPr marL="109728" indent="0">
              <a:buNone/>
            </a:pPr>
            <a:r>
              <a:rPr lang="ru-RU" sz="1600" i="1" u="sng" dirty="0" smtClean="0"/>
              <a:t>Содержание аптечки:</a:t>
            </a:r>
            <a:r>
              <a:rPr lang="ru-RU" sz="1600" dirty="0" smtClean="0"/>
              <a:t> Бинт или марля (стерильные), вата гигроскопическая, водная настойка 3%-5% (спиртовая), перманганат калия (свежеприготовленный раствор), нашатырный</a:t>
            </a:r>
            <a:r>
              <a:rPr lang="ru-RU" sz="1600" dirty="0"/>
              <a:t> </a:t>
            </a:r>
            <a:r>
              <a:rPr lang="ru-RU" sz="1600" dirty="0" smtClean="0"/>
              <a:t>спирт, валериановые капли, </a:t>
            </a:r>
            <a:br>
              <a:rPr lang="ru-RU" sz="1600" dirty="0" smtClean="0"/>
            </a:br>
            <a:r>
              <a:rPr lang="ru-RU" sz="1600" dirty="0" smtClean="0"/>
              <a:t>инструментарий(ножницы медицинские, пинцет, </a:t>
            </a:r>
            <a:br>
              <a:rPr lang="ru-RU" sz="1600" dirty="0" smtClean="0"/>
            </a:br>
            <a:r>
              <a:rPr lang="ru-RU" sz="1600" dirty="0" smtClean="0"/>
              <a:t>булавки), жгут.</a:t>
            </a:r>
          </a:p>
          <a:p>
            <a:pPr marL="109728" indent="0">
              <a:buNone/>
            </a:pPr>
            <a:r>
              <a:rPr lang="ru-RU" sz="1600" dirty="0" smtClean="0"/>
              <a:t>3. После оказания первой до врачебной помощи </a:t>
            </a:r>
            <a:br>
              <a:rPr lang="ru-RU" sz="1600" dirty="0" smtClean="0"/>
            </a:br>
            <a:r>
              <a:rPr lang="ru-RU" sz="1600" dirty="0" smtClean="0"/>
              <a:t>следует направить пострадавшего в лечебное</a:t>
            </a:r>
            <a:br>
              <a:rPr lang="ru-RU" sz="1600" dirty="0" smtClean="0"/>
            </a:br>
            <a:r>
              <a:rPr lang="ru-RU" sz="1600" dirty="0" smtClean="0"/>
              <a:t> учреждение или сообщить в соответствующий</a:t>
            </a:r>
            <a:br>
              <a:rPr lang="ru-RU" sz="1600" dirty="0" smtClean="0"/>
            </a:br>
            <a:r>
              <a:rPr lang="ru-RU" sz="1600" dirty="0" smtClean="0"/>
              <a:t> отдел здравоохранения.</a:t>
            </a:r>
            <a:br>
              <a:rPr lang="ru-RU" sz="1600" dirty="0" smtClean="0"/>
            </a:br>
            <a:r>
              <a:rPr lang="ru-RU" sz="1600" dirty="0" smtClean="0"/>
              <a:t>4. После оказания перечисленных выше</a:t>
            </a:r>
            <a:br>
              <a:rPr lang="ru-RU" sz="1600" dirty="0" smtClean="0"/>
            </a:br>
            <a:r>
              <a:rPr lang="ru-RU" sz="1600" dirty="0" smtClean="0"/>
              <a:t> мероприятий</a:t>
            </a:r>
            <a:r>
              <a:rPr lang="ru-RU" sz="1600" dirty="0"/>
              <a:t> </a:t>
            </a:r>
            <a:r>
              <a:rPr lang="ru-RU" sz="1600" dirty="0" smtClean="0"/>
              <a:t>следует сообщить родственникам </a:t>
            </a:r>
            <a:br>
              <a:rPr lang="ru-RU" sz="1600" dirty="0" smtClean="0"/>
            </a:br>
            <a:r>
              <a:rPr lang="ru-RU" sz="1600" dirty="0" smtClean="0"/>
              <a:t>или опекунам пострадавшего, о произошедшем </a:t>
            </a:r>
            <a:br>
              <a:rPr lang="ru-RU" sz="1600" dirty="0" smtClean="0"/>
            </a:br>
            <a:r>
              <a:rPr lang="ru-RU" sz="1600" dirty="0" smtClean="0"/>
              <a:t>несчастном случае,</a:t>
            </a:r>
            <a:r>
              <a:rPr lang="ru-RU" sz="1600" dirty="0"/>
              <a:t> </a:t>
            </a:r>
            <a:r>
              <a:rPr lang="ru-RU" sz="1600" dirty="0" smtClean="0"/>
              <a:t>а так же администрации.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73016"/>
            <a:ext cx="345638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95" y="116632"/>
            <a:ext cx="106702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5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6120680" cy="194681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</a:t>
            </a:r>
            <a:r>
              <a:rPr lang="ru-RU" sz="3200" dirty="0" smtClean="0">
                <a:solidFill>
                  <a:schemeClr val="accent3"/>
                </a:solidFill>
              </a:rPr>
              <a:t>Список  использованной </a:t>
            </a:r>
            <a:br>
              <a:rPr lang="ru-RU" sz="3200" dirty="0" smtClean="0">
                <a:solidFill>
                  <a:schemeClr val="accent3"/>
                </a:solidFill>
              </a:rPr>
            </a:br>
            <a:r>
              <a:rPr lang="ru-RU" sz="3200" dirty="0">
                <a:solidFill>
                  <a:schemeClr val="accent3"/>
                </a:solidFill>
              </a:rPr>
              <a:t> </a:t>
            </a:r>
            <a:r>
              <a:rPr lang="ru-RU" sz="3200" dirty="0" smtClean="0">
                <a:solidFill>
                  <a:schemeClr val="accent3"/>
                </a:solidFill>
              </a:rPr>
              <a:t>                 литературы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844824"/>
            <a:ext cx="8568952" cy="4176464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1800" dirty="0" smtClean="0"/>
              <a:t>1. Настольная книга учителя физической культуры / Авт.-сост. </a:t>
            </a:r>
            <a:r>
              <a:rPr lang="ru-RU" sz="1800" dirty="0" err="1" smtClean="0"/>
              <a:t>Г.И.Погадаев</a:t>
            </a:r>
            <a:r>
              <a:rPr lang="ru-RU" sz="1800" dirty="0" smtClean="0"/>
              <a:t>; Предисл. В.В. Кузина, М.Д. Никандрова – 2-е изд., </a:t>
            </a:r>
            <a:r>
              <a:rPr lang="ru-RU" sz="1800" dirty="0" err="1" smtClean="0"/>
              <a:t>перераб</a:t>
            </a:r>
            <a:r>
              <a:rPr lang="ru-RU" sz="1800" dirty="0" smtClean="0"/>
              <a:t>. </a:t>
            </a:r>
            <a:r>
              <a:rPr lang="ru-RU" sz="1800" dirty="0"/>
              <a:t>и</a:t>
            </a:r>
            <a:r>
              <a:rPr lang="ru-RU" sz="1800" dirty="0" smtClean="0"/>
              <a:t> доп. – Москва: Физкультура и спорт, 2000г.-296с.,ил.</a:t>
            </a:r>
            <a:br>
              <a:rPr lang="ru-RU" sz="1800" dirty="0" smtClean="0"/>
            </a:br>
            <a:r>
              <a:rPr lang="ru-RU" sz="1800" dirty="0" smtClean="0"/>
              <a:t>2. Охрана труда в школе (сб. нормативных документов)/сост. С.М. Кулешов – Москва, Просвещение, 1981г, -256с.</a:t>
            </a:r>
            <a:br>
              <a:rPr lang="ru-RU" sz="1800" dirty="0" smtClean="0"/>
            </a:br>
            <a:r>
              <a:rPr lang="ru-RU" sz="1800" dirty="0" smtClean="0"/>
              <a:t>3. «Спорт в школе» «37, 1997г Приложение к г. «Первое сентября» с.5, ст. «Спортивная гимнастика для 5-11-х классов» автор А. Рахманова</a:t>
            </a:r>
            <a:br>
              <a:rPr lang="ru-RU" sz="1800" dirty="0" smtClean="0"/>
            </a:br>
            <a:r>
              <a:rPr lang="ru-RU" sz="1800" dirty="0" smtClean="0"/>
              <a:t>4. Уроки физкультуры в 8-м классе (Методические рекомендации для учителей физического воспитания) М.Г. Емельянов Йошкар-Ола, 1992г.</a:t>
            </a:r>
            <a:br>
              <a:rPr lang="ru-RU" sz="1800" dirty="0" smtClean="0"/>
            </a:br>
            <a:r>
              <a:rPr lang="ru-RU" sz="1800" dirty="0" smtClean="0"/>
              <a:t>5. Физическое воспитание учащихся 5-7 классов: Пособие для учителя /В.И. Лях, Г.Б. </a:t>
            </a:r>
            <a:r>
              <a:rPr lang="ru-RU" sz="1800" dirty="0" err="1" smtClean="0"/>
              <a:t>Мейксон</a:t>
            </a:r>
            <a:r>
              <a:rPr lang="ru-RU" sz="1800" dirty="0" smtClean="0"/>
              <a:t>, Ю.А. Копылов и др., Под редакцией В.И. Ляха, Г.Б. </a:t>
            </a:r>
            <a:r>
              <a:rPr lang="ru-RU" sz="1800" dirty="0" err="1" smtClean="0"/>
              <a:t>Мейксона</a:t>
            </a:r>
            <a:r>
              <a:rPr lang="ru-RU" sz="1800" dirty="0" smtClean="0"/>
              <a:t> -2-е изд. – Москва Просвещение, 2001г.</a:t>
            </a:r>
            <a:br>
              <a:rPr lang="ru-RU" sz="1800" dirty="0" smtClean="0"/>
            </a:br>
            <a:r>
              <a:rPr lang="ru-RU" sz="1800" dirty="0" smtClean="0"/>
              <a:t>6. «Физическая культура в школе» (материалы из журналов) №8, 1989г, с.57; №4, 1988г, с. 20</a:t>
            </a:r>
            <a:endParaRPr lang="ru-RU" sz="1800" dirty="0"/>
          </a:p>
        </p:txBody>
      </p:sp>
      <p:pic>
        <p:nvPicPr>
          <p:cNvPr id="3075" name="Picture 3" descr="C:\Users\user\AppData\Local\Microsoft\Windows\Temporary Internet Files\Content.IE5\P52USU46\MC9004348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730" y="18864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97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" y="476251"/>
            <a:ext cx="7524328" cy="2736726"/>
          </a:xfrm>
        </p:spPr>
        <p:txBody>
          <a:bodyPr>
            <a:normAutofit fontScale="90000"/>
          </a:bodyPr>
          <a:lstStyle/>
          <a:p>
            <a:r>
              <a:rPr lang="ru-RU" sz="3200" b="0" dirty="0" smtClean="0">
                <a:effectLst/>
              </a:rPr>
              <a:t>Акробатика появилась за много лет до нашей эры. Первоначально акробатами называли  не только спортсменов, занимающихся этим спортом, но и различных канатоходцев, танцовщиков, актеров.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4005263"/>
            <a:ext cx="7772400" cy="194468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 smtClean="0"/>
              <a:t>Термин «акробатика» родился</a:t>
            </a:r>
            <a:br>
              <a:rPr lang="ru-RU" dirty="0" smtClean="0"/>
            </a:br>
            <a:r>
              <a:rPr lang="ru-RU" dirty="0" smtClean="0"/>
              <a:t> в</a:t>
            </a:r>
            <a:r>
              <a:rPr lang="ru-RU" dirty="0"/>
              <a:t> </a:t>
            </a:r>
            <a:r>
              <a:rPr lang="ru-RU" dirty="0" smtClean="0"/>
              <a:t>Древней Греции. </a:t>
            </a:r>
            <a:r>
              <a:rPr lang="en-US" dirty="0" smtClean="0"/>
              <a:t>“</a:t>
            </a:r>
            <a:r>
              <a:rPr lang="ru-RU" dirty="0" smtClean="0"/>
              <a:t>А</a:t>
            </a:r>
            <a:r>
              <a:rPr lang="en-US" dirty="0" err="1" smtClean="0"/>
              <a:t>krobates</a:t>
            </a:r>
            <a:r>
              <a:rPr lang="en-US" dirty="0" smtClean="0"/>
              <a:t>”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в переводе с</a:t>
            </a:r>
            <a:r>
              <a:rPr lang="en-US" dirty="0" smtClean="0"/>
              <a:t> </a:t>
            </a:r>
            <a:r>
              <a:rPr lang="ru-RU" dirty="0" smtClean="0"/>
              <a:t>греческого означает </a:t>
            </a:r>
            <a:r>
              <a:rPr lang="en-US" dirty="0" smtClean="0"/>
              <a:t>“</a:t>
            </a:r>
            <a:r>
              <a:rPr lang="ru-RU" dirty="0" smtClean="0"/>
              <a:t>тот, кто ходит на носках</a:t>
            </a:r>
            <a:r>
              <a:rPr lang="en-US" dirty="0" smtClean="0"/>
              <a:t>”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08920"/>
            <a:ext cx="302433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47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404813"/>
            <a:ext cx="7772400" cy="273685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В настоящее время акробатика входит в школьную программу физической культуры, раздел гимнастики.  </a:t>
            </a:r>
            <a:r>
              <a:rPr lang="ru-RU" sz="3200" dirty="0"/>
              <a:t>Н</a:t>
            </a:r>
            <a:r>
              <a:rPr lang="ru-RU" sz="3200" dirty="0" smtClean="0"/>
              <a:t>и для кого не секрет, что она является одной из самых  </a:t>
            </a:r>
            <a:r>
              <a:rPr lang="ru-RU" sz="3200" dirty="0" err="1" smtClean="0"/>
              <a:t>травмоопасных</a:t>
            </a:r>
            <a:r>
              <a:rPr lang="ru-RU" sz="3200" dirty="0" smtClean="0"/>
              <a:t> из всех разделов.</a:t>
            </a:r>
            <a:endParaRPr lang="ru-RU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2851150" y="3429000"/>
            <a:ext cx="6292850" cy="309562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 smtClean="0"/>
              <a:t>          Цель проекта –                    оказание методической помощи учителям физической культуры и ученикам, занимающимся акробатикой.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39" y="3140968"/>
            <a:ext cx="230425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3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2882900" y="117599"/>
            <a:ext cx="6261100" cy="1151161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effectLst/>
              </a:rPr>
              <a:t>Задачи</a:t>
            </a:r>
            <a:r>
              <a:rPr lang="ru-RU" sz="3600" dirty="0" smtClean="0">
                <a:solidFill>
                  <a:srgbClr val="FFC000"/>
                </a:solidFill>
              </a:rPr>
              <a:t> проекта: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1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3851920" y="1196752"/>
            <a:ext cx="5292080" cy="5113561"/>
          </a:xfrm>
        </p:spPr>
        <p:txBody>
          <a:bodyPr>
            <a:normAutofit lnSpcReduction="10000"/>
          </a:bodyPr>
          <a:lstStyle/>
          <a:p>
            <a:pPr marL="109728" indent="0" algn="l">
              <a:buNone/>
            </a:pPr>
            <a:r>
              <a:rPr lang="ru-RU" dirty="0"/>
              <a:t>1. </a:t>
            </a:r>
            <a:r>
              <a:rPr lang="ru-RU" dirty="0" smtClean="0"/>
              <a:t>Приобретени</a:t>
            </a:r>
            <a:r>
              <a:rPr lang="ru-RU" dirty="0" smtClean="0"/>
              <a:t>е педагогами</a:t>
            </a:r>
            <a:r>
              <a:rPr lang="ru-RU" dirty="0" smtClean="0"/>
              <a:t> </a:t>
            </a:r>
            <a:r>
              <a:rPr lang="ru-RU" dirty="0" smtClean="0"/>
              <a:t>и детьми теоретических и практических знаний по охране труда и технике безопасности на занятиях по акробатике.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2</a:t>
            </a:r>
            <a:r>
              <a:rPr lang="ru-RU" dirty="0" smtClean="0"/>
              <a:t>. Формировать умение выполнять  страховку </a:t>
            </a:r>
            <a:r>
              <a:rPr lang="ru-RU" dirty="0"/>
              <a:t>и </a:t>
            </a:r>
            <a:r>
              <a:rPr lang="ru-RU" dirty="0" smtClean="0"/>
              <a:t>помощь </a:t>
            </a:r>
            <a:r>
              <a:rPr lang="ru-RU" dirty="0"/>
              <a:t>при выполнении акробатических элементов.</a:t>
            </a:r>
            <a:br>
              <a:rPr lang="ru-RU" dirty="0"/>
            </a:br>
            <a:r>
              <a:rPr lang="ru-RU" dirty="0"/>
              <a:t>3. Дать рекомендации по </a:t>
            </a:r>
            <a:r>
              <a:rPr lang="ru-RU" dirty="0" smtClean="0"/>
              <a:t>оказанию </a:t>
            </a:r>
            <a:r>
              <a:rPr lang="ru-RU" dirty="0"/>
              <a:t>до врачебной помощи пострадавшему.</a:t>
            </a:r>
          </a:p>
        </p:txBody>
      </p:sp>
      <p:pic>
        <p:nvPicPr>
          <p:cNvPr id="1026" name="Picture 2" descr="C:\Users\Администратор\Desktop\работа\конкурс\20151229_1416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84" r="23800"/>
          <a:stretch/>
        </p:blipFill>
        <p:spPr bwMode="auto">
          <a:xfrm>
            <a:off x="179512" y="117599"/>
            <a:ext cx="3564000" cy="415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93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538163" y="188913"/>
            <a:ext cx="8605837" cy="6669087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1600" dirty="0" smtClean="0">
                <a:solidFill>
                  <a:srgbClr val="C00000"/>
                </a:solidFill>
              </a:rPr>
              <a:t>ИНСТРУКЦИЯ</a:t>
            </a:r>
          </a:p>
          <a:p>
            <a:pPr marL="109728" indent="0" algn="ctr">
              <a:buNone/>
            </a:pPr>
            <a:r>
              <a:rPr lang="ru-RU" sz="1600" dirty="0" smtClean="0">
                <a:solidFill>
                  <a:srgbClr val="C00000"/>
                </a:solidFill>
              </a:rPr>
              <a:t>По охране труда на занятиях по АКРБАТИКЕ</a:t>
            </a:r>
          </a:p>
          <a:p>
            <a:pPr marL="109728" indent="0" algn="l">
              <a:buNone/>
            </a:pPr>
            <a:r>
              <a:rPr lang="ru-RU" sz="1600" dirty="0" smtClean="0"/>
              <a:t>1. Настоящие правила безопасности являются обязательными при организации и проведении занятий по акробатике.</a:t>
            </a:r>
            <a:br>
              <a:rPr lang="ru-RU" sz="1600" dirty="0" smtClean="0"/>
            </a:br>
            <a:r>
              <a:rPr lang="ru-RU" sz="1600" dirty="0" smtClean="0"/>
              <a:t>2. Административный, педагогически и медицинский персонал должны руководствоваться настоящими правилами, знать и строго соблюдать их в практической деятельности при занятиях акробатикой.</a:t>
            </a:r>
            <a:br>
              <a:rPr lang="ru-RU" sz="1600" dirty="0" smtClean="0"/>
            </a:br>
            <a:r>
              <a:rPr lang="ru-RU" sz="1600" dirty="0" smtClean="0"/>
              <a:t>3. Лицо проводящее занятие несет прямую ответственность за охрану жизни и здоровья учащихся и обязаны:</a:t>
            </a:r>
            <a:br>
              <a:rPr lang="ru-RU" sz="1600" dirty="0" smtClean="0"/>
            </a:br>
            <a:r>
              <a:rPr lang="ru-RU" sz="1600" dirty="0" smtClean="0"/>
              <a:t>      </a:t>
            </a:r>
            <a:r>
              <a:rPr lang="ru-RU" sz="1600" dirty="0"/>
              <a:t>-</a:t>
            </a:r>
            <a:r>
              <a:rPr lang="ru-RU" sz="1600" dirty="0" smtClean="0"/>
              <a:t> Перед началом занятий провести тщательный осмотр места проведения занятий, убедиться в исправности спортивного инвентаря, надежности установки и закреплении оборудования, соответствие санитарно-гигиенических условий требованиям, предъявленным к месту проведения занятий. Инструктировать учащихся о порядке последовательности обучения безопасности при выполнении физических упражнений;</a:t>
            </a:r>
            <a:br>
              <a:rPr lang="ru-RU" sz="1600" dirty="0" smtClean="0"/>
            </a:br>
            <a:r>
              <a:rPr lang="ru-RU" sz="1600" dirty="0" smtClean="0"/>
              <a:t>      - Обучать занимающихся безопасным приемам выполнения физических упражнений и следить за соблюдением учащимися мер безопасности, при этом строго придерживаться принципов доступности и последовательности обучения;</a:t>
            </a:r>
          </a:p>
          <a:p>
            <a:pPr marL="109728" indent="0">
              <a:buNone/>
            </a:pPr>
            <a:r>
              <a:rPr lang="ru-RU" sz="1600" dirty="0" smtClean="0"/>
              <a:t>      - При </a:t>
            </a:r>
            <a:r>
              <a:rPr lang="ru-RU" sz="1600" dirty="0"/>
              <a:t>появлении у учащегося признаков утомления или при жалобе на недомогание и плохое самочувствие немедленно направлять его к врачу;</a:t>
            </a:r>
            <a:br>
              <a:rPr lang="ru-RU" sz="1600" dirty="0"/>
            </a:br>
            <a:r>
              <a:rPr lang="ru-RU" sz="1600" dirty="0"/>
              <a:t>      </a:t>
            </a:r>
            <a:r>
              <a:rPr lang="ru-RU" sz="1600" dirty="0" smtClean="0"/>
              <a:t>- </a:t>
            </a:r>
            <a:r>
              <a:rPr lang="ru-RU" sz="1600" dirty="0"/>
              <a:t>После окончания занятий тщательно осмотреть место проведения занятий, убедиться в отсутствии напряжения энергосети и устранить обнаруженные недостатки.</a:t>
            </a:r>
          </a:p>
        </p:txBody>
      </p:sp>
    </p:spTree>
    <p:extLst>
      <p:ext uri="{BB962C8B-B14F-4D97-AF65-F5344CB8AC3E}">
        <p14:creationId xmlns:p14="http://schemas.microsoft.com/office/powerpoint/2010/main" val="223606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259" y="-48309"/>
            <a:ext cx="85689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4. На администрацию учреждения, а так же руководителей, которые предоставляют спортивный зал для проведения с учащимися занятий, возлагается ответственность за исправность спортивного инвентаря и оборудования, соответствие санитарно-гигиенических </a:t>
            </a:r>
            <a:r>
              <a:rPr lang="ru-RU" dirty="0" smtClean="0"/>
              <a:t>условий </a:t>
            </a:r>
            <a:r>
              <a:rPr lang="ru-RU" dirty="0"/>
              <a:t>требованиям, предъявленным к месту проведения занятий.</a:t>
            </a:r>
            <a:br>
              <a:rPr lang="ru-RU" dirty="0"/>
            </a:br>
            <a:r>
              <a:rPr lang="ru-RU" dirty="0"/>
              <a:t>5. Проведение занятий с применением неисправного оборудования или спортивного инвентаря, без специальной спортивной одежды, а так же в отсутствии лиц указанных в п.3 настоящих правил, не допускается.</a:t>
            </a:r>
            <a:br>
              <a:rPr lang="ru-RU" dirty="0"/>
            </a:br>
            <a:r>
              <a:rPr lang="ru-RU" dirty="0"/>
              <a:t>6. Помещения спортивных залов, размещение в них оборудования должны удовлетворять требованиям строительных норм и правил (</a:t>
            </a:r>
            <a:r>
              <a:rPr lang="ru-RU" dirty="0" err="1"/>
              <a:t>СниП</a:t>
            </a:r>
            <a:r>
              <a:rPr lang="ru-RU" dirty="0"/>
              <a:t> 2-65-73, </a:t>
            </a:r>
            <a:r>
              <a:rPr lang="ru-RU" dirty="0" err="1"/>
              <a:t>СниП</a:t>
            </a:r>
            <a:r>
              <a:rPr lang="ru-RU" dirty="0"/>
              <a:t> 2-М. 3-68 и </a:t>
            </a:r>
            <a:r>
              <a:rPr lang="ru-RU" dirty="0" err="1"/>
              <a:t>СниП</a:t>
            </a:r>
            <a:r>
              <a:rPr lang="ru-RU" dirty="0"/>
              <a:t> 2-л. 11-70), а так же правил по технике электробезопасности и пожарной безопасности.</a:t>
            </a:r>
            <a:br>
              <a:rPr lang="ru-RU" dirty="0"/>
            </a:br>
            <a:r>
              <a:rPr lang="ru-RU" dirty="0"/>
              <a:t>7. Количество мест в спортивном зале во время проведения занятий должно устанавливаться из расчета 0,7м2 на одного учащегося. Заполнение зала сверх установленной нормы запрещается.</a:t>
            </a:r>
            <a:br>
              <a:rPr lang="ru-RU" dirty="0"/>
            </a:br>
            <a:r>
              <a:rPr lang="ru-RU" dirty="0"/>
              <a:t>8. Полы спортивных залов должны быть упругими, без щелей и застругов, иметь ровную горизонтальную и нескользкую поверхность, окрашенную эмульсией или силикатной краской.</a:t>
            </a:r>
            <a:br>
              <a:rPr lang="ru-RU" dirty="0"/>
            </a:br>
            <a:r>
              <a:rPr lang="ru-RU" dirty="0"/>
              <a:t>9. Полы не должны деформироваться от </a:t>
            </a:r>
            <a:r>
              <a:rPr lang="ru-RU" dirty="0" smtClean="0"/>
              <a:t>мытья </a:t>
            </a:r>
            <a:r>
              <a:rPr lang="ru-RU" dirty="0"/>
              <a:t>и к началу занятий должны быть сухими и чистыми.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95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025456" y="620688"/>
            <a:ext cx="45719" cy="504056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332656"/>
            <a:ext cx="8640960" cy="632529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1600" dirty="0" smtClean="0"/>
              <a:t>10. Полезная нагрузка на полы спортивных залов должна быть не более 4 кпа (400кг. с/м2).</a:t>
            </a:r>
            <a:br>
              <a:rPr lang="ru-RU" sz="1600" dirty="0" smtClean="0"/>
            </a:br>
            <a:r>
              <a:rPr lang="ru-RU" sz="1600" dirty="0" smtClean="0"/>
              <a:t>11. Допускается в полу спортивного зала, в соответствии с нормативной документацией, оборудовать место приземления после прыжков и соскоков.</a:t>
            </a:r>
            <a:br>
              <a:rPr lang="ru-RU" sz="1600" dirty="0" smtClean="0"/>
            </a:br>
            <a:r>
              <a:rPr lang="ru-RU" sz="1600" dirty="0" smtClean="0"/>
              <a:t>12. Стены спортивных залов должны быть ровными гладкими, окрашенными в светлые тона на всю высоту панелей красками, позволяющими легко производить влажную уборку помещения. Окраска должна быть устойчивой к ударам мяча, не осыпаться и не пачкать, при касании стен.</a:t>
            </a:r>
            <a:br>
              <a:rPr lang="ru-RU" sz="1600" dirty="0" smtClean="0"/>
            </a:br>
            <a:r>
              <a:rPr lang="ru-RU" sz="1600" dirty="0" smtClean="0"/>
              <a:t>13. Стены спортивного зала на высоту 1,8 м. не должны иметь выступов, а те из них, которые обусловлены конструкцией зала, должны быть закрыты сетками или щитами и не должны выступать из плоскости стены.</a:t>
            </a:r>
            <a:br>
              <a:rPr lang="ru-RU" sz="1600" dirty="0" smtClean="0"/>
            </a:br>
            <a:r>
              <a:rPr lang="ru-RU" sz="1600" dirty="0" smtClean="0"/>
              <a:t>14. Проем связывающий спортивный зал с инвентарной, должен быть шириной и высотой не менее 2м, и не имеющего выступающего порога.</a:t>
            </a:r>
            <a:br>
              <a:rPr lang="ru-RU" sz="1600" dirty="0" smtClean="0"/>
            </a:br>
            <a:r>
              <a:rPr lang="ru-RU" sz="1600" dirty="0" smtClean="0"/>
              <a:t>15. Освещенность спортивного зала должна быть не менее 200лк. в горизонтальной плоскости в зоне на уровне пола.</a:t>
            </a:r>
            <a:br>
              <a:rPr lang="ru-RU" sz="1600" dirty="0" smtClean="0"/>
            </a:br>
            <a:r>
              <a:rPr lang="ru-RU" sz="1600" dirty="0" smtClean="0"/>
              <a:t>16. Все спортивные снаряды и оборудование, установленные в местах проведения занятий, должны находиться в полной исправности и быть надежно закреплены.</a:t>
            </a:r>
            <a:br>
              <a:rPr lang="ru-RU" sz="1600" dirty="0" smtClean="0"/>
            </a:br>
            <a:r>
              <a:rPr lang="ru-RU" sz="1600" dirty="0" smtClean="0"/>
              <a:t>17. Гимнастические маты должны вплотную укладываться </a:t>
            </a:r>
            <a:br>
              <a:rPr lang="ru-RU" sz="1600" dirty="0" smtClean="0"/>
            </a:br>
            <a:r>
              <a:rPr lang="ru-RU" sz="1600" dirty="0" smtClean="0"/>
              <a:t> вокруг гимнастического снаряда так, чтобы или перекрывалась </a:t>
            </a:r>
            <a:br>
              <a:rPr lang="ru-RU" sz="1600" dirty="0" smtClean="0"/>
            </a:br>
            <a:r>
              <a:rPr lang="ru-RU" sz="1600" dirty="0" smtClean="0"/>
              <a:t>площадь соскока и предполагаемого срыва и падения.</a:t>
            </a:r>
            <a:br>
              <a:rPr lang="ru-RU" sz="1600" dirty="0" smtClean="0"/>
            </a:br>
            <a:r>
              <a:rPr lang="ru-RU" sz="1600" dirty="0" smtClean="0"/>
              <a:t>18. Мостик гимнастический должен быть покрыт</a:t>
            </a:r>
            <a:br>
              <a:rPr lang="ru-RU" sz="1600" dirty="0" smtClean="0"/>
            </a:br>
            <a:r>
              <a:rPr lang="ru-RU" sz="1600" dirty="0" smtClean="0"/>
              <a:t> резиной, чтобы исключить скольжение при</a:t>
            </a:r>
            <a:r>
              <a:rPr lang="ru-RU" sz="1600" dirty="0"/>
              <a:t> </a:t>
            </a:r>
            <a:r>
              <a:rPr lang="ru-RU" sz="1600" dirty="0" smtClean="0"/>
              <a:t>отталкивании.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26260"/>
            <a:ext cx="2016224" cy="186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68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78864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800" dirty="0" smtClean="0">
                <a:effectLst/>
              </a:rPr>
              <a:t>Дополнительные требования безопасности </a:t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>при занятиях </a:t>
            </a:r>
            <a:r>
              <a:rPr lang="ru-RU" sz="2000" dirty="0" smtClean="0">
                <a:effectLst/>
              </a:rPr>
              <a:t>акробатикой</a:t>
            </a:r>
            <a:endParaRPr lang="ru-RU" sz="2000" dirty="0">
              <a:effectLst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1600" dirty="0" smtClean="0"/>
              <a:t>1. Акробатический зал должен быть приготовлен к</a:t>
            </a:r>
          </a:p>
          <a:p>
            <a:pPr marL="109728" indent="0">
              <a:buNone/>
            </a:pPr>
            <a:r>
              <a:rPr lang="ru-RU" sz="1600" dirty="0" smtClean="0"/>
              <a:t> занятию согласно задачам, вытекающим из требований</a:t>
            </a:r>
          </a:p>
          <a:p>
            <a:pPr marL="109728" indent="0">
              <a:buNone/>
            </a:pPr>
            <a:r>
              <a:rPr lang="ru-RU" sz="1600" dirty="0" smtClean="0"/>
              <a:t> учебной программы.</a:t>
            </a:r>
            <a:br>
              <a:rPr lang="ru-RU" sz="1600" dirty="0" smtClean="0"/>
            </a:br>
            <a:r>
              <a:rPr lang="ru-RU" sz="1600" dirty="0" smtClean="0"/>
              <a:t>2. При разучивании и выполнении акробатических упражнений необходимо применять следующие методы и способы страховки в зависимости от упражнения:</a:t>
            </a:r>
          </a:p>
          <a:p>
            <a:pPr marL="109728" indent="0" algn="ctr">
              <a:buNone/>
            </a:pPr>
            <a:r>
              <a:rPr lang="ru-RU" sz="1600" i="1" dirty="0" smtClean="0"/>
              <a:t>Кувырок вперед</a:t>
            </a:r>
          </a:p>
          <a:p>
            <a:pPr marL="109728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Вначале необходимо научить перекатам на спине и плотной </a:t>
            </a:r>
            <a:r>
              <a:rPr lang="ru-RU" sz="1600" dirty="0"/>
              <a:t>г</a:t>
            </a:r>
            <a:r>
              <a:rPr lang="ru-RU" sz="1600" dirty="0" smtClean="0"/>
              <a:t>руппировке. Помощь оказывают накладывая одну руку на затылок и прижимая голову к гуди, другую руку под бедра сзади, подталкивая вперед. Не допускать резкого удара головой о мат.</a:t>
            </a:r>
          </a:p>
          <a:p>
            <a:pPr marL="109728" indent="0" algn="ctr">
              <a:buNone/>
            </a:pPr>
            <a:r>
              <a:rPr lang="ru-RU" sz="1600" i="1" dirty="0" smtClean="0"/>
              <a:t>Длинный кувырок вперед</a:t>
            </a:r>
          </a:p>
          <a:p>
            <a:pPr marL="109728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Стоя сбоку, одну руку наложить на затылок и слегка прижать голову к груди, другой рукой подхватить под грудь (живот), переворачивая при этом вперед.</a:t>
            </a:r>
          </a:p>
          <a:p>
            <a:pPr marL="109728" indent="0" algn="ctr">
              <a:buNone/>
            </a:pPr>
            <a:r>
              <a:rPr lang="ru-RU" sz="1600" i="1" dirty="0" smtClean="0"/>
              <a:t>Кувырок назад</a:t>
            </a:r>
          </a:p>
          <a:p>
            <a:pPr marL="109728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Помогать стоя сбоку и подталкивая одной рукой под спину, другой -  поймать носок ближней ноги и согнув его поставить на мат.</a:t>
            </a:r>
            <a:endParaRPr lang="ru-RU" sz="1600" dirty="0"/>
          </a:p>
        </p:txBody>
      </p:sp>
      <p:pic>
        <p:nvPicPr>
          <p:cNvPr id="4" name="Picture 2" descr="C:\Users\Администратор\Desktop\работа\конкурс\20151229_1434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5" t="48076" r="21363" b="12508"/>
          <a:stretch/>
        </p:blipFill>
        <p:spPr bwMode="auto">
          <a:xfrm>
            <a:off x="6444208" y="116633"/>
            <a:ext cx="2592288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41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4392488" cy="764704"/>
          </a:xfrm>
        </p:spPr>
        <p:txBody>
          <a:bodyPr>
            <a:normAutofit/>
          </a:bodyPr>
          <a:lstStyle/>
          <a:p>
            <a:pPr algn="ctr"/>
            <a:r>
              <a:rPr lang="ru-RU" sz="1600" i="1" dirty="0" smtClean="0">
                <a:effectLst/>
              </a:rPr>
              <a:t>«Мост»</a:t>
            </a:r>
            <a:endParaRPr lang="ru-RU" sz="1600" i="1" dirty="0">
              <a:effectLst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836712"/>
            <a:ext cx="5832648" cy="5328592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ru-RU" sz="1600" dirty="0" smtClean="0"/>
              <a:t>     Стоя сбоку, на одном колене, руки держать под спиной, помогая поставить руки на мат и встать с мостика, подталкивая сзади под спину.</a:t>
            </a:r>
          </a:p>
          <a:p>
            <a:pPr marL="109728" indent="0" algn="ctr">
              <a:buNone/>
            </a:pPr>
            <a:r>
              <a:rPr lang="ru-RU" sz="1600" i="1" dirty="0" smtClean="0"/>
              <a:t>«Дощечка»</a:t>
            </a:r>
          </a:p>
          <a:p>
            <a:pPr marL="109728" indent="0" algn="ctr">
              <a:buNone/>
            </a:pPr>
            <a:r>
              <a:rPr lang="ru-RU" sz="1600" i="1" dirty="0" smtClean="0"/>
              <a:t>(наклон назад стоя на коленях)</a:t>
            </a:r>
          </a:p>
          <a:p>
            <a:pPr marL="109728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Страховать сбоку и сзади, держа руки на голове или под спиной. В случае необходимости подтолкнуть вверх.</a:t>
            </a:r>
          </a:p>
          <a:p>
            <a:pPr marL="109728" indent="0" algn="ctr">
              <a:buNone/>
            </a:pPr>
            <a:r>
              <a:rPr lang="ru-RU" sz="1600" i="1" dirty="0" smtClean="0"/>
              <a:t>Стойка на лопатках</a:t>
            </a:r>
          </a:p>
          <a:p>
            <a:pPr marL="109728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Стоя сбоку, подхватить ноги и потянуть вверх, затем удерживая одной рукой за ноги (ногу) в районе голени, другой рукой надавить на поясницу, добиваясь ровной стойки.</a:t>
            </a:r>
          </a:p>
          <a:p>
            <a:pPr marL="109728" indent="0" algn="ctr">
              <a:buNone/>
            </a:pPr>
            <a:r>
              <a:rPr lang="ru-RU" sz="1600" i="1" dirty="0" smtClean="0"/>
              <a:t>Стойка на голове и руках</a:t>
            </a:r>
          </a:p>
          <a:p>
            <a:pPr marL="109728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Стоя сбоку, держать одну руку спереди, а вторую сзади, в районе стоп ног, помогая вернуть ровную стойку при ее потере.</a:t>
            </a:r>
          </a:p>
          <a:p>
            <a:pPr marL="109728" indent="0" algn="ctr">
              <a:buNone/>
            </a:pPr>
            <a:r>
              <a:rPr lang="ru-RU" sz="1600" i="1" dirty="0" smtClean="0"/>
              <a:t>Стойка на руках</a:t>
            </a:r>
          </a:p>
          <a:p>
            <a:pPr marL="109728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Стоя сбоку, в момент маха ногой, подхватить ее за голень</a:t>
            </a:r>
            <a:br>
              <a:rPr lang="ru-RU" sz="1600" dirty="0" smtClean="0"/>
            </a:br>
            <a:r>
              <a:rPr lang="ru-RU" sz="1600" dirty="0" smtClean="0"/>
              <a:t> и помочь выйти в вертикальную стойку. Быть готовым, при</a:t>
            </a:r>
            <a:br>
              <a:rPr lang="ru-RU" sz="1600" dirty="0" smtClean="0"/>
            </a:br>
            <a:r>
              <a:rPr lang="ru-RU" sz="1600" dirty="0" smtClean="0"/>
              <a:t> слишком сильном махе, остановить ногу и предотвратить </a:t>
            </a:r>
            <a:br>
              <a:rPr lang="ru-RU" sz="1600" dirty="0" smtClean="0"/>
            </a:br>
            <a:r>
              <a:rPr lang="ru-RU" sz="1600" dirty="0" smtClean="0"/>
              <a:t>падение на спину.</a:t>
            </a:r>
            <a:endParaRPr lang="ru-RU" sz="1600" dirty="0"/>
          </a:p>
        </p:txBody>
      </p:sp>
      <p:pic>
        <p:nvPicPr>
          <p:cNvPr id="3074" name="Picture 2" descr="C:\Users\Администратор\Desktop\работа\конкурс\20151229_1441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4" t="32510" r="32271"/>
          <a:stretch/>
        </p:blipFill>
        <p:spPr bwMode="auto">
          <a:xfrm>
            <a:off x="6300192" y="1412776"/>
            <a:ext cx="2712869" cy="509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60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TM01859865[[fn=Порядок]]</Template>
  <TotalTime>642</TotalTime>
  <Words>623</Words>
  <Application>Microsoft Office PowerPoint</Application>
  <PresentationFormat>Экран (4:3)</PresentationFormat>
  <Paragraphs>52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Kilter</vt:lpstr>
      <vt:lpstr>Безопасная Акробатика</vt:lpstr>
      <vt:lpstr>Акробатика появилась за много лет до нашей эры. Первоначально акробатами называли  не только спортсменов, занимающихся этим спортом, но и различных канатоходцев, танцовщиков, актеров.</vt:lpstr>
      <vt:lpstr>В настоящее время акробатика входит в школьную программу физической культуры, раздел гимнастики.  Ни для кого не секрет, что она является одной из самых  травмоопасных из всех разделов.</vt:lpstr>
      <vt:lpstr>Задачи проекта:  </vt:lpstr>
      <vt:lpstr>Презентация PowerPoint</vt:lpstr>
      <vt:lpstr>Презентация PowerPoint</vt:lpstr>
      <vt:lpstr>Презентация PowerPoint</vt:lpstr>
      <vt:lpstr>Дополнительные требования безопасности  при занятиях акробатикой</vt:lpstr>
      <vt:lpstr>«Мост»</vt:lpstr>
      <vt:lpstr>Презентация PowerPoint</vt:lpstr>
      <vt:lpstr>Инструкция для занимающихся акробатикой</vt:lpstr>
      <vt:lpstr>Оказание доврачебной помощи пострадавшему</vt:lpstr>
      <vt:lpstr>      Список  использованной                    литературы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XTreme.ws</cp:lastModifiedBy>
  <cp:revision>53</cp:revision>
  <dcterms:created xsi:type="dcterms:W3CDTF">2013-10-01T08:51:48Z</dcterms:created>
  <dcterms:modified xsi:type="dcterms:W3CDTF">2016-02-18T13:54:49Z</dcterms:modified>
</cp:coreProperties>
</file>