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/>
              <a:t>Внутренняя и внешняя политика Бориса Годунова</a:t>
            </a:r>
            <a:endParaRPr lang="ru-RU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220072" y="4449516"/>
            <a:ext cx="3384376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Подготовила:</a:t>
            </a:r>
          </a:p>
          <a:p>
            <a:r>
              <a:rPr lang="ru-RU" dirty="0" smtClean="0"/>
              <a:t>Покровская О.В.</a:t>
            </a:r>
          </a:p>
          <a:p>
            <a:r>
              <a:rPr lang="ru-RU" dirty="0" smtClean="0"/>
              <a:t>Учитель истории и обществознания </a:t>
            </a:r>
          </a:p>
          <a:p>
            <a:r>
              <a:rPr lang="ru-RU" dirty="0" smtClean="0"/>
              <a:t>МОУ «Средняя школа №36»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9355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04"/>
            <a:ext cx="9144000" cy="49006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3200" b="1" i="1" dirty="0" smtClean="0"/>
              <a:t>1.Внутренняя политика Бориса Годунова</a:t>
            </a:r>
            <a:endParaRPr lang="ru-RU" sz="32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600733" y="2887015"/>
            <a:ext cx="295232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Иван Грозный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6381328"/>
            <a:ext cx="295232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Фёдор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191672" y="3148319"/>
            <a:ext cx="295232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Борис Годунов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851920" y="6376473"/>
            <a:ext cx="295232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Ирина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01" y="433375"/>
            <a:ext cx="2145792" cy="2453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193" y="577761"/>
            <a:ext cx="2017285" cy="24638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406332"/>
            <a:ext cx="2498626" cy="29701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082" y="3406332"/>
            <a:ext cx="2444065" cy="29677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3" name="Прямая со стрелкой 12"/>
          <p:cNvCxnSpPr/>
          <p:nvPr/>
        </p:nvCxnSpPr>
        <p:spPr>
          <a:xfrm flipV="1">
            <a:off x="6443147" y="3645024"/>
            <a:ext cx="937165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42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04"/>
            <a:ext cx="9144000" cy="49006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3200" b="1" i="1" dirty="0" smtClean="0"/>
              <a:t>1.Внутренняя политика Бориса Годунова</a:t>
            </a:r>
            <a:endParaRPr lang="ru-RU" sz="32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836712"/>
            <a:ext cx="295232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Политические задачи: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5776" y="1556792"/>
            <a:ext cx="4248472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1.Преодоление разрухи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64516" y="2078525"/>
            <a:ext cx="4239732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Сплотить общество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3501008"/>
            <a:ext cx="7776864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о заповедных летах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- запрет свободного перехода крестьян от одного хозяина к другому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1597г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«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об урочных летах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»- срок сыска беглых крестьян 5 лет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строительство крепостей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Отправка крестьян за границу на учёбу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1589г. Введение патриаршества (ИОВ)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824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4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2.Внешняя политика Бориса Годунова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783364"/>
              </p:ext>
            </p:extLst>
          </p:nvPr>
        </p:nvGraphicFramePr>
        <p:xfrm>
          <a:off x="107505" y="764703"/>
          <a:ext cx="8784976" cy="6127619"/>
        </p:xfrm>
        <a:graphic>
          <a:graphicData uri="http://schemas.openxmlformats.org/drawingml/2006/table">
            <a:tbl>
              <a:tblPr/>
              <a:tblGrid>
                <a:gridCol w="1260068"/>
                <a:gridCol w="3132419"/>
                <a:gridCol w="4392489"/>
              </a:tblGrid>
              <a:tr h="29926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/>
                        </a:rPr>
                        <a:t>Дата</a:t>
                      </a:r>
                      <a:endParaRPr lang="ru-RU" sz="900" dirty="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3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>
                          <a:effectLst/>
                          <a:latin typeface="times new roman"/>
                        </a:rPr>
                        <a:t>Событие</a:t>
                      </a:r>
                      <a:endParaRPr lang="ru-RU" sz="90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3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effectLst/>
                          <a:latin typeface="times new roman"/>
                        </a:rPr>
                        <a:t>Значение</a:t>
                      </a:r>
                      <a:endParaRPr lang="ru-RU" sz="900" dirty="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320"/>
                    </a:solidFill>
                  </a:tcPr>
                </a:tc>
              </a:tr>
              <a:tr h="1397498"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times new roman"/>
                        </a:rPr>
                        <a:t>1586 год</a:t>
                      </a:r>
                      <a:endParaRPr lang="ru-RU" sz="200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Посольство Джерома </a:t>
                      </a:r>
                      <a:r>
                        <a:rPr lang="ru-RU" sz="2400" dirty="0" err="1">
                          <a:effectLst/>
                          <a:latin typeface="times new roman"/>
                        </a:rPr>
                        <a:t>Горсея</a:t>
                      </a:r>
                      <a:endParaRPr lang="ru-RU" sz="2400" dirty="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90685"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  <a:latin typeface="times new roman"/>
                        </a:rPr>
                        <a:t>1587 год</a:t>
                      </a:r>
                      <a:endParaRPr lang="ru-RU" sz="2000" dirty="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перемирие в Польшей</a:t>
                      </a:r>
                      <a:endParaRPr lang="ru-RU" sz="2400" dirty="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28560"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times new roman"/>
                        </a:rPr>
                        <a:t>1591 год</a:t>
                      </a:r>
                      <a:endParaRPr lang="ru-RU" sz="200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/>
                        </a:rPr>
                        <a:t>Поражение крымских войск и установление укрепленной линии позволило пресечь дальнейшие набеги крымских </a:t>
                      </a:r>
                      <a:r>
                        <a:rPr lang="ru-RU" sz="1600" dirty="0" smtClean="0">
                          <a:effectLst/>
                          <a:latin typeface="times new roman"/>
                        </a:rPr>
                        <a:t>ханов </a:t>
                      </a:r>
                      <a:r>
                        <a:rPr lang="ru-RU" sz="1600" dirty="0">
                          <a:effectLst/>
                          <a:latin typeface="times new roman"/>
                        </a:rPr>
                        <a:t>вглубь страны</a:t>
                      </a:r>
                      <a:endParaRPr lang="ru-RU" sz="1600" dirty="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438912"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times new roman"/>
                        </a:rPr>
                        <a:t>1595 год</a:t>
                      </a:r>
                      <a:endParaRPr lang="ru-RU" sz="200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>
                          <a:effectLst/>
                          <a:latin typeface="times new roman"/>
                        </a:rPr>
                        <a:t>Тевзинский</a:t>
                      </a:r>
                      <a:r>
                        <a:rPr lang="ru-RU" sz="2400" dirty="0">
                          <a:effectLst/>
                          <a:latin typeface="times new roman"/>
                        </a:rPr>
                        <a:t> мир</a:t>
                      </a:r>
                      <a:endParaRPr lang="ru-RU" sz="2400" dirty="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21746"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  <a:latin typeface="times new roman"/>
                        </a:rPr>
                        <a:t>1600 год</a:t>
                      </a:r>
                      <a:endParaRPr lang="ru-RU" sz="2000" dirty="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</a:rPr>
                        <a:t>Мурза </a:t>
                      </a:r>
                      <a:r>
                        <a:rPr lang="ru-RU" sz="1800" dirty="0">
                          <a:effectLst/>
                          <a:latin typeface="times new roman"/>
                        </a:rPr>
                        <a:t>Больших ногайцев </a:t>
                      </a:r>
                      <a:r>
                        <a:rPr lang="ru-RU" sz="1800" dirty="0" err="1">
                          <a:effectLst/>
                          <a:latin typeface="times new roman"/>
                        </a:rPr>
                        <a:t>Иштерек</a:t>
                      </a:r>
                      <a:r>
                        <a:rPr lang="ru-RU" sz="1800" dirty="0">
                          <a:effectLst/>
                          <a:latin typeface="times new roman"/>
                        </a:rPr>
                        <a:t> официально объявил себя вассалом русского царя</a:t>
                      </a:r>
                      <a:r>
                        <a:rPr lang="ru-RU" sz="900" dirty="0">
                          <a:effectLst/>
                          <a:latin typeface="times new roman"/>
                        </a:rPr>
                        <a:t>.</a:t>
                      </a:r>
                      <a:endParaRPr lang="ru-RU" sz="900" dirty="0">
                        <a:effectLst/>
                      </a:endParaRPr>
                    </a:p>
                  </a:txBody>
                  <a:tcPr marL="18671" marR="18671" marT="18671" marB="186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0" y="1052736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/>
              </a:rPr>
              <a:t>Восстановление дружественных отношений с Англией и пожалование привилегий, освобождавших английских купцов от уплаты таможенных пошлин</a:t>
            </a:r>
            <a:endParaRPr lang="ru-RU" dirty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2530065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/>
              </a:rPr>
              <a:t>Заключение 15-летнего перемирия с Польшей и подтверждение всех ранее заключенных соглашений</a:t>
            </a:r>
            <a:endParaRPr lang="ru-RU" dirty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3429000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/>
              </a:rPr>
              <a:t>победа над крымским ханом </a:t>
            </a:r>
            <a:r>
              <a:rPr lang="ru-RU" dirty="0" err="1">
                <a:latin typeface="times new roman"/>
              </a:rPr>
              <a:t>Казы-Гиреем</a:t>
            </a:r>
            <a:endParaRPr lang="ru-RU" dirty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4653136"/>
            <a:ext cx="3888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/>
              </a:rPr>
              <a:t>Россия получила Ивангород, Ям, Ко-</a:t>
            </a:r>
            <a:r>
              <a:rPr lang="ru-RU" dirty="0" err="1">
                <a:latin typeface="times new roman"/>
              </a:rPr>
              <a:t>порье</a:t>
            </a:r>
            <a:r>
              <a:rPr lang="ru-RU" dirty="0">
                <a:latin typeface="times new roman"/>
              </a:rPr>
              <a:t>, </a:t>
            </a:r>
            <a:r>
              <a:rPr lang="ru-RU" dirty="0" err="1">
                <a:latin typeface="times new roman"/>
              </a:rPr>
              <a:t>Ингрию</a:t>
            </a:r>
            <a:r>
              <a:rPr lang="ru-RU" dirty="0">
                <a:latin typeface="times new roman"/>
              </a:rPr>
              <a:t> и </a:t>
            </a:r>
            <a:r>
              <a:rPr lang="ru-RU" dirty="0" err="1">
                <a:latin typeface="times new roman"/>
              </a:rPr>
              <a:t>Корелу</a:t>
            </a:r>
            <a:r>
              <a:rPr lang="ru-RU" dirty="0">
                <a:latin typeface="times new roman"/>
              </a:rPr>
              <a:t>, таким образом вернув себе все земли, переданные Швеции по итогам Ливонской войны.</a:t>
            </a:r>
            <a:endParaRPr lang="ru-RU" dirty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547664" y="6165304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/>
              </a:rPr>
              <a:t>присоединение ногайцев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876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8339" cy="63408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3.Прсечение династии московских правителей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1916832"/>
            <a:ext cx="2952328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Дмитрий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76264" y="2420888"/>
            <a:ext cx="2952328" cy="50405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Фёдор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1232756"/>
            <a:ext cx="2952328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Иван Грозный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1232756"/>
            <a:ext cx="2952328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Мария Нагая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6" idx="2"/>
            <a:endCxn id="5" idx="0"/>
          </p:cNvCxnSpPr>
          <p:nvPr/>
        </p:nvCxnSpPr>
        <p:spPr>
          <a:xfrm>
            <a:off x="3023828" y="1736812"/>
            <a:ext cx="28600" cy="6840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33020" y="1758217"/>
            <a:ext cx="975084" cy="1586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7544" y="3429000"/>
            <a:ext cx="36004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u="sng" dirty="0" smtClean="0"/>
              <a:t>Трагедия 1591 года в Угличе</a:t>
            </a:r>
          </a:p>
          <a:p>
            <a:r>
              <a:rPr lang="ru-RU" b="1" u="sng" dirty="0" smtClean="0"/>
              <a:t>1598г. Смерть Фёдора</a:t>
            </a:r>
            <a:endParaRPr lang="ru-RU" b="1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323528" y="4437112"/>
            <a:ext cx="5832648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Земского Собора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Арест Романовых (Фёдор)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09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Проверка домашнего 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1. Первым патриархом на Руси был: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а) </a:t>
            </a:r>
            <a:r>
              <a:rPr lang="ru-RU" dirty="0" err="1"/>
              <a:t>Гермоген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б) Филарет;</a:t>
            </a:r>
            <a:br>
              <a:rPr lang="ru-RU" dirty="0"/>
            </a:br>
            <a:r>
              <a:rPr lang="ru-RU" dirty="0"/>
              <a:t>в) </a:t>
            </a:r>
            <a:r>
              <a:rPr lang="ru-RU" dirty="0" smtClean="0"/>
              <a:t>Иов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2. Борис Годунов стал русским царем, потому что: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а) имел право старшинства;</a:t>
            </a:r>
            <a:br>
              <a:rPr lang="ru-RU" dirty="0"/>
            </a:br>
            <a:r>
              <a:rPr lang="ru-RU" dirty="0"/>
              <a:t>б) был избран на Земском соборе;</a:t>
            </a:r>
            <a:br>
              <a:rPr lang="ru-RU" dirty="0"/>
            </a:br>
            <a:r>
              <a:rPr lang="ru-RU" dirty="0"/>
              <a:t>в) на этом настоял польский </a:t>
            </a:r>
            <a:r>
              <a:rPr lang="ru-RU" dirty="0" smtClean="0"/>
              <a:t>король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780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206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Отметьте основные направления внутренней политики Бориса </a:t>
            </a:r>
            <a:r>
              <a:rPr lang="ru-RU" b="1" dirty="0" smtClean="0"/>
              <a:t>Годунова</a:t>
            </a:r>
            <a:r>
              <a:rPr lang="ru-RU" b="1" dirty="0"/>
              <a:t> </a:t>
            </a:r>
            <a:r>
              <a:rPr lang="ru-RU" b="1" dirty="0" smtClean="0"/>
              <a:t>(3):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а) укрепление поместного и вотчинного хозяйства;</a:t>
            </a:r>
            <a:br>
              <a:rPr lang="ru-RU" dirty="0"/>
            </a:br>
            <a:r>
              <a:rPr lang="ru-RU" dirty="0"/>
              <a:t>б) широкое строительство крепостей;</a:t>
            </a:r>
            <a:br>
              <a:rPr lang="ru-RU" dirty="0"/>
            </a:br>
            <a:r>
              <a:rPr lang="ru-RU" dirty="0"/>
              <a:t>в) приглашение иностранных мастеров в Москву;</a:t>
            </a:r>
            <a:br>
              <a:rPr lang="ru-RU" dirty="0"/>
            </a:br>
            <a:r>
              <a:rPr lang="ru-RU" dirty="0"/>
              <a:t>г) отправка дворянских детей на учебу за границу;</a:t>
            </a:r>
            <a:br>
              <a:rPr lang="ru-RU" dirty="0"/>
            </a:br>
            <a:r>
              <a:rPr lang="ru-RU" dirty="0"/>
              <a:t>д) массовые казни своих противников;</a:t>
            </a:r>
            <a:br>
              <a:rPr lang="ru-RU" dirty="0"/>
            </a:br>
            <a:r>
              <a:rPr lang="ru-RU" dirty="0"/>
              <a:t>е) учреждение </a:t>
            </a:r>
            <a:r>
              <a:rPr lang="ru-RU" dirty="0" smtClean="0"/>
              <a:t>патриаршества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568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i="1" dirty="0" smtClean="0"/>
              <a:t>4. Экономические трудности. Народные выступления</a:t>
            </a:r>
            <a:endParaRPr lang="ru-RU" sz="2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7"/>
            <a:ext cx="8784976" cy="230425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b="1" i="1" u="sng" dirty="0" smtClean="0"/>
              <a:t>1601-1603 гг</a:t>
            </a:r>
            <a:r>
              <a:rPr lang="ru-RU" b="1" dirty="0" smtClean="0"/>
              <a:t>. </a:t>
            </a:r>
            <a:r>
              <a:rPr lang="ru-RU" dirty="0" smtClean="0"/>
              <a:t>– неурожай</a:t>
            </a:r>
          </a:p>
          <a:p>
            <a:pPr marL="0" indent="0">
              <a:buNone/>
            </a:pPr>
            <a:r>
              <a:rPr lang="ru-RU" dirty="0" smtClean="0"/>
              <a:t>Отряд Хлопко</a:t>
            </a:r>
          </a:p>
          <a:p>
            <a:pPr marL="0" indent="0">
              <a:buNone/>
            </a:pPr>
            <a:r>
              <a:rPr lang="ru-RU" b="1" u="sng" dirty="0" smtClean="0"/>
              <a:t>Возврат Юрьево Дня и отмена сыска беглых крестьян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3573016"/>
            <a:ext cx="9144000" cy="7647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i="1" dirty="0" smtClean="0"/>
              <a:t>5. Самозванец</a:t>
            </a:r>
            <a:endParaRPr lang="ru-RU" sz="28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4725144"/>
            <a:ext cx="345638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Гришка Отрепьев</a:t>
            </a:r>
            <a:endParaRPr lang="ru-RU" sz="24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5445224"/>
            <a:ext cx="6768752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u="sng" dirty="0" smtClean="0"/>
              <a:t>Задание:</a:t>
            </a:r>
          </a:p>
          <a:p>
            <a:r>
              <a:rPr lang="ru-RU" sz="2000" dirty="0" smtClean="0"/>
              <a:t> Кто такой Гришка Отрепьев?</a:t>
            </a:r>
          </a:p>
          <a:p>
            <a:r>
              <a:rPr lang="ru-RU" sz="2000" dirty="0" smtClean="0"/>
              <a:t>Что и кому пообещал Гришка Отрепьев?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5764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/>
              <a:t>Ответы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1в</a:t>
            </a:r>
          </a:p>
          <a:p>
            <a:pPr marL="0" indent="0">
              <a:buNone/>
            </a:pPr>
            <a:r>
              <a:rPr lang="ru-RU" dirty="0" smtClean="0"/>
              <a:t>2б</a:t>
            </a:r>
          </a:p>
          <a:p>
            <a:pPr marL="0" indent="0">
              <a:buNone/>
            </a:pPr>
            <a:r>
              <a:rPr lang="ru-RU" dirty="0" smtClean="0"/>
              <a:t>3 </a:t>
            </a:r>
            <a:r>
              <a:rPr lang="ru-RU" dirty="0" err="1" smtClean="0"/>
              <a:t>а,б,е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83930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306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Внутренняя и внешняя политика Бориса Годунова</vt:lpstr>
      <vt:lpstr>1.Внутренняя политика Бориса Годунова</vt:lpstr>
      <vt:lpstr>1.Внутренняя политика Бориса Годунова</vt:lpstr>
      <vt:lpstr>2.Внешняя политика Бориса Годунова</vt:lpstr>
      <vt:lpstr>3.Прсечение династии московских правителей</vt:lpstr>
      <vt:lpstr>Проверка домашнего задания</vt:lpstr>
      <vt:lpstr>Презентация PowerPoint</vt:lpstr>
      <vt:lpstr>4. Экономические трудности. Народные выступления</vt:lpstr>
      <vt:lpstr>Ответы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Внутренняя и внешняя политика Бориса Годунова</dc:title>
  <dc:creator>Максим Покровский</dc:creator>
  <cp:lastModifiedBy>Максим</cp:lastModifiedBy>
  <cp:revision>5</cp:revision>
  <dcterms:created xsi:type="dcterms:W3CDTF">2015-12-18T14:44:50Z</dcterms:created>
  <dcterms:modified xsi:type="dcterms:W3CDTF">2016-02-17T15:07:49Z</dcterms:modified>
</cp:coreProperties>
</file>