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2D100-B4C2-421F-AC44-48CD7383F9AC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36AA-E2D1-4214-8214-A32F978F76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2D100-B4C2-421F-AC44-48CD7383F9AC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36AA-E2D1-4214-8214-A32F978F76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2D100-B4C2-421F-AC44-48CD7383F9AC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36AA-E2D1-4214-8214-A32F978F76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2D100-B4C2-421F-AC44-48CD7383F9AC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36AA-E2D1-4214-8214-A32F978F76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2D100-B4C2-421F-AC44-48CD7383F9AC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36AA-E2D1-4214-8214-A32F978F76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2D100-B4C2-421F-AC44-48CD7383F9AC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36AA-E2D1-4214-8214-A32F978F76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2D100-B4C2-421F-AC44-48CD7383F9AC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36AA-E2D1-4214-8214-A32F978F76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2D100-B4C2-421F-AC44-48CD7383F9AC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36AA-E2D1-4214-8214-A32F978F76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2D100-B4C2-421F-AC44-48CD7383F9AC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36AA-E2D1-4214-8214-A32F978F76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2D100-B4C2-421F-AC44-48CD7383F9AC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36AA-E2D1-4214-8214-A32F978F76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2D100-B4C2-421F-AC44-48CD7383F9AC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36AA-E2D1-4214-8214-A32F978F76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2D100-B4C2-421F-AC44-48CD7383F9AC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836AA-E2D1-4214-8214-A32F978F76F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80125824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25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250030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Лицейские годы А. С. Пушкина.</a:t>
            </a:r>
            <a:br>
              <a:rPr lang="ru-RU" dirty="0" smtClean="0"/>
            </a:br>
            <a:r>
              <a:rPr lang="ru-RU" dirty="0" smtClean="0"/>
              <a:t>Дружба с лицеистами.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Учеба Пушкина в лицее - интересные факты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785794"/>
            <a:ext cx="8229600" cy="4525963"/>
          </a:xfrm>
        </p:spPr>
        <p:txBody>
          <a:bodyPr>
            <a:noAutofit/>
          </a:bodyPr>
          <a:lstStyle/>
          <a:p>
            <a:pPr fontAlgn="base">
              <a:buNone/>
            </a:pPr>
            <a:r>
              <a:rPr lang="ru-RU" sz="1800" dirty="0" smtClean="0"/>
              <a:t>1. Пушкин поступил в лицей по блату. Его дядя был лично знаком с основателем учебного заведения Сперанским, и похлопотал за племянника (в те годы набор был всего 30 человек).</a:t>
            </a:r>
          </a:p>
          <a:p>
            <a:pPr fontAlgn="base">
              <a:buNone/>
            </a:pPr>
            <a:r>
              <a:rPr lang="ru-RU" sz="1800" dirty="0" smtClean="0"/>
              <a:t>2. В лицее будущий поэт был самым неуспевающим студентом.</a:t>
            </a:r>
          </a:p>
          <a:p>
            <a:pPr fontAlgn="base">
              <a:buNone/>
            </a:pPr>
            <a:r>
              <a:rPr lang="ru-RU" sz="1800" dirty="0" smtClean="0"/>
              <a:t>3. Во время учебы Пушкин встретил свою первую любовь - </a:t>
            </a:r>
            <a:r>
              <a:rPr lang="ru-RU" sz="1800" dirty="0" err="1" smtClean="0"/>
              <a:t>Нащекину</a:t>
            </a:r>
            <a:r>
              <a:rPr lang="ru-RU" sz="1800" dirty="0" smtClean="0"/>
              <a:t> Веру. Брат Александра писал про него: "Он был собою дурен, ростом мал, но женщинам почему-то нравился«</a:t>
            </a:r>
          </a:p>
          <a:p>
            <a:pPr fontAlgn="base">
              <a:buNone/>
            </a:pPr>
            <a:r>
              <a:rPr lang="ru-RU" sz="1800" dirty="0" smtClean="0"/>
              <a:t>4. Первая дуэль произошла в лицее, Пушкин обозвал оппонента в споре </a:t>
            </a:r>
            <a:r>
              <a:rPr lang="ru-RU" sz="1800" dirty="0" err="1" smtClean="0"/>
              <a:t>подлецом</a:t>
            </a:r>
            <a:r>
              <a:rPr lang="ru-RU" sz="1800" dirty="0" smtClean="0"/>
              <a:t>. Итог - стрельба на дуэли. Всего Пушкин предлагал стреляться более 100 раз из-за пустяков.</a:t>
            </a:r>
          </a:p>
          <a:p>
            <a:pPr fontAlgn="base">
              <a:buNone/>
            </a:pPr>
            <a:r>
              <a:rPr lang="ru-RU" sz="1800" dirty="0" smtClean="0"/>
              <a:t>5. В годы учебы Александр увлекался французской поэзией, за что его прозвали "французом".</a:t>
            </a:r>
          </a:p>
          <a:p>
            <a:pPr fontAlgn="base">
              <a:buNone/>
            </a:pPr>
            <a:r>
              <a:rPr lang="ru-RU" sz="1800" dirty="0" smtClean="0"/>
              <a:t>6. Пушкин писал стихи в учебный журнал "Лицейский мудрец". Однажды он написал: "Вильгельм, прочти свои стихи, чтоб я уснул скорее". Тот обиделся и пошел топиться в пруд (его успели спасти).</a:t>
            </a:r>
          </a:p>
          <a:p>
            <a:pPr fontAlgn="base">
              <a:buNone/>
            </a:pPr>
            <a:r>
              <a:rPr lang="ru-RU" sz="1800" dirty="0" smtClean="0"/>
              <a:t>7. После окончания лицея в 1817 году у Пушкина было "отлично" только по фехтованию, российской и французской словесности. Видна вся подноготная поэта: постоянные дуэли и "острый язык".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0"/>
            <a:ext cx="7772400" cy="1470025"/>
          </a:xfrm>
        </p:spPr>
        <p:txBody>
          <a:bodyPr/>
          <a:lstStyle/>
          <a:p>
            <a:r>
              <a:rPr lang="ru-RU" dirty="0" smtClean="0"/>
              <a:t>Любимыми друзьями Пушкина в лицее были: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643050"/>
            <a:ext cx="7143800" cy="250033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Пущин</a:t>
            </a:r>
            <a:r>
              <a:rPr lang="ru-RU" dirty="0" smtClean="0">
                <a:solidFill>
                  <a:schemeClr val="tx1"/>
                </a:solidFill>
              </a:rPr>
              <a:t> Иван Иванович</a:t>
            </a:r>
          </a:p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Дельвиг</a:t>
            </a:r>
            <a:r>
              <a:rPr lang="ru-RU" dirty="0" smtClean="0">
                <a:solidFill>
                  <a:schemeClr val="tx1"/>
                </a:solidFill>
              </a:rPr>
              <a:t> Антон Антонович</a:t>
            </a:r>
          </a:p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 Кюхельбекер Вильгельм Карлович</a:t>
            </a:r>
          </a:p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  Вяземский Пётр Андреевич </a:t>
            </a:r>
          </a:p>
          <a:p>
            <a:pPr algn="l">
              <a:buFont typeface="Arial" pitchFamily="34" charset="0"/>
              <a:buChar char="•"/>
            </a:pPr>
            <a:endParaRPr lang="ru-RU" dirty="0" smtClean="0">
              <a:solidFill>
                <a:schemeClr val="tx1"/>
              </a:solidFill>
            </a:endParaRPr>
          </a:p>
          <a:p>
            <a:pPr algn="l"/>
            <a:endParaRPr lang="ru-RU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50px-I._I._Pushchin,_183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35777" y="785794"/>
            <a:ext cx="4508223" cy="557216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-14290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Пущину И. И. от Пушкина А. С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42908" y="1500174"/>
            <a:ext cx="5429288" cy="385765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 Мой первый друг, мой друг бесценный!</a:t>
            </a:r>
            <a:br>
              <a:rPr lang="ru-RU" dirty="0" smtClean="0"/>
            </a:br>
            <a:r>
              <a:rPr lang="ru-RU" dirty="0" smtClean="0"/>
              <a:t>И я судьбу благословил, </a:t>
            </a:r>
            <a:br>
              <a:rPr lang="ru-RU" dirty="0" smtClean="0"/>
            </a:br>
            <a:r>
              <a:rPr lang="ru-RU" dirty="0" smtClean="0"/>
              <a:t>Когда мой двор уединенный,</a:t>
            </a:r>
            <a:br>
              <a:rPr lang="ru-RU" dirty="0" smtClean="0"/>
            </a:br>
            <a:r>
              <a:rPr lang="ru-RU" dirty="0" smtClean="0"/>
              <a:t>Печальным снегом занесенный,</a:t>
            </a:r>
            <a:br>
              <a:rPr lang="ru-RU" dirty="0" smtClean="0"/>
            </a:br>
            <a:r>
              <a:rPr lang="ru-RU" dirty="0" smtClean="0"/>
              <a:t>Твой колокольчик огласил.</a:t>
            </a:r>
          </a:p>
          <a:p>
            <a:pPr>
              <a:buNone/>
            </a:pPr>
            <a:r>
              <a:rPr lang="ru-RU" dirty="0" smtClean="0"/>
              <a:t>     Молю святое провиденье:</a:t>
            </a:r>
            <a:br>
              <a:rPr lang="ru-RU" dirty="0" smtClean="0"/>
            </a:br>
            <a:r>
              <a:rPr lang="ru-RU" dirty="0" smtClean="0"/>
              <a:t>Да голос мой душе твоей</a:t>
            </a:r>
            <a:br>
              <a:rPr lang="ru-RU" dirty="0" smtClean="0"/>
            </a:br>
            <a:r>
              <a:rPr lang="ru-RU" dirty="0" smtClean="0"/>
              <a:t>Дарует то же утешенье,</a:t>
            </a:r>
            <a:br>
              <a:rPr lang="ru-RU" dirty="0" smtClean="0"/>
            </a:br>
            <a:r>
              <a:rPr lang="ru-RU" dirty="0" smtClean="0"/>
              <a:t>Да озарит он заточенье</a:t>
            </a:r>
            <a:br>
              <a:rPr lang="ru-RU" dirty="0" smtClean="0"/>
            </a:br>
            <a:r>
              <a:rPr lang="ru-RU" dirty="0" smtClean="0"/>
              <a:t>Лучом лицейских ясных дней!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-285776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err="1" smtClean="0"/>
              <a:t>Дельвигу</a:t>
            </a:r>
            <a:r>
              <a:rPr lang="ru-RU" sz="3200" dirty="0" smtClean="0"/>
              <a:t> А. А. от Пушкина А. С.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7148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5500" dirty="0" smtClean="0"/>
              <a:t>Любовью, дружеством и ленью</a:t>
            </a:r>
          </a:p>
          <a:p>
            <a:pPr>
              <a:buNone/>
            </a:pPr>
            <a:r>
              <a:rPr lang="ru-RU" sz="5500" dirty="0" smtClean="0"/>
              <a:t>         Укрытый от забот и бед,</a:t>
            </a:r>
          </a:p>
          <a:p>
            <a:pPr>
              <a:buNone/>
            </a:pPr>
            <a:r>
              <a:rPr lang="ru-RU" sz="5500" dirty="0" smtClean="0"/>
              <a:t>         Живи под их надежной сенью;</a:t>
            </a:r>
          </a:p>
          <a:p>
            <a:pPr>
              <a:buNone/>
            </a:pPr>
            <a:r>
              <a:rPr lang="ru-RU" sz="5500" dirty="0" smtClean="0"/>
              <a:t>В уединении ты счастлив: ты поэт.</a:t>
            </a:r>
          </a:p>
          <a:p>
            <a:pPr>
              <a:buNone/>
            </a:pPr>
            <a:r>
              <a:rPr lang="ru-RU" sz="5500" dirty="0" smtClean="0"/>
              <a:t>Наперснику богов не страшны бури злые:</a:t>
            </a:r>
          </a:p>
          <a:p>
            <a:pPr>
              <a:buNone/>
            </a:pPr>
            <a:r>
              <a:rPr lang="ru-RU" sz="5500" dirty="0" smtClean="0"/>
              <a:t>Над ним их промысел высокий и святой;</a:t>
            </a:r>
          </a:p>
          <a:p>
            <a:pPr>
              <a:buNone/>
            </a:pPr>
            <a:r>
              <a:rPr lang="ru-RU" sz="5500" dirty="0" smtClean="0"/>
              <a:t>Его баюкают камены молодые</a:t>
            </a:r>
          </a:p>
          <a:p>
            <a:pPr>
              <a:buNone/>
            </a:pPr>
            <a:r>
              <a:rPr lang="ru-RU" sz="5500" dirty="0" smtClean="0"/>
              <a:t>И с перстом на устах хранят его покой.</a:t>
            </a:r>
          </a:p>
          <a:p>
            <a:pPr>
              <a:buNone/>
            </a:pPr>
            <a:r>
              <a:rPr lang="ru-RU" sz="5500" dirty="0" smtClean="0"/>
              <a:t>О милый друг, и мне богини песнопенья</a:t>
            </a:r>
          </a:p>
          <a:p>
            <a:pPr>
              <a:buNone/>
            </a:pPr>
            <a:r>
              <a:rPr lang="ru-RU" sz="5500" dirty="0" smtClean="0"/>
              <a:t>         Еще в младенческую грудь</a:t>
            </a:r>
          </a:p>
          <a:p>
            <a:pPr>
              <a:buNone/>
            </a:pPr>
            <a:r>
              <a:rPr lang="ru-RU" sz="5500" dirty="0" smtClean="0"/>
              <a:t>         Влияли искру вдохновенья</a:t>
            </a:r>
          </a:p>
          <a:p>
            <a:pPr>
              <a:buNone/>
            </a:pPr>
            <a:r>
              <a:rPr lang="ru-RU" sz="5500" dirty="0" smtClean="0"/>
              <a:t>         И тайный указали путь:</a:t>
            </a:r>
          </a:p>
          <a:p>
            <a:pPr>
              <a:buNone/>
            </a:pPr>
            <a:r>
              <a:rPr lang="ru-RU" sz="5500" dirty="0" smtClean="0"/>
              <a:t>         Я лирных звуков наслажденья</a:t>
            </a:r>
          </a:p>
          <a:p>
            <a:pPr>
              <a:buNone/>
            </a:pPr>
            <a:r>
              <a:rPr lang="ru-RU" sz="5500" dirty="0" smtClean="0"/>
              <a:t>         Младенцем чувствовать умел,</a:t>
            </a:r>
          </a:p>
          <a:p>
            <a:pPr>
              <a:buNone/>
            </a:pPr>
            <a:r>
              <a:rPr lang="ru-RU" sz="5500" dirty="0" smtClean="0"/>
              <a:t>         И лира стала мой удел.</a:t>
            </a:r>
          </a:p>
          <a:p>
            <a:pPr>
              <a:buNone/>
            </a:pPr>
            <a:r>
              <a:rPr lang="ru-RU" sz="5500" dirty="0" smtClean="0"/>
              <a:t>         Но где же вы, минуты упоенья,</a:t>
            </a:r>
          </a:p>
          <a:p>
            <a:pPr>
              <a:buNone/>
            </a:pPr>
            <a:r>
              <a:rPr lang="ru-RU" sz="5500" dirty="0" smtClean="0"/>
              <a:t>         Неизъяснимый сердца жар,</a:t>
            </a:r>
          </a:p>
          <a:p>
            <a:pPr>
              <a:buNone/>
            </a:pPr>
            <a:r>
              <a:rPr lang="ru-RU" sz="5500" dirty="0" smtClean="0"/>
              <a:t>Одушевленный труд и слезы вдохновенья!</a:t>
            </a:r>
          </a:p>
          <a:p>
            <a:pPr>
              <a:buNone/>
            </a:pPr>
            <a:r>
              <a:rPr lang="ru-RU" sz="5500" dirty="0" smtClean="0"/>
              <a:t>         Как дым, исчез мой легкий дар.</a:t>
            </a:r>
          </a:p>
          <a:p>
            <a:pPr>
              <a:buNone/>
            </a:pPr>
            <a:r>
              <a:rPr lang="ru-RU" sz="5500" dirty="0" smtClean="0"/>
              <a:t>Как рано зависти привлек я взор кровавый</a:t>
            </a:r>
          </a:p>
          <a:p>
            <a:pPr>
              <a:buNone/>
            </a:pPr>
            <a:r>
              <a:rPr lang="ru-RU" sz="5500" dirty="0" smtClean="0"/>
              <a:t>И злобной клеветы невидимый кинжал!</a:t>
            </a:r>
          </a:p>
          <a:p>
            <a:pPr>
              <a:buNone/>
            </a:pPr>
            <a:r>
              <a:rPr lang="ru-RU" sz="5500" dirty="0" smtClean="0"/>
              <a:t>         Нет, нет, ни </a:t>
            </a:r>
            <a:r>
              <a:rPr lang="ru-RU" sz="5500" dirty="0" err="1" smtClean="0"/>
              <a:t>счастием</a:t>
            </a:r>
            <a:r>
              <a:rPr lang="ru-RU" sz="5500" dirty="0" smtClean="0"/>
              <a:t>, </a:t>
            </a:r>
            <a:r>
              <a:rPr lang="ru-RU" sz="5500" dirty="0" err="1" smtClean="0"/>
              <a:t>ни</a:t>
            </a:r>
            <a:r>
              <a:rPr lang="ru-RU" sz="5500" dirty="0" smtClean="0"/>
              <a:t> славой,</a:t>
            </a:r>
          </a:p>
          <a:p>
            <a:pPr>
              <a:buNone/>
            </a:pPr>
            <a:r>
              <a:rPr lang="ru-RU" sz="5500" dirty="0" smtClean="0"/>
              <a:t>         Ни гордой жаждою похвал</a:t>
            </a:r>
          </a:p>
          <a:p>
            <a:pPr>
              <a:buNone/>
            </a:pPr>
            <a:r>
              <a:rPr lang="ru-RU" sz="5500" dirty="0" smtClean="0"/>
              <a:t>Не буду увлечен! В бездействии счастливом</a:t>
            </a:r>
          </a:p>
          <a:p>
            <a:pPr>
              <a:buNone/>
            </a:pPr>
            <a:r>
              <a:rPr lang="ru-RU" sz="5500" dirty="0" smtClean="0"/>
              <a:t>Забуду милых муз, мучительниц моих;</a:t>
            </a:r>
          </a:p>
          <a:p>
            <a:pPr>
              <a:buNone/>
            </a:pPr>
            <a:r>
              <a:rPr lang="ru-RU" sz="5500" dirty="0" smtClean="0"/>
              <a:t>Но, может быть, вздохну в восторге молчаливом,</a:t>
            </a:r>
          </a:p>
          <a:p>
            <a:pPr>
              <a:buNone/>
            </a:pPr>
            <a:r>
              <a:rPr lang="ru-RU" sz="5500" dirty="0" smtClean="0"/>
              <a:t>         Внимая звуку струн твоих.</a:t>
            </a:r>
          </a:p>
          <a:p>
            <a:pPr>
              <a:buNone/>
            </a:pPr>
            <a:r>
              <a:rPr lang="ru-RU" sz="5500" dirty="0" smtClean="0"/>
              <a:t> </a:t>
            </a:r>
          </a:p>
          <a:p>
            <a:pPr>
              <a:buNone/>
            </a:pPr>
            <a:r>
              <a:rPr lang="ru-RU" sz="5500" dirty="0" smtClean="0"/>
              <a:t>1817</a:t>
            </a:r>
          </a:p>
          <a:p>
            <a:pPr>
              <a:buNone/>
            </a:pPr>
            <a:endParaRPr lang="ru-RU" dirty="0" smtClean="0"/>
          </a:p>
        </p:txBody>
      </p:sp>
      <p:pic>
        <p:nvPicPr>
          <p:cNvPr id="5" name="Рисунок 4" descr="250px-Anton_Delvig_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7686" y="1000108"/>
            <a:ext cx="4317681" cy="47149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Кюхельбекеру В. К. от Пушкина А.С.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dirty="0" smtClean="0"/>
              <a:t>В последний раз, в тиши уединенья,</a:t>
            </a:r>
          </a:p>
          <a:p>
            <a:pPr>
              <a:buNone/>
            </a:pPr>
            <a:r>
              <a:rPr lang="ru-RU" sz="1600" dirty="0" smtClean="0"/>
              <a:t>Моим стихам внимает наш Пенат!</a:t>
            </a:r>
          </a:p>
          <a:p>
            <a:pPr>
              <a:buNone/>
            </a:pPr>
            <a:r>
              <a:rPr lang="ru-RU" sz="1600" dirty="0" smtClean="0"/>
              <a:t>Лицейской жизни милый брат,</a:t>
            </a:r>
          </a:p>
          <a:p>
            <a:pPr>
              <a:buNone/>
            </a:pPr>
            <a:r>
              <a:rPr lang="ru-RU" sz="1600" dirty="0" smtClean="0"/>
              <a:t>Делю с тобой последние мгновенья!</a:t>
            </a:r>
          </a:p>
          <a:p>
            <a:pPr>
              <a:buNone/>
            </a:pPr>
            <a:r>
              <a:rPr lang="ru-RU" sz="1600" dirty="0" smtClean="0"/>
              <a:t>Итак, они прошли — лета соединенья; —</a:t>
            </a:r>
          </a:p>
          <a:p>
            <a:pPr>
              <a:buNone/>
            </a:pPr>
            <a:r>
              <a:rPr lang="ru-RU" sz="1600" dirty="0" smtClean="0"/>
              <a:t>Итак, разорван он — наш братский верный круг!</a:t>
            </a:r>
          </a:p>
          <a:p>
            <a:pPr>
              <a:buNone/>
            </a:pPr>
            <a:r>
              <a:rPr lang="ru-RU" sz="1600" dirty="0" smtClean="0"/>
              <a:t>Прости!... хранимый тайным небом,</a:t>
            </a:r>
          </a:p>
          <a:p>
            <a:pPr>
              <a:buNone/>
            </a:pPr>
            <a:r>
              <a:rPr lang="ru-RU" sz="1600" dirty="0" smtClean="0"/>
              <a:t>Не разлучайся, милый друг,</a:t>
            </a:r>
          </a:p>
          <a:p>
            <a:pPr>
              <a:buNone/>
            </a:pPr>
            <a:r>
              <a:rPr lang="ru-RU" sz="1600" dirty="0" smtClean="0"/>
              <a:t>С фортуной, дружеством и Фебом, —</a:t>
            </a:r>
          </a:p>
          <a:p>
            <a:pPr>
              <a:buNone/>
            </a:pPr>
            <a:r>
              <a:rPr lang="ru-RU" sz="1600" dirty="0" smtClean="0"/>
              <a:t>10Узнай любовь — неведомую мне —</a:t>
            </a:r>
          </a:p>
          <a:p>
            <a:pPr>
              <a:buNone/>
            </a:pPr>
            <a:r>
              <a:rPr lang="ru-RU" sz="1600" dirty="0" smtClean="0"/>
              <a:t>Любовь надежд, восторгов, упоенья:</a:t>
            </a:r>
          </a:p>
          <a:p>
            <a:pPr>
              <a:buNone/>
            </a:pPr>
            <a:r>
              <a:rPr lang="ru-RU" sz="1600" dirty="0" smtClean="0"/>
              <a:t>И дни твои полетом сновиденья</a:t>
            </a:r>
          </a:p>
          <a:p>
            <a:pPr>
              <a:buNone/>
            </a:pPr>
            <a:r>
              <a:rPr lang="ru-RU" sz="1600" dirty="0" smtClean="0"/>
              <a:t>Да пролетят в счастливой тишине!</a:t>
            </a:r>
          </a:p>
          <a:p>
            <a:pPr>
              <a:buNone/>
            </a:pPr>
            <a:r>
              <a:rPr lang="ru-RU" sz="1600" dirty="0" smtClean="0"/>
              <a:t>Прости.... где б ни был я: в огне ли смертной битвы,</a:t>
            </a:r>
          </a:p>
          <a:p>
            <a:pPr>
              <a:buNone/>
            </a:pPr>
            <a:r>
              <a:rPr lang="ru-RU" sz="1600" dirty="0" smtClean="0"/>
              <a:t>При мирных ли брегах родимого ручья,</a:t>
            </a:r>
          </a:p>
          <a:p>
            <a:pPr>
              <a:buNone/>
            </a:pPr>
            <a:r>
              <a:rPr lang="ru-RU" sz="1600" dirty="0" smtClean="0"/>
              <a:t>Святому братству верен я!</a:t>
            </a:r>
          </a:p>
          <a:p>
            <a:pPr>
              <a:buNone/>
            </a:pPr>
            <a:r>
              <a:rPr lang="ru-RU" sz="1600" dirty="0" smtClean="0"/>
              <a:t>И пусть.... (услышит ли Судьба мои молитвы?)</a:t>
            </a:r>
          </a:p>
          <a:p>
            <a:pPr>
              <a:buNone/>
            </a:pPr>
            <a:r>
              <a:rPr lang="ru-RU" sz="1600" dirty="0" smtClean="0"/>
              <a:t>Пусть будут счастливы все, все твои друзья! </a:t>
            </a:r>
          </a:p>
          <a:p>
            <a:endParaRPr lang="ru-RU" sz="1600" dirty="0"/>
          </a:p>
        </p:txBody>
      </p:sp>
      <p:pic>
        <p:nvPicPr>
          <p:cNvPr id="4" name="Рисунок 3" descr="250px-V._K._Kyukhelbeker,_1820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2034" y="1071546"/>
            <a:ext cx="4071966" cy="49515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Вяземскому П. А от Пушкина А. С 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3714808" y="1285860"/>
            <a:ext cx="8229600" cy="4525963"/>
          </a:xfrm>
        </p:spPr>
        <p:txBody>
          <a:bodyPr/>
          <a:lstStyle/>
          <a:p>
            <a:pPr lvl="8">
              <a:buNone/>
            </a:pPr>
            <a:r>
              <a:rPr lang="ru-RU" dirty="0" smtClean="0"/>
              <a:t>    Язвительный поэт, остряк замысловатый,</a:t>
            </a:r>
            <a:br>
              <a:rPr lang="ru-RU" dirty="0" smtClean="0"/>
            </a:br>
            <a:r>
              <a:rPr lang="ru-RU" dirty="0" smtClean="0"/>
              <a:t>И блеском [колких слов], и шутками богатый,</a:t>
            </a:r>
            <a:br>
              <a:rPr lang="ru-RU" dirty="0" smtClean="0"/>
            </a:br>
            <a:r>
              <a:rPr lang="ru-RU" dirty="0" smtClean="0"/>
              <a:t>Счастливый Вяземский, завидую тебе.</a:t>
            </a:r>
            <a:br>
              <a:rPr lang="ru-RU" dirty="0" smtClean="0"/>
            </a:br>
            <a:r>
              <a:rPr lang="ru-RU" dirty="0" smtClean="0"/>
              <a:t>Ты право получил, благодаря судьбе,</a:t>
            </a:r>
            <a:br>
              <a:rPr lang="ru-RU" dirty="0" smtClean="0"/>
            </a:br>
            <a:r>
              <a:rPr lang="ru-RU" dirty="0" smtClean="0"/>
              <a:t>Смеяться весело над Злобою ревнивой,</a:t>
            </a:r>
            <a:br>
              <a:rPr lang="ru-RU" dirty="0" smtClean="0"/>
            </a:br>
            <a:r>
              <a:rPr lang="ru-RU" dirty="0" smtClean="0"/>
              <a:t>Невежество разить анафемой игривой.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250px-P.F._Sokolov_00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57752" y="1142984"/>
            <a:ext cx="3714776" cy="50075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В стихотворении "Товарищам" Пушкин писал: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28860" y="857232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400" dirty="0" smtClean="0"/>
              <a:t>"Промчались годы заточенья; </a:t>
            </a:r>
            <a:br>
              <a:rPr lang="ru-RU" sz="1400" dirty="0" smtClean="0"/>
            </a:br>
            <a:r>
              <a:rPr lang="ru-RU" sz="1400" dirty="0" smtClean="0"/>
              <a:t>Недолго, мирные друзья, </a:t>
            </a:r>
            <a:br>
              <a:rPr lang="ru-RU" sz="1400" dirty="0" smtClean="0"/>
            </a:br>
            <a:r>
              <a:rPr lang="ru-RU" sz="1400" dirty="0" smtClean="0"/>
              <a:t>Нам видеть кров уединенья </a:t>
            </a:r>
            <a:br>
              <a:rPr lang="ru-RU" sz="1400" dirty="0" smtClean="0"/>
            </a:br>
            <a:r>
              <a:rPr lang="ru-RU" sz="1400" dirty="0" smtClean="0"/>
              <a:t>И </a:t>
            </a:r>
            <a:r>
              <a:rPr lang="ru-RU" sz="1400" dirty="0" err="1" smtClean="0"/>
              <a:t>Царскосельские</a:t>
            </a:r>
            <a:r>
              <a:rPr lang="ru-RU" sz="1400" dirty="0" smtClean="0"/>
              <a:t> поля. </a:t>
            </a:r>
            <a:br>
              <a:rPr lang="ru-RU" sz="1400" dirty="0" smtClean="0"/>
            </a:br>
            <a:r>
              <a:rPr lang="ru-RU" sz="1400" dirty="0" smtClean="0"/>
              <a:t>Разлука ждёт нас у порогу. </a:t>
            </a:r>
            <a:br>
              <a:rPr lang="ru-RU" sz="1400" dirty="0" smtClean="0"/>
            </a:br>
            <a:r>
              <a:rPr lang="ru-RU" sz="1400" dirty="0" smtClean="0"/>
              <a:t>Зовёт нас дальний света шум,</a:t>
            </a:r>
            <a:br>
              <a:rPr lang="ru-RU" sz="1400" dirty="0" smtClean="0"/>
            </a:br>
            <a:r>
              <a:rPr lang="ru-RU" sz="1400" dirty="0" smtClean="0"/>
              <a:t>И каждый смотрит на дорогу </a:t>
            </a:r>
            <a:br>
              <a:rPr lang="ru-RU" sz="1400" dirty="0" smtClean="0"/>
            </a:br>
            <a:r>
              <a:rPr lang="ru-RU" sz="1400" dirty="0" smtClean="0"/>
              <a:t>С волненьем гордых, юных дум. </a:t>
            </a:r>
            <a:br>
              <a:rPr lang="ru-RU" sz="1400" dirty="0" smtClean="0"/>
            </a:br>
            <a:r>
              <a:rPr lang="ru-RU" sz="1400" dirty="0" smtClean="0"/>
              <a:t>Иной, под кивер спрятав ум.</a:t>
            </a:r>
            <a:br>
              <a:rPr lang="ru-RU" sz="1400" dirty="0" smtClean="0"/>
            </a:br>
            <a:r>
              <a:rPr lang="ru-RU" sz="1400" dirty="0" smtClean="0"/>
              <a:t>Уже в воинственном наряде</a:t>
            </a:r>
            <a:br>
              <a:rPr lang="ru-RU" sz="1400" dirty="0" smtClean="0"/>
            </a:br>
            <a:r>
              <a:rPr lang="ru-RU" sz="1400" dirty="0" smtClean="0"/>
              <a:t>Гусарской саблею махнул –</a:t>
            </a:r>
            <a:br>
              <a:rPr lang="ru-RU" sz="1400" dirty="0" smtClean="0"/>
            </a:br>
            <a:r>
              <a:rPr lang="ru-RU" sz="1400" dirty="0" smtClean="0"/>
              <a:t>В крещенской утренней прохладе</a:t>
            </a:r>
            <a:br>
              <a:rPr lang="ru-RU" sz="1400" dirty="0" smtClean="0"/>
            </a:br>
            <a:r>
              <a:rPr lang="ru-RU" sz="1400" dirty="0" smtClean="0"/>
              <a:t>Красиво мёрзнет на параде,</a:t>
            </a:r>
            <a:br>
              <a:rPr lang="ru-RU" sz="1400" dirty="0" smtClean="0"/>
            </a:br>
            <a:r>
              <a:rPr lang="ru-RU" sz="1400" dirty="0" smtClean="0"/>
              <a:t>А греться едет в караул;</a:t>
            </a:r>
            <a:br>
              <a:rPr lang="ru-RU" sz="1400" dirty="0" smtClean="0"/>
            </a:br>
            <a:r>
              <a:rPr lang="ru-RU" sz="1400" dirty="0" smtClean="0"/>
              <a:t>Другой, рождённый быть вельможей,</a:t>
            </a:r>
            <a:br>
              <a:rPr lang="ru-RU" sz="1400" dirty="0" smtClean="0"/>
            </a:br>
            <a:r>
              <a:rPr lang="ru-RU" sz="1400" dirty="0" smtClean="0"/>
              <a:t>Не честь, а почести любя,</a:t>
            </a:r>
            <a:br>
              <a:rPr lang="ru-RU" sz="1400" dirty="0" smtClean="0"/>
            </a:br>
            <a:r>
              <a:rPr lang="ru-RU" sz="1400" dirty="0" smtClean="0"/>
              <a:t>У плута знатного в прихожей</a:t>
            </a:r>
            <a:br>
              <a:rPr lang="ru-RU" sz="1400" dirty="0" smtClean="0"/>
            </a:br>
            <a:r>
              <a:rPr lang="ru-RU" sz="1400" dirty="0" smtClean="0"/>
              <a:t>Покорным плутом зрит себя;</a:t>
            </a:r>
            <a:br>
              <a:rPr lang="ru-RU" sz="1400" dirty="0" smtClean="0"/>
            </a:br>
            <a:r>
              <a:rPr lang="ru-RU" sz="1400" dirty="0" smtClean="0"/>
              <a:t>Лишь я, судьбе во всём послушный,</a:t>
            </a:r>
            <a:br>
              <a:rPr lang="ru-RU" sz="1400" dirty="0" smtClean="0"/>
            </a:br>
            <a:r>
              <a:rPr lang="ru-RU" sz="1400" dirty="0" smtClean="0"/>
              <a:t>Счастливой лени верный сын.</a:t>
            </a:r>
            <a:br>
              <a:rPr lang="ru-RU" sz="1400" dirty="0" smtClean="0"/>
            </a:br>
            <a:r>
              <a:rPr lang="ru-RU" sz="1400" dirty="0" smtClean="0"/>
              <a:t>Душой беспечный, равнодушный,</a:t>
            </a:r>
            <a:br>
              <a:rPr lang="ru-RU" sz="1400" dirty="0" smtClean="0"/>
            </a:br>
            <a:r>
              <a:rPr lang="ru-RU" sz="1400" dirty="0" smtClean="0"/>
              <a:t>Я тихо задремал один...</a:t>
            </a:r>
            <a:br>
              <a:rPr lang="ru-RU" sz="1400" dirty="0" smtClean="0"/>
            </a:br>
            <a:r>
              <a:rPr lang="ru-RU" sz="1400" dirty="0" smtClean="0"/>
              <a:t>Равны мне писари, уланы,</a:t>
            </a:r>
            <a:br>
              <a:rPr lang="ru-RU" sz="1400" dirty="0" smtClean="0"/>
            </a:br>
            <a:r>
              <a:rPr lang="ru-RU" sz="1400" dirty="0" smtClean="0"/>
              <a:t>Равны Законы, кивера,</a:t>
            </a:r>
            <a:br>
              <a:rPr lang="ru-RU" sz="1400" dirty="0" smtClean="0"/>
            </a:br>
            <a:r>
              <a:rPr lang="ru-RU" sz="1400" dirty="0" smtClean="0"/>
              <a:t>Не рвусь я грудью в капитаны</a:t>
            </a:r>
            <a:br>
              <a:rPr lang="ru-RU" sz="1400" dirty="0" smtClean="0"/>
            </a:br>
            <a:r>
              <a:rPr lang="ru-RU" sz="1400" dirty="0" smtClean="0"/>
              <a:t>И не ползу в асессора..."</a:t>
            </a:r>
            <a:br>
              <a:rPr lang="ru-RU" sz="1400" dirty="0" smtClean="0"/>
            </a:b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85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385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385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385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 smtClean="0"/>
              <a:t>1 ноября 2011 года Банк России выпустил в обращение памятную монету номиналом 25 рублей с изображением Царскосельского лицея в память его 200-летия. Монета изготовлена из серебра 925-й пробы тиражом 1000 экземпляров и весом 169 граммов</a:t>
            </a:r>
            <a:endParaRPr lang="ru-RU" sz="2400" dirty="0"/>
          </a:p>
        </p:txBody>
      </p:sp>
      <p:pic>
        <p:nvPicPr>
          <p:cNvPr id="4" name="Рисунок 3" descr="601px-RR5115-0067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28794" y="2071678"/>
            <a:ext cx="4643469" cy="46280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1143000"/>
          </a:xfrm>
        </p:spPr>
        <p:txBody>
          <a:bodyPr>
            <a:noAutofit/>
          </a:bodyPr>
          <a:lstStyle/>
          <a:p>
            <a:r>
              <a:rPr lang="ru-RU" sz="2000" dirty="0" smtClean="0"/>
              <a:t>В 1860 году, накануне пятидесятилетия Лицея, в среде лицеистов возникла мысль о памятнике Пушкину. Первоначально установить его хотели на деньги лицеистов, но потом поняли, что собранных лицеистами средств будет не достаточно на выполнение памятника, достойного Пушкина. Была объявлена подписка, начавшаяся в январе 1861 года</a:t>
            </a:r>
            <a:endParaRPr lang="ru-RU" sz="2000" dirty="0"/>
          </a:p>
        </p:txBody>
      </p:sp>
      <p:pic>
        <p:nvPicPr>
          <p:cNvPr id="4" name="Рисунок 3" descr="tzarsky_licei29july11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71604" y="2095500"/>
            <a:ext cx="6350000" cy="47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</TotalTime>
  <Words>450</Words>
  <Application>Microsoft Office PowerPoint</Application>
  <PresentationFormat>Экран (4:3)</PresentationFormat>
  <Paragraphs>73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Лицейские годы А. С. Пушкина. Дружба с лицеистами. </vt:lpstr>
      <vt:lpstr>Любимыми друзьями Пушкина в лицее были:</vt:lpstr>
      <vt:lpstr>Пущину И. И. от Пушкина А. С</vt:lpstr>
      <vt:lpstr>Дельвигу А. А. от Пушкина А. С.</vt:lpstr>
      <vt:lpstr>Кюхельбекеру В. К. от Пушкина А.С.</vt:lpstr>
      <vt:lpstr>Вяземскому П. А от Пушкина А. С </vt:lpstr>
      <vt:lpstr>В стихотворении "Товарищам" Пушкин писал:  </vt:lpstr>
      <vt:lpstr>1 ноября 2011 года Банк России выпустил в обращение памятную монету номиналом 25 рублей с изображением Царскосельского лицея в память его 200-летия. Монета изготовлена из серебра 925-й пробы тиражом 1000 экземпляров и весом 169 граммов</vt:lpstr>
      <vt:lpstr>В 1860 году, накануне пятидесятилетия Лицея, в среде лицеистов возникла мысль о памятнике Пушкину. Первоначально установить его хотели на деньги лицеистов, но потом поняли, что собранных лицеистами средств будет не достаточно на выполнение памятника, достойного Пушкина. Была объявлена подписка, начавшаяся в январе 1861 года</vt:lpstr>
      <vt:lpstr>Учеба Пушкина в лицее - интересные факты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Лицейские годы Пушкина. Дружба с лицеистами</dc:title>
  <dc:creator>Максим</dc:creator>
  <cp:lastModifiedBy>Артём</cp:lastModifiedBy>
  <cp:revision>24</cp:revision>
  <dcterms:created xsi:type="dcterms:W3CDTF">2013-11-22T09:41:00Z</dcterms:created>
  <dcterms:modified xsi:type="dcterms:W3CDTF">2016-02-18T06:54:25Z</dcterms:modified>
  <cp:contentStatus/>
</cp:coreProperties>
</file>