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6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7917D7-4CF1-4E28-93D5-9CE030697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D022B0-0D81-4F56-B796-9A6D04F07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0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hellogiggles.com/michael-jordan-space-jam-jersey/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nfourok.ru/prezentaciya__basketbol_pravila_igry-396078.htm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sports.ru/krasnye-krylya/posts/?p=15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hyperlink" Target="https://yandex.ru/images/search?cbir_id=8BhynF3wuq4hnAQuo86VwA&amp;rpt=imageview&amp;from=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1.byd.edutexts.org/docs/68/index-82404.html" TargetMode="External"/><Relationship Id="rId3" Type="http://schemas.openxmlformats.org/officeDocument/2006/relationships/hyperlink" Target="http://infourok.ru/prezentaciya__basketbol_pravila_igry-396078.htm" TargetMode="External"/><Relationship Id="rId7" Type="http://schemas.openxmlformats.org/officeDocument/2006/relationships/hyperlink" Target="file:///C:\Users\&#1055;&#1072;&#1074;&#1077;&#1083;\Desktop\&#1050;&#1091;&#1088;&#1089;&#1099;\Pro-Basketball.ru" TargetMode="External"/><Relationship Id="rId2" Type="http://schemas.openxmlformats.org/officeDocument/2006/relationships/hyperlink" Target="http://ppt4web.ru/obshhestvoznanija/basketbol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yshared.ru/slide/273112/" TargetMode="External"/><Relationship Id="rId11" Type="http://schemas.openxmlformats.org/officeDocument/2006/relationships/hyperlink" Target="https://yandex.ru/images/search?cbir_id=8BhynF3wuq4hnAQuo86VwA&amp;rpt=imageview&amp;from=" TargetMode="External"/><Relationship Id="rId5" Type="http://schemas.openxmlformats.org/officeDocument/2006/relationships/hyperlink" Target="http://3p0intlayup.tumblr.com/page/3" TargetMode="External"/><Relationship Id="rId10" Type="http://schemas.openxmlformats.org/officeDocument/2006/relationships/hyperlink" Target="http://hellogiggles.com/michael-jordan-space-jam-jersey/" TargetMode="External"/><Relationship Id="rId4" Type="http://schemas.openxmlformats.org/officeDocument/2006/relationships/hyperlink" Target="http://lektsii.com/3-81931.html" TargetMode="External"/><Relationship Id="rId9" Type="http://schemas.openxmlformats.org/officeDocument/2006/relationships/hyperlink" Target="http://mypresentation.ru/presentation/67830_basketbo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3p0intlayup.tumblr.com/page/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yshared.ru/slide/27311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yshared.ru/slide/273112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Pro-Basketball.r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1.byd.edutexts.org/docs/68/index-82404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mypresentation.ru/presentation/67830_basketbo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1643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 урока: </a:t>
            </a:r>
            <a:r>
              <a:rPr lang="ru-RU" b="1" dirty="0" smtClean="0"/>
              <a:t>Ведение и передача баскетбольного мяча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2852742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Цель урока: Совершенствование техники ведения и передачи баскетбольного мяча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28588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Задание 3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0" y="2143125"/>
            <a:ext cx="4040188" cy="639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 Black" pitchFamily="34" charset="0"/>
              </a:rPr>
              <a:t>    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71538" y="2571744"/>
            <a:ext cx="6400800" cy="1752600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Ведение мяча в движении обегая партнера левой рукой, затем правой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рукой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Задание 4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357430"/>
            <a:ext cx="6400800" cy="175260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Ведение мяча левой, правой рукой в движении с последующей передачей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9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Передача мяча</a:t>
            </a:r>
          </a:p>
        </p:txBody>
      </p:sp>
      <p:sp>
        <p:nvSpPr>
          <p:cNvPr id="676877" name="Rectangle 13"/>
          <p:cNvSpPr>
            <a:spLocks noChangeArrowheads="1"/>
          </p:cNvSpPr>
          <p:nvPr/>
        </p:nvSpPr>
        <p:spPr bwMode="auto">
          <a:xfrm>
            <a:off x="468313" y="1341438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buFont typeface="Wingdings" pitchFamily="2" charset="2"/>
              <a:buChar char="n"/>
              <a:defRPr/>
            </a:pPr>
            <a:endParaRPr lang="ru-RU" sz="3200" b="0" i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676880" name="Rectangle 16"/>
          <p:cNvSpPr>
            <a:spLocks noChangeArrowheads="1"/>
          </p:cNvSpPr>
          <p:nvPr/>
        </p:nvSpPr>
        <p:spPr bwMode="auto">
          <a:xfrm>
            <a:off x="684213" y="5157788"/>
            <a:ext cx="813593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defRPr/>
            </a:pPr>
            <a:endParaRPr lang="ru-RU" sz="2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76897" name="Rectangle 33"/>
          <p:cNvSpPr>
            <a:spLocks noChangeArrowheads="1"/>
          </p:cNvSpPr>
          <p:nvPr/>
        </p:nvSpPr>
        <p:spPr bwMode="auto">
          <a:xfrm>
            <a:off x="250825" y="4941888"/>
            <a:ext cx="8642350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3600" b="1" dirty="0">
                <a:latin typeface="Arial" pitchFamily="34" charset="0"/>
                <a:cs typeface="Arial" pitchFamily="34" charset="0"/>
              </a:rPr>
              <a:t>Это  основа  успеха 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3600" b="1" dirty="0">
                <a:latin typeface="Arial" pitchFamily="34" charset="0"/>
                <a:cs typeface="Arial" pitchFamily="34" charset="0"/>
              </a:rPr>
              <a:t>всех  комбинаций</a:t>
            </a:r>
          </a:p>
        </p:txBody>
      </p:sp>
      <p:pic>
        <p:nvPicPr>
          <p:cNvPr id="676899" name="Picture 35" descr="фото (баск) 11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196975"/>
            <a:ext cx="5765800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6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6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7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7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76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76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9" grpId="0" autoUpdateAnimBg="0"/>
      <p:bldP spid="67689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571480"/>
            <a:ext cx="8229600" cy="83981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Какие способы передачи мяча вы знаете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1857364"/>
            <a:ext cx="4038600" cy="4522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Двумя руками от     груди</a:t>
            </a:r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Двумя руками с отскоком</a:t>
            </a:r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Двумя руками снизу</a:t>
            </a:r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Двумя руками над головой</a:t>
            </a:r>
          </a:p>
          <a:p>
            <a:pPr>
              <a:lnSpc>
                <a:spcPct val="8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Бейсбольная (длинная) передача</a:t>
            </a:r>
          </a:p>
        </p:txBody>
      </p:sp>
      <p:pic>
        <p:nvPicPr>
          <p:cNvPr id="685064" name="Picture 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928802"/>
            <a:ext cx="4044950" cy="4410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8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8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8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8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58" grpId="0" autoUpdateAnimBg="0"/>
      <p:bldP spid="685059" grpId="0" build="p" autoUpdateAnimBg="0" advAuto="2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Какие стойки игрока вы знаете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R1cUKmO7RdA.jpg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85720" y="2285992"/>
            <a:ext cx="3929090" cy="4143404"/>
          </a:xfrm>
        </p:spPr>
      </p:pic>
      <p:pic>
        <p:nvPicPr>
          <p:cNvPr id="6" name="Содержимое 5" descr="image015.jpg">
            <a:hlinkClick r:id="rId4"/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4714876" y="2285992"/>
            <a:ext cx="4038600" cy="4038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Какое ведение баскетбольного мяча бывает</a:t>
            </a:r>
            <a:endParaRPr lang="ru-RU" sz="3200" b="1" dirty="0"/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00034" y="3214686"/>
            <a:ext cx="4038600" cy="30257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Высокое</a:t>
            </a:r>
            <a:endParaRPr lang="ru-RU" sz="4400" b="1" dirty="0"/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648200" y="3214686"/>
            <a:ext cx="4038600" cy="29114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Низкое</a:t>
            </a:r>
            <a:endParaRPr lang="ru-RU" sz="4400" b="1" dirty="0"/>
          </a:p>
        </p:txBody>
      </p:sp>
      <p:sp>
        <p:nvSpPr>
          <p:cNvPr id="12" name="Стрелка вниз 11"/>
          <p:cNvSpPr/>
          <p:nvPr/>
        </p:nvSpPr>
        <p:spPr>
          <a:xfrm rot="19575647">
            <a:off x="5297886" y="2041595"/>
            <a:ext cx="444487" cy="1205191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733623">
            <a:off x="3534427" y="2057539"/>
            <a:ext cx="484230" cy="1119106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 build="p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Источники ресурсов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Передача  мяча двумя руками от груди с места 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2"/>
              </a:rPr>
              <a:t>http://ppt4web.ru/obshhestvoznanija/basketbol1.html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smtClean="0">
                <a:hlinkClick r:id="rId3"/>
              </a:rPr>
              <a:t>http://infourok.ru/prezentaciya__basketbol_pravila_igry-396078.htm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2. Ведение баскетбольного мяча 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4"/>
              </a:rPr>
              <a:t>http://lektsii.com/3-81931.html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smtClean="0">
                <a:hlinkClick r:id="rId5"/>
              </a:rPr>
              <a:t>http://3p0intlayup.tumblr.com/page/3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3. Ведение баскетбольного мяча в движении 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6"/>
              </a:rPr>
              <a:t>http://www.myshared.ru/slide/273112/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4. Определите на какой картинке высокая и низкая стойка игрока 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6"/>
              </a:rPr>
              <a:t>http://www.myshared.ru/slide/273112/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latin typeface="Arial" pitchFamily="34" charset="0"/>
                <a:cs typeface="Arial" pitchFamily="34" charset="0"/>
                <a:hlinkClick r:id="rId7" action="ppaction://hlinkfile"/>
              </a:rPr>
              <a:t>Pro-Basketball.ru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5. Остановка прыжком 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8"/>
              </a:rPr>
              <a:t>http://ww1.byd.edutexts.org/docs/68/index-82404.html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6. Повороты 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9"/>
              </a:rPr>
              <a:t>http://mypresentation.ru/presentation/67830_basketbol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7.Передача мяча </a:t>
            </a:r>
            <a:r>
              <a:rPr lang="ru-RU" sz="1400" dirty="0" smtClean="0">
                <a:hlinkClick r:id="rId10"/>
              </a:rPr>
              <a:t>http://hellogiggles.com/michael-jordan-space-jam-jersey/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8 Стойки игрока. </a:t>
            </a:r>
            <a:r>
              <a:rPr lang="ru-RU" sz="1400" dirty="0" smtClean="0">
                <a:hlinkClick r:id="rId11"/>
              </a:rPr>
              <a:t>https://yandex.ru/images/search?cbir_id=8BhynF3wuq4hnAQuo86VwA&amp;rpt=imageview&amp;from=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Правила игры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                                </a:t>
            </a:r>
            <a:endParaRPr lang="ru-RU" b="1" dirty="0" smtClean="0"/>
          </a:p>
        </p:txBody>
      </p:sp>
      <p:sp>
        <p:nvSpPr>
          <p:cNvPr id="691233" name="Rectangle 33"/>
          <p:cNvSpPr>
            <a:spLocks noChangeArrowheads="1"/>
          </p:cNvSpPr>
          <p:nvPr/>
        </p:nvSpPr>
        <p:spPr bwMode="auto">
          <a:xfrm>
            <a:off x="971550" y="1700213"/>
            <a:ext cx="1584325" cy="720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400" dirty="0">
                <a:solidFill>
                  <a:schemeClr val="tx1"/>
                </a:solidFill>
                <a:latin typeface="Bookman Old Style" pitchFamily="18" charset="0"/>
              </a:rPr>
              <a:t>1 тайм</a:t>
            </a:r>
          </a:p>
        </p:txBody>
      </p:sp>
      <p:sp>
        <p:nvSpPr>
          <p:cNvPr id="691235" name="Rectangle 35"/>
          <p:cNvSpPr>
            <a:spLocks noChangeArrowheads="1"/>
          </p:cNvSpPr>
          <p:nvPr/>
        </p:nvSpPr>
        <p:spPr bwMode="auto">
          <a:xfrm>
            <a:off x="6443663" y="1700213"/>
            <a:ext cx="1657350" cy="720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solidFill>
                  <a:schemeClr val="tx1"/>
                </a:solidFill>
                <a:latin typeface="Bookman Old Style" pitchFamily="18" charset="0"/>
              </a:rPr>
              <a:t>2 тайм</a:t>
            </a:r>
          </a:p>
        </p:txBody>
      </p:sp>
      <p:sp>
        <p:nvSpPr>
          <p:cNvPr id="691237" name="Rectangle 37"/>
          <p:cNvSpPr>
            <a:spLocks noChangeArrowheads="1"/>
          </p:cNvSpPr>
          <p:nvPr/>
        </p:nvSpPr>
        <p:spPr bwMode="auto">
          <a:xfrm>
            <a:off x="323850" y="3933825"/>
            <a:ext cx="1296988" cy="792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600" i="0" dirty="0">
                <a:solidFill>
                  <a:schemeClr val="tx1"/>
                </a:solidFill>
                <a:latin typeface="Bookman Old Style" pitchFamily="18" charset="0"/>
              </a:rPr>
              <a:t>1 четверть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10 минут</a:t>
            </a:r>
          </a:p>
        </p:txBody>
      </p:sp>
      <p:sp>
        <p:nvSpPr>
          <p:cNvPr id="691242" name="Rectangle 42"/>
          <p:cNvSpPr>
            <a:spLocks noChangeArrowheads="1"/>
          </p:cNvSpPr>
          <p:nvPr/>
        </p:nvSpPr>
        <p:spPr bwMode="auto">
          <a:xfrm>
            <a:off x="2916238" y="3933825"/>
            <a:ext cx="1366837" cy="792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600" i="0">
                <a:solidFill>
                  <a:schemeClr val="tx1"/>
                </a:solidFill>
                <a:latin typeface="Bookman Old Style" pitchFamily="18" charset="0"/>
              </a:rPr>
              <a:t>2 четверть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600">
                <a:solidFill>
                  <a:schemeClr val="tx1"/>
                </a:solidFill>
                <a:latin typeface="Bookman Old Style" pitchFamily="18" charset="0"/>
              </a:rPr>
              <a:t>10 минут</a:t>
            </a:r>
          </a:p>
        </p:txBody>
      </p:sp>
      <p:sp>
        <p:nvSpPr>
          <p:cNvPr id="691243" name="Rectangle 43"/>
          <p:cNvSpPr>
            <a:spLocks noChangeArrowheads="1"/>
          </p:cNvSpPr>
          <p:nvPr/>
        </p:nvSpPr>
        <p:spPr bwMode="auto">
          <a:xfrm>
            <a:off x="4787900" y="3933825"/>
            <a:ext cx="1368425" cy="7905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600" i="0">
                <a:solidFill>
                  <a:schemeClr val="tx1"/>
                </a:solidFill>
                <a:latin typeface="Bookman Old Style" pitchFamily="18" charset="0"/>
              </a:rPr>
              <a:t>3 четверть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600">
                <a:solidFill>
                  <a:schemeClr val="tx1"/>
                </a:solidFill>
                <a:latin typeface="Bookman Old Style" pitchFamily="18" charset="0"/>
              </a:rPr>
              <a:t>10 минут</a:t>
            </a:r>
          </a:p>
        </p:txBody>
      </p:sp>
      <p:sp>
        <p:nvSpPr>
          <p:cNvPr id="691244" name="Rectangle 44"/>
          <p:cNvSpPr>
            <a:spLocks noChangeArrowheads="1"/>
          </p:cNvSpPr>
          <p:nvPr/>
        </p:nvSpPr>
        <p:spPr bwMode="auto">
          <a:xfrm>
            <a:off x="7524750" y="3933825"/>
            <a:ext cx="1368425" cy="792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600" i="0">
                <a:solidFill>
                  <a:schemeClr val="tx1"/>
                </a:solidFill>
                <a:latin typeface="Bookman Old Style" pitchFamily="18" charset="0"/>
              </a:rPr>
              <a:t>4 четверть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600">
                <a:solidFill>
                  <a:schemeClr val="tx1"/>
                </a:solidFill>
                <a:latin typeface="Bookman Old Style" pitchFamily="18" charset="0"/>
              </a:rPr>
              <a:t>10 минут</a:t>
            </a:r>
          </a:p>
        </p:txBody>
      </p:sp>
      <p:sp>
        <p:nvSpPr>
          <p:cNvPr id="691260" name="Oval 60"/>
          <p:cNvSpPr>
            <a:spLocks noChangeArrowheads="1"/>
          </p:cNvSpPr>
          <p:nvPr/>
        </p:nvSpPr>
        <p:spPr bwMode="auto">
          <a:xfrm>
            <a:off x="1692275" y="4005263"/>
            <a:ext cx="1150938" cy="5762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chemeClr val="tx1"/>
                </a:solidFill>
                <a:latin typeface="Bookman Old Style" pitchFamily="18" charset="0"/>
              </a:rPr>
              <a:t>2 мин</a:t>
            </a:r>
          </a:p>
        </p:txBody>
      </p:sp>
      <p:sp>
        <p:nvSpPr>
          <p:cNvPr id="691261" name="Oval 61"/>
          <p:cNvSpPr>
            <a:spLocks noChangeArrowheads="1"/>
          </p:cNvSpPr>
          <p:nvPr/>
        </p:nvSpPr>
        <p:spPr bwMode="auto">
          <a:xfrm>
            <a:off x="6300788" y="4076700"/>
            <a:ext cx="1077912" cy="50482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chemeClr val="tx1"/>
                </a:solidFill>
                <a:latin typeface="Bookman Old Style" pitchFamily="18" charset="0"/>
              </a:rPr>
              <a:t>2 мин</a:t>
            </a:r>
          </a:p>
        </p:txBody>
      </p:sp>
      <p:sp>
        <p:nvSpPr>
          <p:cNvPr id="691263" name="Oval 63"/>
          <p:cNvSpPr>
            <a:spLocks noChangeArrowheads="1"/>
          </p:cNvSpPr>
          <p:nvPr/>
        </p:nvSpPr>
        <p:spPr bwMode="auto">
          <a:xfrm>
            <a:off x="3419475" y="1773238"/>
            <a:ext cx="2303463" cy="6477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800" dirty="0">
                <a:solidFill>
                  <a:schemeClr val="tx1"/>
                </a:solidFill>
                <a:latin typeface="Bookman Old Style" pitchFamily="18" charset="0"/>
              </a:rPr>
              <a:t>Перерыв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800" dirty="0">
                <a:solidFill>
                  <a:schemeClr val="tx1"/>
                </a:solidFill>
                <a:latin typeface="Bookman Old Style" pitchFamily="18" charset="0"/>
              </a:rPr>
              <a:t> 10 минут</a:t>
            </a:r>
          </a:p>
        </p:txBody>
      </p:sp>
      <p:sp>
        <p:nvSpPr>
          <p:cNvPr id="691268" name="Oval 68"/>
          <p:cNvSpPr>
            <a:spLocks noChangeArrowheads="1"/>
          </p:cNvSpPr>
          <p:nvPr/>
        </p:nvSpPr>
        <p:spPr bwMode="auto">
          <a:xfrm>
            <a:off x="323850" y="5373688"/>
            <a:ext cx="8570913" cy="790575"/>
          </a:xfrm>
          <a:prstGeom prst="ellipse">
            <a:avLst/>
          </a:prstGeom>
          <a:solidFill>
            <a:srgbClr val="7291F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>
                <a:solidFill>
                  <a:schemeClr val="tx1"/>
                </a:solidFill>
                <a:latin typeface="Bookman Old Style" pitchFamily="18" charset="0"/>
              </a:rPr>
              <a:t>Длительность овертайма </a:t>
            </a:r>
            <a:r>
              <a:rPr lang="ru-RU" sz="2800" i="0">
                <a:solidFill>
                  <a:schemeClr val="tx1"/>
                </a:solidFill>
                <a:latin typeface="Bookman Old Style" pitchFamily="18" charset="0"/>
              </a:rPr>
              <a:t>5 минут</a:t>
            </a:r>
            <a:r>
              <a:rPr lang="ru-RU" sz="2800">
                <a:solidFill>
                  <a:schemeClr val="tx1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16398" name="AutoShape 120"/>
          <p:cNvSpPr>
            <a:spLocks noChangeArrowheads="1"/>
          </p:cNvSpPr>
          <p:nvPr/>
        </p:nvSpPr>
        <p:spPr bwMode="auto">
          <a:xfrm>
            <a:off x="395288" y="5229225"/>
            <a:ext cx="863600" cy="936625"/>
          </a:xfrm>
          <a:custGeom>
            <a:avLst/>
            <a:gdLst>
              <a:gd name="T0" fmla="*/ 616874 w 21600"/>
              <a:gd name="T1" fmla="*/ 0 h 21600"/>
              <a:gd name="T2" fmla="*/ 370109 w 21600"/>
              <a:gd name="T3" fmla="*/ 312208 h 21600"/>
              <a:gd name="T4" fmla="*/ 0 w 21600"/>
              <a:gd name="T5" fmla="*/ 780564 h 21600"/>
              <a:gd name="T6" fmla="*/ 370109 w 21600"/>
              <a:gd name="T7" fmla="*/ 936625 h 21600"/>
              <a:gd name="T8" fmla="*/ 740217 w 21600"/>
              <a:gd name="T9" fmla="*/ 650434 h 21600"/>
              <a:gd name="T10" fmla="*/ 863600 w 21600"/>
              <a:gd name="T11" fmla="*/ 312208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9" name="Line 122"/>
          <p:cNvSpPr>
            <a:spLocks noChangeShapeType="1"/>
          </p:cNvSpPr>
          <p:nvPr/>
        </p:nvSpPr>
        <p:spPr bwMode="auto">
          <a:xfrm flipH="1">
            <a:off x="971550" y="2420938"/>
            <a:ext cx="1008063" cy="1512887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123"/>
          <p:cNvSpPr>
            <a:spLocks noChangeShapeType="1"/>
          </p:cNvSpPr>
          <p:nvPr/>
        </p:nvSpPr>
        <p:spPr bwMode="auto">
          <a:xfrm flipH="1">
            <a:off x="900113" y="2420938"/>
            <a:ext cx="935037" cy="1512887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Line 124"/>
          <p:cNvSpPr>
            <a:spLocks noChangeShapeType="1"/>
          </p:cNvSpPr>
          <p:nvPr/>
        </p:nvSpPr>
        <p:spPr bwMode="auto">
          <a:xfrm flipH="1">
            <a:off x="971550" y="2420938"/>
            <a:ext cx="936625" cy="1512887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1326" name="Line 126"/>
          <p:cNvSpPr>
            <a:spLocks noChangeShapeType="1"/>
          </p:cNvSpPr>
          <p:nvPr/>
        </p:nvSpPr>
        <p:spPr bwMode="auto">
          <a:xfrm flipH="1">
            <a:off x="971550" y="2420938"/>
            <a:ext cx="936625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1327" name="Line 127"/>
          <p:cNvSpPr>
            <a:spLocks noChangeShapeType="1"/>
          </p:cNvSpPr>
          <p:nvPr/>
        </p:nvSpPr>
        <p:spPr bwMode="auto">
          <a:xfrm>
            <a:off x="1908175" y="2420938"/>
            <a:ext cx="172720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1328" name="Line 128"/>
          <p:cNvSpPr>
            <a:spLocks noChangeShapeType="1"/>
          </p:cNvSpPr>
          <p:nvPr/>
        </p:nvSpPr>
        <p:spPr bwMode="auto">
          <a:xfrm flipH="1">
            <a:off x="5508625" y="2420938"/>
            <a:ext cx="1800225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1329" name="Line 129"/>
          <p:cNvSpPr>
            <a:spLocks noChangeShapeType="1"/>
          </p:cNvSpPr>
          <p:nvPr/>
        </p:nvSpPr>
        <p:spPr bwMode="auto">
          <a:xfrm>
            <a:off x="7308850" y="2420938"/>
            <a:ext cx="935038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69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1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1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600"/>
                            </p:stCondLst>
                            <p:childTnLst>
                              <p:par>
                                <p:cTn id="19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691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1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1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1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6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1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1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100"/>
                            </p:stCondLst>
                            <p:childTnLst>
                              <p:par>
                                <p:cTn id="33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69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600"/>
                            </p:stCondLst>
                            <p:childTnLst>
                              <p:par>
                                <p:cTn id="37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9" dur="500"/>
                                        <p:tgtEl>
                                          <p:spTgt spid="69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1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1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1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6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1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1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1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1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1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600"/>
                            </p:stCondLst>
                            <p:childTnLst>
                              <p:par>
                                <p:cTn id="56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8" dur="500"/>
                                        <p:tgtEl>
                                          <p:spTgt spid="69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8100"/>
                            </p:stCondLst>
                            <p:childTnLst>
                              <p:par>
                                <p:cTn id="60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2" dur="500"/>
                                        <p:tgtEl>
                                          <p:spTgt spid="69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96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1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1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11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9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02" grpId="0" autoUpdateAnimBg="0"/>
      <p:bldP spid="691233" grpId="0" animBg="1" autoUpdateAnimBg="0"/>
      <p:bldP spid="691235" grpId="0" animBg="1" autoUpdateAnimBg="0"/>
      <p:bldP spid="691237" grpId="0" animBg="1" autoUpdateAnimBg="0"/>
      <p:bldP spid="691242" grpId="0" animBg="1" autoUpdateAnimBg="0"/>
      <p:bldP spid="691243" grpId="0" animBg="1" autoUpdateAnimBg="0"/>
      <p:bldP spid="691244" grpId="0" animBg="1" autoUpdateAnimBg="0"/>
      <p:bldP spid="691260" grpId="0" animBg="1" autoUpdateAnimBg="0"/>
      <p:bldP spid="691261" grpId="0" animBg="1" autoUpdateAnimBg="0"/>
      <p:bldP spid="691263" grpId="0" animBg="1" autoUpdateAnimBg="0"/>
      <p:bldP spid="691268" grpId="0" animBg="1" autoUpdateAnimBg="0"/>
      <p:bldP spid="691326" grpId="0" animBg="1"/>
      <p:bldP spid="691327" grpId="0" animBg="1"/>
      <p:bldP spid="691328" grpId="0" animBg="1"/>
      <p:bldP spid="6913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19113" y="44450"/>
            <a:ext cx="8229600" cy="1143000"/>
          </a:xfrm>
        </p:spPr>
        <p:txBody>
          <a:bodyPr/>
          <a:lstStyle/>
          <a:p>
            <a:r>
              <a:rPr lang="ru-RU" sz="3600" dirty="0" smtClean="0">
                <a:latin typeface="Arial" charset="0"/>
              </a:rPr>
              <a:t>Ведение мяча</a:t>
            </a:r>
          </a:p>
        </p:txBody>
      </p:sp>
      <p:sp>
        <p:nvSpPr>
          <p:cNvPr id="755720" name="Rectangle 8"/>
          <p:cNvSpPr>
            <a:spLocks noChangeArrowheads="1"/>
          </p:cNvSpPr>
          <p:nvPr/>
        </p:nvSpPr>
        <p:spPr bwMode="auto">
          <a:xfrm>
            <a:off x="4572000" y="981075"/>
            <a:ext cx="4176713" cy="35394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l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800" dirty="0">
                <a:latin typeface="Bookman Old Style" pitchFamily="18" charset="0"/>
              </a:rPr>
              <a:t>ведение мяча на</a:t>
            </a:r>
          </a:p>
          <a:p>
            <a:pPr marL="342900" indent="-342900" algn="l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800" dirty="0">
                <a:latin typeface="Bookman Old Style" pitchFamily="18" charset="0"/>
              </a:rPr>
              <a:t>   месте</a:t>
            </a:r>
          </a:p>
          <a:p>
            <a:pPr marL="342900" indent="-342900" algn="l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800" dirty="0">
                <a:latin typeface="Bookman Old Style" pitchFamily="18" charset="0"/>
              </a:rPr>
              <a:t>по прямой</a:t>
            </a:r>
          </a:p>
          <a:p>
            <a:pPr marL="342900" indent="-342900" algn="l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800" dirty="0">
                <a:latin typeface="Bookman Old Style" pitchFamily="18" charset="0"/>
              </a:rPr>
              <a:t>с изменением направления</a:t>
            </a:r>
          </a:p>
          <a:p>
            <a:pPr marL="342900" indent="-342900" algn="l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800" dirty="0">
                <a:latin typeface="Bookman Old Style" pitchFamily="18" charset="0"/>
              </a:rPr>
              <a:t>со сменой рук</a:t>
            </a:r>
          </a:p>
          <a:p>
            <a:pPr marL="342900" indent="-342900" algn="l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800" dirty="0">
                <a:latin typeface="Bookman Old Style" pitchFamily="18" charset="0"/>
              </a:rPr>
              <a:t>с изменением высоты отскока</a:t>
            </a:r>
          </a:p>
        </p:txBody>
      </p:sp>
      <p:pic>
        <p:nvPicPr>
          <p:cNvPr id="1026" name="Picture 2" descr="C:\Users\Павел\Desktop\Курсы\paint\basketbol-podgotovka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743" y="1214422"/>
            <a:ext cx="3932042" cy="53578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5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5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5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5714" grpId="0" autoUpdateAnimBg="0"/>
      <p:bldP spid="75572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Ведение баскетбольного мяча в движении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фото (баск) 088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14546" y="1571612"/>
            <a:ext cx="4214841" cy="504351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Определите на какой картинке высокая и низкая стойка игрока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 descr="C:\Documents and Settings\User\Рабочий стол\ИРИНА КОСМОС\баскетбол\emanueldavidginobili3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928802"/>
            <a:ext cx="3658269" cy="421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>
            <a:hlinkClick r:id="rId4" action="ppaction://hlinkfile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1928802"/>
            <a:ext cx="372370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Остановка прыжком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Содержимое 8" descr="htmlconvd-Fbar6b_html_2d6efb7f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duotone>
              <a:prstClr val="black"/>
              <a:schemeClr val="accent5">
                <a:lumMod val="60000"/>
                <a:lumOff val="4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14414" y="1785926"/>
            <a:ext cx="7429552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Повороты (на сзади стоящей ноге, на впереди стоящей ноге)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duotone>
              <a:prstClr val="black"/>
              <a:schemeClr val="accent5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71538" y="2000241"/>
            <a:ext cx="742955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Задание 1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5102225" y="2174875"/>
            <a:ext cx="4041775" cy="395128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428868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Передача мяча одной рукой поочередно (левой, правой) в парах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Задание 2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643182"/>
            <a:ext cx="6400800" cy="175260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Ведение мяча правой, левой рукой поочередно на месте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286</Words>
  <Application>Microsoft Office PowerPoint</Application>
  <PresentationFormat>Экран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Тема урока: Ведение и передача баскетбольного мяча </vt:lpstr>
      <vt:lpstr>Правила игры</vt:lpstr>
      <vt:lpstr>Ведение мяча</vt:lpstr>
      <vt:lpstr>Ведение баскетбольного мяча в движении</vt:lpstr>
      <vt:lpstr>Определите на какой картинке высокая и низкая стойка игрока</vt:lpstr>
      <vt:lpstr>Остановка прыжком</vt:lpstr>
      <vt:lpstr>Повороты (на сзади стоящей ноге, на впереди стоящей ноге)</vt:lpstr>
      <vt:lpstr>Задание 1</vt:lpstr>
      <vt:lpstr>Задание 2</vt:lpstr>
      <vt:lpstr>Задание 3</vt:lpstr>
      <vt:lpstr>Задание 4</vt:lpstr>
      <vt:lpstr>Передача мяча</vt:lpstr>
      <vt:lpstr>Какие способы передачи мяча вы знаете</vt:lpstr>
      <vt:lpstr>Какие стойки игрока вы знаете</vt:lpstr>
      <vt:lpstr>Какое ведение баскетбольного мяча бывает</vt:lpstr>
      <vt:lpstr>Источники ресурсов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Ведение баскетбольного мяча на месте</dc:title>
  <dc:creator>Павел Павел</dc:creator>
  <cp:lastModifiedBy>Павел Павел</cp:lastModifiedBy>
  <cp:revision>49</cp:revision>
  <dcterms:created xsi:type="dcterms:W3CDTF">2016-01-02T10:17:29Z</dcterms:created>
  <dcterms:modified xsi:type="dcterms:W3CDTF">2016-02-17T21:04:04Z</dcterms:modified>
</cp:coreProperties>
</file>