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2" r:id="rId3"/>
    <p:sldId id="26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C7917D7-4CF1-4E28-93D5-9CE0306979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4D022B0-0D81-4F56-B796-9A6D04F072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0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hellogiggles.com/michael-jordan-space-jam-jersey/" TargetMode="Externa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nfourok.ru/prezentaciya__basketbol_pravila_igry-396078.htm" TargetMode="Externa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sports.ru/krasnye-krylya/posts/?p=15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eg"/><Relationship Id="rId4" Type="http://schemas.openxmlformats.org/officeDocument/2006/relationships/hyperlink" Target="https://yandex.ru/images/search?cbir_id=8BhynF3wuq4hnAQuo86VwA&amp;rpt=imageview&amp;from=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1.byd.edutexts.org/docs/68/index-82404.html" TargetMode="External"/><Relationship Id="rId3" Type="http://schemas.openxmlformats.org/officeDocument/2006/relationships/hyperlink" Target="http://infourok.ru/prezentaciya__basketbol_pravila_igry-396078.htm" TargetMode="External"/><Relationship Id="rId7" Type="http://schemas.openxmlformats.org/officeDocument/2006/relationships/hyperlink" Target="file:///C:\Users\&#1055;&#1072;&#1074;&#1077;&#1083;\Desktop\&#1050;&#1091;&#1088;&#1089;&#1099;\Pro-Basketball.ru" TargetMode="External"/><Relationship Id="rId2" Type="http://schemas.openxmlformats.org/officeDocument/2006/relationships/hyperlink" Target="http://ppt4web.ru/obshhestvoznanija/basketbol1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yshared.ru/slide/273112/" TargetMode="External"/><Relationship Id="rId11" Type="http://schemas.openxmlformats.org/officeDocument/2006/relationships/hyperlink" Target="https://yandex.ru/images/search?cbir_id=8BhynF3wuq4hnAQuo86VwA&amp;rpt=imageview&amp;from=" TargetMode="External"/><Relationship Id="rId5" Type="http://schemas.openxmlformats.org/officeDocument/2006/relationships/hyperlink" Target="http://3p0intlayup.tumblr.com/page/3" TargetMode="External"/><Relationship Id="rId10" Type="http://schemas.openxmlformats.org/officeDocument/2006/relationships/hyperlink" Target="http://hellogiggles.com/michael-jordan-space-jam-jersey/" TargetMode="External"/><Relationship Id="rId4" Type="http://schemas.openxmlformats.org/officeDocument/2006/relationships/hyperlink" Target="http://lektsii.com/3-81931.html" TargetMode="External"/><Relationship Id="rId9" Type="http://schemas.openxmlformats.org/officeDocument/2006/relationships/hyperlink" Target="http://mypresentation.ru/presentation/67830_basketbo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3p0intlayup.tumblr.com/page/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myshared.ru/slide/273112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myshared.ru/slide/273112/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hyperlink" Target="Pro-Basketball.ru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1.byd.edutexts.org/docs/68/index-82404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mypresentation.ru/presentation/67830_basketbo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7772400" cy="1643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Тема урока: </a:t>
            </a:r>
            <a:r>
              <a:rPr lang="ru-RU" b="1" dirty="0" smtClean="0"/>
              <a:t>Ведение и передача баскетбольного мяча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2852742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Цель урока: Совершенствование техники ведения и передачи баскетбольного мяча</a:t>
            </a:r>
            <a:endParaRPr lang="ru-RU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785786" y="714356"/>
            <a:ext cx="7772400" cy="128588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Задание 3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0" y="2143125"/>
            <a:ext cx="4040188" cy="639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Arial Black" pitchFamily="34" charset="0"/>
              </a:rPr>
              <a:t>    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071538" y="2571744"/>
            <a:ext cx="6400800" cy="1752600"/>
          </a:xfrm>
        </p:spPr>
        <p:txBody>
          <a:bodyPr/>
          <a:lstStyle/>
          <a:p>
            <a:pPr algn="just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Ведение мяча в движении обегая партнера левой рукой, затем правой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рукой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Задание 4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2357430"/>
            <a:ext cx="6400800" cy="1752600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Ведение мяча левой, правой рукой в движении с последующей передачей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9" name="Rectangle 5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Передача мяча</a:t>
            </a:r>
          </a:p>
        </p:txBody>
      </p:sp>
      <p:sp>
        <p:nvSpPr>
          <p:cNvPr id="676877" name="Rectangle 13"/>
          <p:cNvSpPr>
            <a:spLocks noChangeArrowheads="1"/>
          </p:cNvSpPr>
          <p:nvPr/>
        </p:nvSpPr>
        <p:spPr bwMode="auto">
          <a:xfrm>
            <a:off x="468313" y="1341438"/>
            <a:ext cx="822960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100000"/>
              </a:lnSpc>
              <a:buFont typeface="Wingdings" pitchFamily="2" charset="2"/>
              <a:buChar char="n"/>
              <a:defRPr/>
            </a:pPr>
            <a:endParaRPr lang="ru-RU" sz="3200" b="0" i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676880" name="Rectangle 16"/>
          <p:cNvSpPr>
            <a:spLocks noChangeArrowheads="1"/>
          </p:cNvSpPr>
          <p:nvPr/>
        </p:nvSpPr>
        <p:spPr bwMode="auto">
          <a:xfrm>
            <a:off x="684213" y="5157788"/>
            <a:ext cx="8135937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defRPr/>
            </a:pPr>
            <a:endParaRPr lang="ru-RU" sz="2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676897" name="Rectangle 33"/>
          <p:cNvSpPr>
            <a:spLocks noChangeArrowheads="1"/>
          </p:cNvSpPr>
          <p:nvPr/>
        </p:nvSpPr>
        <p:spPr bwMode="auto">
          <a:xfrm>
            <a:off x="250825" y="4941888"/>
            <a:ext cx="8642350" cy="1190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sz="3600" b="1" dirty="0">
                <a:latin typeface="Arial" pitchFamily="34" charset="0"/>
                <a:cs typeface="Arial" pitchFamily="34" charset="0"/>
              </a:rPr>
              <a:t>Это  основа  успеха 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sz="3600" b="1" dirty="0">
                <a:latin typeface="Arial" pitchFamily="34" charset="0"/>
                <a:cs typeface="Arial" pitchFamily="34" charset="0"/>
              </a:rPr>
              <a:t>всех  комбинаций</a:t>
            </a:r>
          </a:p>
        </p:txBody>
      </p:sp>
      <p:pic>
        <p:nvPicPr>
          <p:cNvPr id="676899" name="Picture 35" descr="фото (баск) 117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2275" y="1196975"/>
            <a:ext cx="5765800" cy="384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6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6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16" presetClass="entr" presetSubtype="42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67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7" presetClass="entr" presetSubtype="2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76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76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869" grpId="0" autoUpdateAnimBg="0"/>
      <p:bldP spid="676897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8596" y="571480"/>
            <a:ext cx="8229600" cy="83981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Какие способы передачи мяча вы знаете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0034" y="1857364"/>
            <a:ext cx="4038600" cy="45228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dirty="0" smtClean="0">
                <a:latin typeface="Georgia" pitchFamily="18" charset="0"/>
              </a:rPr>
              <a:t>Двумя руками от     груди</a:t>
            </a:r>
          </a:p>
          <a:p>
            <a:pPr>
              <a:lnSpc>
                <a:spcPct val="80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dirty="0" smtClean="0">
                <a:latin typeface="Georgia" pitchFamily="18" charset="0"/>
              </a:rPr>
              <a:t>Двумя руками с отскоком</a:t>
            </a:r>
          </a:p>
          <a:p>
            <a:pPr>
              <a:lnSpc>
                <a:spcPct val="80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dirty="0" smtClean="0">
                <a:latin typeface="Georgia" pitchFamily="18" charset="0"/>
              </a:rPr>
              <a:t>Двумя руками снизу</a:t>
            </a:r>
          </a:p>
          <a:p>
            <a:pPr>
              <a:lnSpc>
                <a:spcPct val="80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dirty="0" smtClean="0">
                <a:latin typeface="Georgia" pitchFamily="18" charset="0"/>
              </a:rPr>
              <a:t>Двумя руками над головой</a:t>
            </a:r>
          </a:p>
          <a:p>
            <a:pPr>
              <a:lnSpc>
                <a:spcPct val="80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dirty="0" smtClean="0">
                <a:latin typeface="Georgia" pitchFamily="18" charset="0"/>
              </a:rPr>
              <a:t>Бейсбольная (длинная) передача</a:t>
            </a:r>
          </a:p>
        </p:txBody>
      </p:sp>
      <p:pic>
        <p:nvPicPr>
          <p:cNvPr id="685064" name="Picture 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1928802"/>
            <a:ext cx="4044950" cy="44100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8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8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8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8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8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5058" grpId="0" autoUpdateAnimBg="0"/>
      <p:bldP spid="685059" grpId="0" build="p" autoUpdateAnimBg="0" advAuto="200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Какие стойки игрока вы знаете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4" descr="R1cUKmO7RdA.jpg">
            <a:hlinkClick r:id="rId2"/>
          </p:cNvPr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285720" y="2285992"/>
            <a:ext cx="3929090" cy="4143404"/>
          </a:xfrm>
        </p:spPr>
      </p:pic>
      <p:pic>
        <p:nvPicPr>
          <p:cNvPr id="6" name="Содержимое 5" descr="image015.jpg">
            <a:hlinkClick r:id="rId4"/>
          </p:cNvPr>
          <p:cNvPicPr>
            <a:picLocks noGrp="1" noChangeAspect="1"/>
          </p:cNvPicPr>
          <p:nvPr>
            <p:ph sz="half" idx="2"/>
          </p:nvPr>
        </p:nvPicPr>
        <p:blipFill>
          <a:blip r:embed="rId5" cstate="print"/>
          <a:stretch>
            <a:fillRect/>
          </a:stretch>
        </p:blipFill>
        <p:spPr>
          <a:xfrm>
            <a:off x="4714876" y="2285992"/>
            <a:ext cx="4038600" cy="40386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Какое ведение баскетбольного мяча бывает</a:t>
            </a:r>
            <a:endParaRPr lang="ru-RU" sz="3200" b="1" dirty="0"/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00034" y="3214686"/>
            <a:ext cx="4038600" cy="302576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/>
              <a:t>Высокое</a:t>
            </a:r>
            <a:endParaRPr lang="ru-RU" sz="4400" b="1" dirty="0"/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648200" y="3214686"/>
            <a:ext cx="4038600" cy="291147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/>
              <a:t>Низкое</a:t>
            </a:r>
            <a:endParaRPr lang="ru-RU" sz="4400" b="1" dirty="0"/>
          </a:p>
        </p:txBody>
      </p:sp>
      <p:sp>
        <p:nvSpPr>
          <p:cNvPr id="12" name="Стрелка вниз 11"/>
          <p:cNvSpPr/>
          <p:nvPr/>
        </p:nvSpPr>
        <p:spPr>
          <a:xfrm rot="19575647">
            <a:off x="5297886" y="2041595"/>
            <a:ext cx="444487" cy="1205191"/>
          </a:xfrm>
          <a:prstGeom prst="down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1733623">
            <a:off x="3534427" y="2057539"/>
            <a:ext cx="484230" cy="1119106"/>
          </a:xfrm>
          <a:prstGeom prst="down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16" grpId="0" build="p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Источники ресурсов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Передача  мяча двумя руками от груди с места </a:t>
            </a:r>
            <a:r>
              <a:rPr lang="ru-RU" sz="1400" dirty="0" smtClean="0">
                <a:latin typeface="Arial" pitchFamily="34" charset="0"/>
                <a:cs typeface="Arial" pitchFamily="34" charset="0"/>
                <a:hlinkClick r:id="rId2"/>
              </a:rPr>
              <a:t>http://ppt4web.ru/obshhestvoznanija/basketbol1.html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smtClean="0">
                <a:hlinkClick r:id="rId3"/>
              </a:rPr>
              <a:t>http://infourok.ru/prezentaciya__basketbol_pravila_igry-396078.htm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2. Ведение баскетбольного мяча </a:t>
            </a:r>
            <a:r>
              <a:rPr lang="ru-RU" sz="1400" dirty="0" smtClean="0">
                <a:latin typeface="Arial" pitchFamily="34" charset="0"/>
                <a:cs typeface="Arial" pitchFamily="34" charset="0"/>
                <a:hlinkClick r:id="rId4"/>
              </a:rPr>
              <a:t>http://lektsii.com/3-81931.html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smtClean="0">
                <a:hlinkClick r:id="rId5"/>
              </a:rPr>
              <a:t>http://3p0intlayup.tumblr.com/page/3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3. Ведение баскетбольного мяча в движении </a:t>
            </a:r>
            <a:r>
              <a:rPr lang="ru-RU" sz="1400" dirty="0" smtClean="0">
                <a:latin typeface="Arial" pitchFamily="34" charset="0"/>
                <a:cs typeface="Arial" pitchFamily="34" charset="0"/>
                <a:hlinkClick r:id="rId6"/>
              </a:rPr>
              <a:t>http://www.myshared.ru/slide/273112/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4. Определите на какой картинке высокая и низкая стойка игрока </a:t>
            </a:r>
            <a:r>
              <a:rPr lang="ru-RU" sz="1400" dirty="0" smtClean="0">
                <a:latin typeface="Arial" pitchFamily="34" charset="0"/>
                <a:cs typeface="Arial" pitchFamily="34" charset="0"/>
                <a:hlinkClick r:id="rId6"/>
              </a:rPr>
              <a:t>http://www.myshared.ru/slide/273112/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 smtClean="0">
                <a:latin typeface="Arial" pitchFamily="34" charset="0"/>
                <a:cs typeface="Arial" pitchFamily="34" charset="0"/>
                <a:hlinkClick r:id="rId7" action="ppaction://hlinkfile"/>
              </a:rPr>
              <a:t>Pro-Basketball.ru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5. Остановка прыжком </a:t>
            </a:r>
            <a:r>
              <a:rPr lang="ru-RU" sz="1400" dirty="0" smtClean="0">
                <a:latin typeface="Arial" pitchFamily="34" charset="0"/>
                <a:cs typeface="Arial" pitchFamily="34" charset="0"/>
                <a:hlinkClick r:id="rId8"/>
              </a:rPr>
              <a:t>http://ww1.byd.edutexts.org/docs/68/index-82404.html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6. Повороты </a:t>
            </a:r>
            <a:r>
              <a:rPr lang="ru-RU" sz="1400" dirty="0" smtClean="0">
                <a:latin typeface="Arial" pitchFamily="34" charset="0"/>
                <a:cs typeface="Arial" pitchFamily="34" charset="0"/>
                <a:hlinkClick r:id="rId9"/>
              </a:rPr>
              <a:t>http://mypresentation.ru/presentation/67830_basketbol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7.Передача мяча </a:t>
            </a:r>
            <a:r>
              <a:rPr lang="ru-RU" sz="1400" dirty="0" smtClean="0">
                <a:hlinkClick r:id="rId10"/>
              </a:rPr>
              <a:t>http://hellogiggles.com/michael-jordan-space-jam-jersey/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8 Стойки игрока. </a:t>
            </a:r>
            <a:r>
              <a:rPr lang="ru-RU" sz="1400" dirty="0" smtClean="0">
                <a:hlinkClick r:id="rId11"/>
              </a:rPr>
              <a:t>https://yandex.ru/images/search?cbir_id=8BhynF3wuq4hnAQuo86VwA&amp;rpt=imageview&amp;from=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Правила игры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54006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dirty="0" smtClean="0"/>
          </a:p>
          <a:p>
            <a:pPr>
              <a:buFont typeface="Wingdings" pitchFamily="2" charset="2"/>
              <a:buNone/>
            </a:pPr>
            <a:endParaRPr lang="ru-RU" dirty="0" smtClean="0"/>
          </a:p>
          <a:p>
            <a:pPr>
              <a:buFont typeface="Wingdings" pitchFamily="2" charset="2"/>
              <a:buNone/>
            </a:pPr>
            <a:r>
              <a:rPr lang="ru-RU" dirty="0" smtClean="0"/>
              <a:t>                                </a:t>
            </a:r>
            <a:endParaRPr lang="ru-RU" b="1" dirty="0" smtClean="0"/>
          </a:p>
        </p:txBody>
      </p:sp>
      <p:sp>
        <p:nvSpPr>
          <p:cNvPr id="691233" name="Rectangle 33"/>
          <p:cNvSpPr>
            <a:spLocks noChangeArrowheads="1"/>
          </p:cNvSpPr>
          <p:nvPr/>
        </p:nvSpPr>
        <p:spPr bwMode="auto">
          <a:xfrm>
            <a:off x="971550" y="1700213"/>
            <a:ext cx="1584325" cy="7207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2400" dirty="0">
                <a:solidFill>
                  <a:schemeClr val="tx1"/>
                </a:solidFill>
                <a:latin typeface="Bookman Old Style" pitchFamily="18" charset="0"/>
              </a:rPr>
              <a:t>1 тайм</a:t>
            </a:r>
          </a:p>
        </p:txBody>
      </p:sp>
      <p:sp>
        <p:nvSpPr>
          <p:cNvPr id="691235" name="Rectangle 35"/>
          <p:cNvSpPr>
            <a:spLocks noChangeArrowheads="1"/>
          </p:cNvSpPr>
          <p:nvPr/>
        </p:nvSpPr>
        <p:spPr bwMode="auto">
          <a:xfrm>
            <a:off x="6443663" y="1700213"/>
            <a:ext cx="1657350" cy="7207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2400">
                <a:solidFill>
                  <a:schemeClr val="tx1"/>
                </a:solidFill>
                <a:latin typeface="Bookman Old Style" pitchFamily="18" charset="0"/>
              </a:rPr>
              <a:t>2 тайм</a:t>
            </a:r>
          </a:p>
        </p:txBody>
      </p:sp>
      <p:sp>
        <p:nvSpPr>
          <p:cNvPr id="691237" name="Rectangle 37"/>
          <p:cNvSpPr>
            <a:spLocks noChangeArrowheads="1"/>
          </p:cNvSpPr>
          <p:nvPr/>
        </p:nvSpPr>
        <p:spPr bwMode="auto">
          <a:xfrm>
            <a:off x="323850" y="3933825"/>
            <a:ext cx="1296988" cy="79216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1600" i="0" dirty="0">
                <a:solidFill>
                  <a:schemeClr val="tx1"/>
                </a:solidFill>
                <a:latin typeface="Bookman Old Style" pitchFamily="18" charset="0"/>
              </a:rPr>
              <a:t>1 четверть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1600" dirty="0">
                <a:solidFill>
                  <a:schemeClr val="tx1"/>
                </a:solidFill>
                <a:latin typeface="Bookman Old Style" pitchFamily="18" charset="0"/>
              </a:rPr>
              <a:t>10 минут</a:t>
            </a:r>
          </a:p>
        </p:txBody>
      </p:sp>
      <p:sp>
        <p:nvSpPr>
          <p:cNvPr id="691242" name="Rectangle 42"/>
          <p:cNvSpPr>
            <a:spLocks noChangeArrowheads="1"/>
          </p:cNvSpPr>
          <p:nvPr/>
        </p:nvSpPr>
        <p:spPr bwMode="auto">
          <a:xfrm>
            <a:off x="2916238" y="3933825"/>
            <a:ext cx="1366837" cy="79216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1600" i="0">
                <a:solidFill>
                  <a:schemeClr val="tx1"/>
                </a:solidFill>
                <a:latin typeface="Bookman Old Style" pitchFamily="18" charset="0"/>
              </a:rPr>
              <a:t>2 четверть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1600">
                <a:solidFill>
                  <a:schemeClr val="tx1"/>
                </a:solidFill>
                <a:latin typeface="Bookman Old Style" pitchFamily="18" charset="0"/>
              </a:rPr>
              <a:t>10 минут</a:t>
            </a:r>
          </a:p>
        </p:txBody>
      </p:sp>
      <p:sp>
        <p:nvSpPr>
          <p:cNvPr id="691243" name="Rectangle 43"/>
          <p:cNvSpPr>
            <a:spLocks noChangeArrowheads="1"/>
          </p:cNvSpPr>
          <p:nvPr/>
        </p:nvSpPr>
        <p:spPr bwMode="auto">
          <a:xfrm>
            <a:off x="4787900" y="3933825"/>
            <a:ext cx="1368425" cy="79057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1600" i="0">
                <a:solidFill>
                  <a:schemeClr val="tx1"/>
                </a:solidFill>
                <a:latin typeface="Bookman Old Style" pitchFamily="18" charset="0"/>
              </a:rPr>
              <a:t>3 четверть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1600">
                <a:solidFill>
                  <a:schemeClr val="tx1"/>
                </a:solidFill>
                <a:latin typeface="Bookman Old Style" pitchFamily="18" charset="0"/>
              </a:rPr>
              <a:t>10 минут</a:t>
            </a:r>
          </a:p>
        </p:txBody>
      </p:sp>
      <p:sp>
        <p:nvSpPr>
          <p:cNvPr id="691244" name="Rectangle 44"/>
          <p:cNvSpPr>
            <a:spLocks noChangeArrowheads="1"/>
          </p:cNvSpPr>
          <p:nvPr/>
        </p:nvSpPr>
        <p:spPr bwMode="auto">
          <a:xfrm>
            <a:off x="7524750" y="3933825"/>
            <a:ext cx="1368425" cy="79216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1600" i="0">
                <a:solidFill>
                  <a:schemeClr val="tx1"/>
                </a:solidFill>
                <a:latin typeface="Bookman Old Style" pitchFamily="18" charset="0"/>
              </a:rPr>
              <a:t>4 четверть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1600">
                <a:solidFill>
                  <a:schemeClr val="tx1"/>
                </a:solidFill>
                <a:latin typeface="Bookman Old Style" pitchFamily="18" charset="0"/>
              </a:rPr>
              <a:t>10 минут</a:t>
            </a:r>
          </a:p>
        </p:txBody>
      </p:sp>
      <p:sp>
        <p:nvSpPr>
          <p:cNvPr id="691260" name="Oval 60"/>
          <p:cNvSpPr>
            <a:spLocks noChangeArrowheads="1"/>
          </p:cNvSpPr>
          <p:nvPr/>
        </p:nvSpPr>
        <p:spPr bwMode="auto">
          <a:xfrm>
            <a:off x="1692275" y="4005263"/>
            <a:ext cx="1150938" cy="576262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1800">
                <a:solidFill>
                  <a:schemeClr val="tx1"/>
                </a:solidFill>
                <a:latin typeface="Bookman Old Style" pitchFamily="18" charset="0"/>
              </a:rPr>
              <a:t>2 мин</a:t>
            </a:r>
          </a:p>
        </p:txBody>
      </p:sp>
      <p:sp>
        <p:nvSpPr>
          <p:cNvPr id="691261" name="Oval 61"/>
          <p:cNvSpPr>
            <a:spLocks noChangeArrowheads="1"/>
          </p:cNvSpPr>
          <p:nvPr/>
        </p:nvSpPr>
        <p:spPr bwMode="auto">
          <a:xfrm>
            <a:off x="6300788" y="4076700"/>
            <a:ext cx="1077912" cy="504825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1800">
                <a:solidFill>
                  <a:schemeClr val="tx1"/>
                </a:solidFill>
                <a:latin typeface="Bookman Old Style" pitchFamily="18" charset="0"/>
              </a:rPr>
              <a:t>2 мин</a:t>
            </a:r>
          </a:p>
        </p:txBody>
      </p:sp>
      <p:sp>
        <p:nvSpPr>
          <p:cNvPr id="691263" name="Oval 63"/>
          <p:cNvSpPr>
            <a:spLocks noChangeArrowheads="1"/>
          </p:cNvSpPr>
          <p:nvPr/>
        </p:nvSpPr>
        <p:spPr bwMode="auto">
          <a:xfrm>
            <a:off x="3419475" y="1773238"/>
            <a:ext cx="2303463" cy="647700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1800" dirty="0">
                <a:solidFill>
                  <a:schemeClr val="tx1"/>
                </a:solidFill>
                <a:latin typeface="Bookman Old Style" pitchFamily="18" charset="0"/>
              </a:rPr>
              <a:t>Перерыв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1800" dirty="0">
                <a:solidFill>
                  <a:schemeClr val="tx1"/>
                </a:solidFill>
                <a:latin typeface="Bookman Old Style" pitchFamily="18" charset="0"/>
              </a:rPr>
              <a:t> 10 минут</a:t>
            </a:r>
          </a:p>
        </p:txBody>
      </p:sp>
      <p:sp>
        <p:nvSpPr>
          <p:cNvPr id="691268" name="Oval 68"/>
          <p:cNvSpPr>
            <a:spLocks noChangeArrowheads="1"/>
          </p:cNvSpPr>
          <p:nvPr/>
        </p:nvSpPr>
        <p:spPr bwMode="auto">
          <a:xfrm>
            <a:off x="323850" y="5373688"/>
            <a:ext cx="8570913" cy="790575"/>
          </a:xfrm>
          <a:prstGeom prst="ellipse">
            <a:avLst/>
          </a:prstGeom>
          <a:solidFill>
            <a:srgbClr val="7291F4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2800">
                <a:solidFill>
                  <a:schemeClr val="tx1"/>
                </a:solidFill>
                <a:latin typeface="Bookman Old Style" pitchFamily="18" charset="0"/>
              </a:rPr>
              <a:t>Длительность овертайма </a:t>
            </a:r>
            <a:r>
              <a:rPr lang="ru-RU" sz="2800" i="0">
                <a:solidFill>
                  <a:schemeClr val="tx1"/>
                </a:solidFill>
                <a:latin typeface="Bookman Old Style" pitchFamily="18" charset="0"/>
              </a:rPr>
              <a:t>5 минут</a:t>
            </a:r>
            <a:r>
              <a:rPr lang="ru-RU" sz="2800">
                <a:solidFill>
                  <a:schemeClr val="tx1"/>
                </a:solidFill>
                <a:latin typeface="Bookman Old Style" pitchFamily="18" charset="0"/>
              </a:rPr>
              <a:t> </a:t>
            </a:r>
          </a:p>
        </p:txBody>
      </p:sp>
      <p:sp>
        <p:nvSpPr>
          <p:cNvPr id="16398" name="AutoShape 120"/>
          <p:cNvSpPr>
            <a:spLocks noChangeArrowheads="1"/>
          </p:cNvSpPr>
          <p:nvPr/>
        </p:nvSpPr>
        <p:spPr bwMode="auto">
          <a:xfrm>
            <a:off x="395288" y="5229225"/>
            <a:ext cx="863600" cy="936625"/>
          </a:xfrm>
          <a:custGeom>
            <a:avLst/>
            <a:gdLst>
              <a:gd name="T0" fmla="*/ 616874 w 21600"/>
              <a:gd name="T1" fmla="*/ 0 h 21600"/>
              <a:gd name="T2" fmla="*/ 370109 w 21600"/>
              <a:gd name="T3" fmla="*/ 312208 h 21600"/>
              <a:gd name="T4" fmla="*/ 0 w 21600"/>
              <a:gd name="T5" fmla="*/ 780564 h 21600"/>
              <a:gd name="T6" fmla="*/ 370109 w 21600"/>
              <a:gd name="T7" fmla="*/ 936625 h 21600"/>
              <a:gd name="T8" fmla="*/ 740217 w 21600"/>
              <a:gd name="T9" fmla="*/ 650434 h 21600"/>
              <a:gd name="T10" fmla="*/ 863600 w 21600"/>
              <a:gd name="T11" fmla="*/ 312208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9" name="Line 122"/>
          <p:cNvSpPr>
            <a:spLocks noChangeShapeType="1"/>
          </p:cNvSpPr>
          <p:nvPr/>
        </p:nvSpPr>
        <p:spPr bwMode="auto">
          <a:xfrm flipH="1">
            <a:off x="971550" y="2420938"/>
            <a:ext cx="1008063" cy="1512887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400" name="Line 123"/>
          <p:cNvSpPr>
            <a:spLocks noChangeShapeType="1"/>
          </p:cNvSpPr>
          <p:nvPr/>
        </p:nvSpPr>
        <p:spPr bwMode="auto">
          <a:xfrm flipH="1">
            <a:off x="900113" y="2420938"/>
            <a:ext cx="935037" cy="1512887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401" name="Line 124"/>
          <p:cNvSpPr>
            <a:spLocks noChangeShapeType="1"/>
          </p:cNvSpPr>
          <p:nvPr/>
        </p:nvSpPr>
        <p:spPr bwMode="auto">
          <a:xfrm flipH="1">
            <a:off x="971550" y="2420938"/>
            <a:ext cx="936625" cy="1512887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91326" name="Line 126"/>
          <p:cNvSpPr>
            <a:spLocks noChangeShapeType="1"/>
          </p:cNvSpPr>
          <p:nvPr/>
        </p:nvSpPr>
        <p:spPr bwMode="auto">
          <a:xfrm flipH="1">
            <a:off x="971550" y="2420938"/>
            <a:ext cx="936625" cy="151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91327" name="Line 127"/>
          <p:cNvSpPr>
            <a:spLocks noChangeShapeType="1"/>
          </p:cNvSpPr>
          <p:nvPr/>
        </p:nvSpPr>
        <p:spPr bwMode="auto">
          <a:xfrm>
            <a:off x="1908175" y="2420938"/>
            <a:ext cx="1727200" cy="151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91328" name="Line 128"/>
          <p:cNvSpPr>
            <a:spLocks noChangeShapeType="1"/>
          </p:cNvSpPr>
          <p:nvPr/>
        </p:nvSpPr>
        <p:spPr bwMode="auto">
          <a:xfrm flipH="1">
            <a:off x="5508625" y="2420938"/>
            <a:ext cx="1800225" cy="151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91329" name="Line 129"/>
          <p:cNvSpPr>
            <a:spLocks noChangeShapeType="1"/>
          </p:cNvSpPr>
          <p:nvPr/>
        </p:nvSpPr>
        <p:spPr bwMode="auto">
          <a:xfrm>
            <a:off x="7308850" y="2420938"/>
            <a:ext cx="935038" cy="151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"/>
                                        <p:tgtEl>
                                          <p:spTgt spid="69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6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91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1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1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91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91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600"/>
                            </p:stCondLst>
                            <p:childTnLst>
                              <p:par>
                                <p:cTn id="19" presetID="5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1" dur="500"/>
                                        <p:tgtEl>
                                          <p:spTgt spid="691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1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91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91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6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91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91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100"/>
                            </p:stCondLst>
                            <p:childTnLst>
                              <p:par>
                                <p:cTn id="33" presetID="5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5" dur="500"/>
                                        <p:tgtEl>
                                          <p:spTgt spid="691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600"/>
                            </p:stCondLst>
                            <p:childTnLst>
                              <p:par>
                                <p:cTn id="37" presetID="5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9" dur="500"/>
                                        <p:tgtEl>
                                          <p:spTgt spid="691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1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91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91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3600"/>
                            </p:stCondLst>
                            <p:childTnLst>
                              <p:par>
                                <p:cTn id="46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91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91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100"/>
                            </p:stCondLst>
                            <p:childTnLst>
                              <p:par>
                                <p:cTn id="51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91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91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600"/>
                            </p:stCondLst>
                            <p:childTnLst>
                              <p:par>
                                <p:cTn id="56" presetID="5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58" dur="500"/>
                                        <p:tgtEl>
                                          <p:spTgt spid="691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8100"/>
                            </p:stCondLst>
                            <p:childTnLst>
                              <p:par>
                                <p:cTn id="60" presetID="5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62" dur="500"/>
                                        <p:tgtEl>
                                          <p:spTgt spid="691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9600"/>
                            </p:stCondLst>
                            <p:childTnLst>
                              <p:par>
                                <p:cTn id="64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91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91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11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69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1202" grpId="0" autoUpdateAnimBg="0"/>
      <p:bldP spid="691233" grpId="0" animBg="1" autoUpdateAnimBg="0"/>
      <p:bldP spid="691235" grpId="0" animBg="1" autoUpdateAnimBg="0"/>
      <p:bldP spid="691237" grpId="0" animBg="1" autoUpdateAnimBg="0"/>
      <p:bldP spid="691242" grpId="0" animBg="1" autoUpdateAnimBg="0"/>
      <p:bldP spid="691243" grpId="0" animBg="1" autoUpdateAnimBg="0"/>
      <p:bldP spid="691244" grpId="0" animBg="1" autoUpdateAnimBg="0"/>
      <p:bldP spid="691260" grpId="0" animBg="1" autoUpdateAnimBg="0"/>
      <p:bldP spid="691261" grpId="0" animBg="1" autoUpdateAnimBg="0"/>
      <p:bldP spid="691263" grpId="0" animBg="1" autoUpdateAnimBg="0"/>
      <p:bldP spid="691268" grpId="0" animBg="1" autoUpdateAnimBg="0"/>
      <p:bldP spid="691326" grpId="0" animBg="1"/>
      <p:bldP spid="691327" grpId="0" animBg="1"/>
      <p:bldP spid="691328" grpId="0" animBg="1"/>
      <p:bldP spid="6913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19113" y="44450"/>
            <a:ext cx="8229600" cy="1143000"/>
          </a:xfrm>
        </p:spPr>
        <p:txBody>
          <a:bodyPr/>
          <a:lstStyle/>
          <a:p>
            <a:r>
              <a:rPr lang="ru-RU" sz="3600" dirty="0" smtClean="0">
                <a:latin typeface="Arial" charset="0"/>
              </a:rPr>
              <a:t>Ведение мяча</a:t>
            </a:r>
          </a:p>
        </p:txBody>
      </p:sp>
      <p:sp>
        <p:nvSpPr>
          <p:cNvPr id="755720" name="Rectangle 8"/>
          <p:cNvSpPr>
            <a:spLocks noChangeArrowheads="1"/>
          </p:cNvSpPr>
          <p:nvPr/>
        </p:nvSpPr>
        <p:spPr bwMode="auto">
          <a:xfrm>
            <a:off x="4572000" y="981075"/>
            <a:ext cx="4176713" cy="35394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algn="l"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sz="2800" dirty="0">
                <a:latin typeface="Bookman Old Style" pitchFamily="18" charset="0"/>
              </a:rPr>
              <a:t>ведение мяча на</a:t>
            </a:r>
          </a:p>
          <a:p>
            <a:pPr marL="342900" indent="-342900" algn="l"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sz="2800" dirty="0">
                <a:latin typeface="Bookman Old Style" pitchFamily="18" charset="0"/>
              </a:rPr>
              <a:t>   месте</a:t>
            </a:r>
          </a:p>
          <a:p>
            <a:pPr marL="342900" indent="-342900" algn="l"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sz="2800" dirty="0">
                <a:latin typeface="Bookman Old Style" pitchFamily="18" charset="0"/>
              </a:rPr>
              <a:t>по прямой</a:t>
            </a:r>
          </a:p>
          <a:p>
            <a:pPr marL="342900" indent="-342900" algn="l"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sz="2800" dirty="0">
                <a:latin typeface="Bookman Old Style" pitchFamily="18" charset="0"/>
              </a:rPr>
              <a:t>с изменением направления</a:t>
            </a:r>
          </a:p>
          <a:p>
            <a:pPr marL="342900" indent="-342900" algn="l"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sz="2800" dirty="0">
                <a:latin typeface="Bookman Old Style" pitchFamily="18" charset="0"/>
              </a:rPr>
              <a:t>со сменой рук</a:t>
            </a:r>
          </a:p>
          <a:p>
            <a:pPr marL="342900" indent="-342900" algn="l"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sz="2800" dirty="0">
                <a:latin typeface="Bookman Old Style" pitchFamily="18" charset="0"/>
              </a:rPr>
              <a:t>с изменением высоты отскока</a:t>
            </a:r>
          </a:p>
        </p:txBody>
      </p:sp>
      <p:pic>
        <p:nvPicPr>
          <p:cNvPr id="1026" name="Picture 2" descr="C:\Users\Павел\Desktop\Курсы\paint\basketbol-podgotovka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743" y="1214422"/>
            <a:ext cx="3932042" cy="53578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5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7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755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755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5714" grpId="0" autoUpdateAnimBg="0"/>
      <p:bldP spid="75572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Ведение баскетбольного мяча в движении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5" descr="фото (баск) 088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214546" y="1571612"/>
            <a:ext cx="4214841" cy="504351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Определите на какой картинке высокая и низкая стойка игрока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4" descr="C:\Documents and Settings\User\Рабочий стол\ИРИНА КОСМОС\баскетбол\emanueldavidginobili3.jpg">
            <a:hlinkClick r:id="rId2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1928802"/>
            <a:ext cx="3658269" cy="4214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>
            <a:hlinkClick r:id="rId4" action="ppaction://hlinkfile"/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1928802"/>
            <a:ext cx="3723706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Остановка прыжком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Содержимое 8" descr="htmlconvd-Fbar6b_html_2d6efb7f.pn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>
            <a:duotone>
              <a:prstClr val="black"/>
              <a:schemeClr val="accent5">
                <a:lumMod val="60000"/>
                <a:lumOff val="40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214414" y="1785926"/>
            <a:ext cx="7429552" cy="43577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Повороты (на сзади стоящей ноге, на впереди стоящей ноге)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4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>
            <a:duotone>
              <a:prstClr val="black"/>
              <a:schemeClr val="accent5">
                <a:lumMod val="60000"/>
                <a:lumOff val="40000"/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71538" y="2000241"/>
            <a:ext cx="7429552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00034" y="571480"/>
            <a:ext cx="7772400" cy="1470025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Задание 1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4294967295"/>
          </p:nvPr>
        </p:nvSpPr>
        <p:spPr>
          <a:xfrm>
            <a:off x="5102225" y="2174875"/>
            <a:ext cx="4041775" cy="3951288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2428868"/>
            <a:ext cx="80724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Передача мяча одной рукой поочередно (левой, правой) в парах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785794"/>
            <a:ext cx="7772400" cy="1470025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Задание 2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2643182"/>
            <a:ext cx="6400800" cy="1752600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Ведение мяча правой, левой рукой поочередно на месте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286</Words>
  <Application>Microsoft Office PowerPoint</Application>
  <PresentationFormat>Экран (4:3)</PresentationFormat>
  <Paragraphs>67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Тема урока: Ведение и передача баскетбольного мяча </vt:lpstr>
      <vt:lpstr>Правила игры</vt:lpstr>
      <vt:lpstr>Ведение мяча</vt:lpstr>
      <vt:lpstr>Ведение баскетбольного мяча в движении</vt:lpstr>
      <vt:lpstr>Определите на какой картинке высокая и низкая стойка игрока</vt:lpstr>
      <vt:lpstr>Остановка прыжком</vt:lpstr>
      <vt:lpstr>Повороты (на сзади стоящей ноге, на впереди стоящей ноге)</vt:lpstr>
      <vt:lpstr>Задание 1</vt:lpstr>
      <vt:lpstr>Задание 2</vt:lpstr>
      <vt:lpstr>Задание 3</vt:lpstr>
      <vt:lpstr>Задание 4</vt:lpstr>
      <vt:lpstr>Передача мяча</vt:lpstr>
      <vt:lpstr>Какие способы передачи мяча вы знаете</vt:lpstr>
      <vt:lpstr>Какие стойки игрока вы знаете</vt:lpstr>
      <vt:lpstr>Какое ведение баскетбольного мяча бывает</vt:lpstr>
      <vt:lpstr>Источники ресурсов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Ведение баскетбольного мяча на месте</dc:title>
  <dc:creator>Павел Павел</dc:creator>
  <cp:lastModifiedBy>Павел Павел</cp:lastModifiedBy>
  <cp:revision>49</cp:revision>
  <dcterms:created xsi:type="dcterms:W3CDTF">2016-01-02T10:17:29Z</dcterms:created>
  <dcterms:modified xsi:type="dcterms:W3CDTF">2016-02-17T21:04:04Z</dcterms:modified>
</cp:coreProperties>
</file>