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58" r:id="rId6"/>
    <p:sldId id="262" r:id="rId7"/>
    <p:sldId id="264" r:id="rId8"/>
    <p:sldId id="263" r:id="rId9"/>
    <p:sldId id="261" r:id="rId10"/>
    <p:sldId id="266" r:id="rId11"/>
    <p:sldId id="265" r:id="rId12"/>
    <p:sldId id="267" r:id="rId13"/>
    <p:sldId id="269" r:id="rId14"/>
    <p:sldId id="274" r:id="rId15"/>
    <p:sldId id="276" r:id="rId16"/>
    <p:sldId id="272" r:id="rId17"/>
    <p:sldId id="275" r:id="rId18"/>
    <p:sldId id="282" r:id="rId19"/>
    <p:sldId id="283" r:id="rId20"/>
    <p:sldId id="268" r:id="rId21"/>
    <p:sldId id="281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C9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87CA-9057-4718-92D1-B5694F84493A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C0CB-72F6-4323-BC7E-0FB7140D2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3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Математика 6 класс. Виленкин Н.Я. № 833. Рисунки Савченко Е.М.</a:t>
            </a:r>
          </a:p>
          <a:p>
            <a:pPr eaLnBrk="1" hangingPunct="1"/>
            <a:r>
              <a:rPr lang="ru-RU" smtClean="0"/>
              <a:t>     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949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8649-A2A4-4B12-B688-87EB2B97C99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64B8-DAA3-446F-9EE0-D430F7E1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27860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учителя при проектировании урока математики в соответствии с ФГОС ООО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99535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 и информатики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Баймурзина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Гульсина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амматовна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772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929066"/>
            <a:ext cx="1656184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5340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по составлению технологических карт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static.my-shop.ru/product/2/133/1328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42984"/>
            <a:ext cx="1905000" cy="2724151"/>
          </a:xfrm>
          <a:prstGeom prst="rect">
            <a:avLst/>
          </a:prstGeom>
          <a:noFill/>
        </p:spPr>
      </p:pic>
      <p:pic>
        <p:nvPicPr>
          <p:cNvPr id="23558" name="Picture 6" descr="http://www.uchmag.ru/upload/catalog/posob/3/0/3007_/cover_imag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1921478" cy="2725200"/>
          </a:xfrm>
          <a:prstGeom prst="rect">
            <a:avLst/>
          </a:prstGeom>
          <a:noFill/>
        </p:spPr>
      </p:pic>
      <p:pic>
        <p:nvPicPr>
          <p:cNvPr id="23560" name="Picture 8" descr="http://static.my-shop.ru/product/2/134/13357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142984"/>
            <a:ext cx="1905000" cy="2762251"/>
          </a:xfrm>
          <a:prstGeom prst="rect">
            <a:avLst/>
          </a:prstGeom>
          <a:noFill/>
        </p:spPr>
      </p:pic>
      <p:pic>
        <p:nvPicPr>
          <p:cNvPr id="23562" name="Picture 10" descr="http://www.uchmag.ru/upload/catalog/posob/3/0/3011_/cover_image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142984"/>
            <a:ext cx="1964060" cy="2725200"/>
          </a:xfrm>
          <a:prstGeom prst="rect">
            <a:avLst/>
          </a:prstGeom>
          <a:noFill/>
        </p:spPr>
      </p:pic>
      <p:pic>
        <p:nvPicPr>
          <p:cNvPr id="23564" name="Picture 12" descr="http://www.uchmag.ru/upload/catalog/posob/_/s/_s-798_/cover_image_big.jpg"/>
          <p:cNvPicPr>
            <a:picLocks noChangeAspect="1" noChangeArrowheads="1"/>
          </p:cNvPicPr>
          <p:nvPr/>
        </p:nvPicPr>
        <p:blipFill>
          <a:blip r:embed="rId7" cstate="print"/>
          <a:srcRect l="52317"/>
          <a:stretch>
            <a:fillRect/>
          </a:stretch>
        </p:blipFill>
        <p:spPr bwMode="auto">
          <a:xfrm>
            <a:off x="6891454" y="3929066"/>
            <a:ext cx="1788433" cy="2520000"/>
          </a:xfrm>
          <a:prstGeom prst="rect">
            <a:avLst/>
          </a:prstGeom>
          <a:noFill/>
        </p:spPr>
      </p:pic>
      <p:pic>
        <p:nvPicPr>
          <p:cNvPr id="23566" name="Picture 14" descr="http://www.uchmag.ru/upload/catalog/posob/3/0/3014_/cover_image_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173" y="3929066"/>
            <a:ext cx="1808789" cy="2520000"/>
          </a:xfrm>
          <a:prstGeom prst="rect">
            <a:avLst/>
          </a:prstGeom>
          <a:noFill/>
        </p:spPr>
      </p:pic>
      <p:pic>
        <p:nvPicPr>
          <p:cNvPr id="23568" name="Picture 16" descr="http://www.uchmag.ru/upload/catalog/posob/5/8/5841_/cover_image_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3938573"/>
            <a:ext cx="1771875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0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«Постановка учебной задачи»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/>
              <a:t>1 этап – создание «ситуации </a:t>
            </a:r>
            <a:r>
              <a:rPr lang="ru-RU" sz="1700" b="1" dirty="0" smtClean="0"/>
              <a:t>успеха»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/>
              <a:t>Результат </a:t>
            </a:r>
            <a:r>
              <a:rPr lang="ru-RU" sz="1700" dirty="0"/>
              <a:t>работы на данном этапе является:</a:t>
            </a:r>
          </a:p>
          <a:p>
            <a:pPr marL="357188" indent="-179388" algn="just">
              <a:spcBef>
                <a:spcPts val="0"/>
              </a:spcBef>
            </a:pPr>
            <a:r>
              <a:rPr lang="ru-RU" sz="1700" b="1" i="1" dirty="0"/>
              <a:t>эмоциональное удовлетворение детей своими знаниями и умениями и положительная оценка учителем достижений учащихся;</a:t>
            </a:r>
            <a:endParaRPr lang="ru-RU" sz="1700" dirty="0"/>
          </a:p>
          <a:p>
            <a:pPr marL="357188" indent="-179388" algn="just">
              <a:spcBef>
                <a:spcPts val="0"/>
              </a:spcBef>
            </a:pPr>
            <a:r>
              <a:rPr lang="ru-RU" sz="1700" b="1" i="1" dirty="0"/>
              <a:t>фон, на котором более четко проявится второй этап – разрыв. </a:t>
            </a:r>
            <a:endParaRPr lang="ru-RU" sz="17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/>
              <a:t> </a:t>
            </a:r>
            <a:endParaRPr lang="ru-RU" sz="17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/>
              <a:t>2 этап – возникновение ситуации «интеллектуального конфликта» (разрыва). </a:t>
            </a:r>
            <a:endParaRPr lang="ru-RU" sz="17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/>
              <a:t>Результат </a:t>
            </a:r>
            <a:r>
              <a:rPr lang="ru-RU" sz="1700" dirty="0"/>
              <a:t>работы учащихся на данном этапе </a:t>
            </a:r>
            <a:r>
              <a:rPr lang="ru-RU" sz="1700" dirty="0" smtClean="0"/>
              <a:t>урока: </a:t>
            </a:r>
            <a:r>
              <a:rPr lang="ru-RU" sz="1700" b="1" i="1" dirty="0"/>
              <a:t>фиксация на доске разных вариантов решения одной и той же задачи.</a:t>
            </a:r>
            <a:endParaRPr lang="ru-RU" sz="17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/>
              <a:t>	</a:t>
            </a:r>
            <a:endParaRPr lang="ru-RU" sz="17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/>
              <a:t>3 </a:t>
            </a:r>
            <a:r>
              <a:rPr lang="ru-RU" sz="1700" b="1" dirty="0" smtClean="0"/>
              <a:t>этап – </a:t>
            </a:r>
            <a:r>
              <a:rPr lang="ru-RU" sz="1700" b="1" dirty="0"/>
              <a:t>фиксация места «разрыва» в графико-знаковой форме. </a:t>
            </a:r>
            <a:endParaRPr lang="ru-RU" sz="17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/>
              <a:t>Результат работы учащихся на данном этапе урока: </a:t>
            </a:r>
            <a:r>
              <a:rPr lang="ru-RU" sz="1700" b="1" i="1" dirty="0" smtClean="0"/>
              <a:t>формулируют </a:t>
            </a:r>
            <a:r>
              <a:rPr lang="ru-RU" sz="1700" b="1" i="1" dirty="0"/>
              <a:t>учебную задачу, которую им предстоит решать на следующих уроках</a:t>
            </a:r>
            <a:r>
              <a:rPr lang="ru-RU" sz="17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/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/>
              <a:t>4 </a:t>
            </a:r>
            <a:r>
              <a:rPr lang="ru-RU" sz="1700" b="1" dirty="0"/>
              <a:t>(последний) этап – формулировка учебной задачи учащимися и педагогом.</a:t>
            </a:r>
            <a:endParaRPr lang="ru-RU" sz="17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/>
              <a:t>После </a:t>
            </a:r>
            <a:r>
              <a:rPr lang="ru-RU" sz="1700" dirty="0"/>
              <a:t>фиксации проблемы в тетрадях учащиеся вместе с учителем должны вновь вернуться к словесной формулировке проблемы, уже в виде конкретной задачи, которую им предстоит решать на последующих уроках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5614998" cy="9286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= (3,8 + 7,2)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· 2 =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54" y="2512995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14282" y="571480"/>
            <a:ext cx="6643734" cy="2071702"/>
          </a:xfrm>
          <a:prstGeom prst="wedgeRoundRectCallout">
            <a:avLst>
              <a:gd name="adj1" fmla="val 60423"/>
              <a:gd name="adj2" fmla="val 100697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Прямоугольную клумбу со сторонами 3,8 м и 7,2 м нужно огородить проволокой. Какой длины проволока потребуется для ограждения? Какова площадь такой клумбы?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103674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= 3,8+7,2+3,8+7,2 = 22 м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4357694"/>
            <a:ext cx="5614998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3,8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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7,2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975" y="3155102"/>
            <a:ext cx="5614998" cy="916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(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· 2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6" grpId="1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42975" y="357166"/>
            <a:ext cx="6929487" cy="4143404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>Умножение</a:t>
            </a:r>
          </a:p>
          <a:p>
            <a:pPr algn="ctr"/>
            <a:r>
              <a:rPr lang="ru-RU" sz="6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>десятичных</a:t>
            </a:r>
          </a:p>
          <a:p>
            <a:pPr algn="ctr"/>
            <a:r>
              <a:rPr lang="ru-RU" sz="6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>Дробей</a:t>
            </a:r>
          </a:p>
          <a:p>
            <a:pPr algn="ctr"/>
            <a:r>
              <a:rPr lang="ru-RU" sz="4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> 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>Класс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/>
            </a:endParaRPr>
          </a:p>
        </p:txBody>
      </p:sp>
      <p:pic>
        <p:nvPicPr>
          <p:cNvPr id="5" name="Picture 3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71744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428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48" y="6072206"/>
            <a:ext cx="80010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-2106659" y="3249611"/>
            <a:ext cx="564360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4348" y="5786454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48" y="5500702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4348" y="5214950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4348" y="4929198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348" y="4071942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4348" y="3500438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4348" y="3214686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2643182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4348" y="2357430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348" y="1785926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4348" y="1214422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48" y="928670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4348" y="4643446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4348" y="4357694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4348" y="3786190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4348" y="2928934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14348" y="2071678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4348" y="1500174"/>
            <a:ext cx="8001056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Картинка 657 из 224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74" t="3750" r="7534" b="4374"/>
          <a:stretch>
            <a:fillRect/>
          </a:stretch>
        </p:blipFill>
        <p:spPr bwMode="auto">
          <a:xfrm>
            <a:off x="785786" y="2000240"/>
            <a:ext cx="1357322" cy="4156796"/>
          </a:xfrm>
          <a:prstGeom prst="rect">
            <a:avLst/>
          </a:prstGeom>
          <a:noFill/>
        </p:spPr>
      </p:pic>
      <p:pic>
        <p:nvPicPr>
          <p:cNvPr id="2052" name="Picture 4" descr="Картинка 943 из 2240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1F3"/>
              </a:clrFrom>
              <a:clrTo>
                <a:srgbClr val="F0F1F3">
                  <a:alpha val="0"/>
                </a:srgbClr>
              </a:clrTo>
            </a:clrChange>
          </a:blip>
          <a:srcRect l="28196" t="5625" r="26691" b="6249"/>
          <a:stretch>
            <a:fillRect/>
          </a:stretch>
        </p:blipFill>
        <p:spPr bwMode="auto">
          <a:xfrm>
            <a:off x="2071670" y="2571744"/>
            <a:ext cx="1143008" cy="356743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857232"/>
            <a:ext cx="2286016" cy="54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6692" y="1857364"/>
            <a:ext cx="2107308" cy="47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071678"/>
            <a:ext cx="1857388" cy="41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428596" y="57864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521495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47148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41433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20" y="357187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44" y="300037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44" y="242886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844" y="185736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128586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2844" y="71435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60722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Никита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4546" y="607220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Таня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8992" y="607220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29256" y="60722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Полина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29520" y="607220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Илья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857224" y="274638"/>
            <a:ext cx="7715304" cy="58259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Каков рост каждого ученика? Кто ниже (выше) Никиты?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4"/>
          <p:cNvSpPr>
            <a:spLocks/>
          </p:cNvSpPr>
          <p:nvPr/>
        </p:nvSpPr>
        <p:spPr bwMode="auto">
          <a:xfrm>
            <a:off x="539750" y="2106613"/>
            <a:ext cx="4037013" cy="2411412"/>
          </a:xfrm>
          <a:custGeom>
            <a:avLst/>
            <a:gdLst>
              <a:gd name="T0" fmla="*/ 2147483647 w 2096"/>
              <a:gd name="T1" fmla="*/ 2147483647 h 1219"/>
              <a:gd name="T2" fmla="*/ 1020164362 w 2096"/>
              <a:gd name="T3" fmla="*/ 2147483647 h 1219"/>
              <a:gd name="T4" fmla="*/ 211452000 w 2096"/>
              <a:gd name="T5" fmla="*/ 2147483647 h 1219"/>
              <a:gd name="T6" fmla="*/ 122420081 w 2096"/>
              <a:gd name="T7" fmla="*/ 2147483647 h 1219"/>
              <a:gd name="T8" fmla="*/ 953389724 w 2096"/>
              <a:gd name="T9" fmla="*/ 1631817573 h 1219"/>
              <a:gd name="T10" fmla="*/ 1903071791 w 2096"/>
              <a:gd name="T11" fmla="*/ 723947777 h 1219"/>
              <a:gd name="T12" fmla="*/ 2147483647 w 2096"/>
              <a:gd name="T13" fmla="*/ 223054593 h 1219"/>
              <a:gd name="T14" fmla="*/ 2147483647 w 2096"/>
              <a:gd name="T15" fmla="*/ 3912857 h 1219"/>
              <a:gd name="T16" fmla="*/ 2147483647 w 2096"/>
              <a:gd name="T17" fmla="*/ 254359417 h 1219"/>
              <a:gd name="T18" fmla="*/ 2147483647 w 2096"/>
              <a:gd name="T19" fmla="*/ 1130924575 h 1219"/>
              <a:gd name="T20" fmla="*/ 2147483647 w 2096"/>
              <a:gd name="T21" fmla="*/ 2147483647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Freeform 15"/>
          <p:cNvSpPr>
            <a:spLocks/>
          </p:cNvSpPr>
          <p:nvPr/>
        </p:nvSpPr>
        <p:spPr bwMode="auto">
          <a:xfrm>
            <a:off x="790575" y="2322513"/>
            <a:ext cx="3513138" cy="1920875"/>
          </a:xfrm>
          <a:custGeom>
            <a:avLst/>
            <a:gdLst>
              <a:gd name="T0" fmla="*/ 2147483647 w 2096"/>
              <a:gd name="T1" fmla="*/ 2147483647 h 1219"/>
              <a:gd name="T2" fmla="*/ 772575100 w 2096"/>
              <a:gd name="T3" fmla="*/ 2147483647 h 1219"/>
              <a:gd name="T4" fmla="*/ 160134373 w 2096"/>
              <a:gd name="T5" fmla="*/ 2147483647 h 1219"/>
              <a:gd name="T6" fmla="*/ 92709281 w 2096"/>
              <a:gd name="T7" fmla="*/ 1909488442 h 1219"/>
              <a:gd name="T8" fmla="*/ 722006720 w 2096"/>
              <a:gd name="T9" fmla="*/ 1035444575 h 1219"/>
              <a:gd name="T10" fmla="*/ 1441202596 w 2096"/>
              <a:gd name="T11" fmla="*/ 459369627 h 1219"/>
              <a:gd name="T12" fmla="*/ 2137925335 w 2096"/>
              <a:gd name="T13" fmla="*/ 141534916 h 1219"/>
              <a:gd name="T14" fmla="*/ 2147483647 w 2096"/>
              <a:gd name="T15" fmla="*/ 2483428 h 1219"/>
              <a:gd name="T16" fmla="*/ 2147483647 w 2096"/>
              <a:gd name="T17" fmla="*/ 161400758 h 1219"/>
              <a:gd name="T18" fmla="*/ 2147483647 w 2096"/>
              <a:gd name="T19" fmla="*/ 717609815 h 1219"/>
              <a:gd name="T20" fmla="*/ 2147483647 w 2096"/>
              <a:gd name="T21" fmla="*/ 1869759909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Freeform 21"/>
          <p:cNvSpPr>
            <a:spLocks/>
          </p:cNvSpPr>
          <p:nvPr/>
        </p:nvSpPr>
        <p:spPr bwMode="auto">
          <a:xfrm>
            <a:off x="942975" y="3930650"/>
            <a:ext cx="228600" cy="65088"/>
          </a:xfrm>
          <a:custGeom>
            <a:avLst/>
            <a:gdLst>
              <a:gd name="T0" fmla="*/ 0 w 144"/>
              <a:gd name="T1" fmla="*/ 0 h 41"/>
              <a:gd name="T2" fmla="*/ 362902445 w 144"/>
              <a:gd name="T3" fmla="*/ 103327980 h 41"/>
              <a:gd name="T4" fmla="*/ 0 60000 65536"/>
              <a:gd name="T5" fmla="*/ 0 60000 65536"/>
              <a:gd name="T6" fmla="*/ 0 w 144"/>
              <a:gd name="T7" fmla="*/ 0 h 41"/>
              <a:gd name="T8" fmla="*/ 144 w 144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1">
                <a:moveTo>
                  <a:pt x="0" y="0"/>
                </a:moveTo>
                <a:lnTo>
                  <a:pt x="144" y="41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Oval 24"/>
          <p:cNvSpPr>
            <a:spLocks noChangeArrowheads="1"/>
          </p:cNvSpPr>
          <p:nvPr/>
        </p:nvSpPr>
        <p:spPr bwMode="auto">
          <a:xfrm>
            <a:off x="2466975" y="2474913"/>
            <a:ext cx="87313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27"/>
          <p:cNvSpPr>
            <a:spLocks noChangeArrowheads="1"/>
          </p:cNvSpPr>
          <p:nvPr/>
        </p:nvSpPr>
        <p:spPr bwMode="auto">
          <a:xfrm>
            <a:off x="1033463" y="3602038"/>
            <a:ext cx="87312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Freeform 29"/>
          <p:cNvSpPr>
            <a:spLocks/>
          </p:cNvSpPr>
          <p:nvPr/>
        </p:nvSpPr>
        <p:spPr bwMode="auto">
          <a:xfrm>
            <a:off x="2084388" y="2466975"/>
            <a:ext cx="120650" cy="222250"/>
          </a:xfrm>
          <a:custGeom>
            <a:avLst/>
            <a:gdLst>
              <a:gd name="T0" fmla="*/ 0 w 63"/>
              <a:gd name="T1" fmla="*/ 0 h 110"/>
              <a:gd name="T2" fmla="*/ 231054329 w 63"/>
              <a:gd name="T3" fmla="*/ 449046024 h 110"/>
              <a:gd name="T4" fmla="*/ 0 60000 65536"/>
              <a:gd name="T5" fmla="*/ 0 60000 65536"/>
              <a:gd name="T6" fmla="*/ 0 w 63"/>
              <a:gd name="T7" fmla="*/ 0 h 110"/>
              <a:gd name="T8" fmla="*/ 63 w 63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110">
                <a:moveTo>
                  <a:pt x="0" y="0"/>
                </a:moveTo>
                <a:lnTo>
                  <a:pt x="63" y="11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Freeform 30"/>
          <p:cNvSpPr>
            <a:spLocks/>
          </p:cNvSpPr>
          <p:nvPr/>
        </p:nvSpPr>
        <p:spPr bwMode="auto">
          <a:xfrm>
            <a:off x="2820988" y="2466975"/>
            <a:ext cx="101600" cy="222250"/>
          </a:xfrm>
          <a:custGeom>
            <a:avLst/>
            <a:gdLst>
              <a:gd name="T0" fmla="*/ 194765287 w 53"/>
              <a:gd name="T1" fmla="*/ 0 h 110"/>
              <a:gd name="T2" fmla="*/ 0 w 53"/>
              <a:gd name="T3" fmla="*/ 449046024 h 110"/>
              <a:gd name="T4" fmla="*/ 0 60000 65536"/>
              <a:gd name="T5" fmla="*/ 0 60000 65536"/>
              <a:gd name="T6" fmla="*/ 0 w 53"/>
              <a:gd name="T7" fmla="*/ 0 h 110"/>
              <a:gd name="T8" fmla="*/ 53 w 53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110">
                <a:moveTo>
                  <a:pt x="53" y="0"/>
                </a:moveTo>
                <a:lnTo>
                  <a:pt x="0" y="11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Oval 31"/>
          <p:cNvSpPr>
            <a:spLocks noChangeArrowheads="1"/>
          </p:cNvSpPr>
          <p:nvPr/>
        </p:nvSpPr>
        <p:spPr bwMode="auto">
          <a:xfrm>
            <a:off x="3136900" y="2636838"/>
            <a:ext cx="85725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Oval 32"/>
          <p:cNvSpPr>
            <a:spLocks noChangeArrowheads="1"/>
          </p:cNvSpPr>
          <p:nvPr/>
        </p:nvSpPr>
        <p:spPr bwMode="auto">
          <a:xfrm>
            <a:off x="1768475" y="2689225"/>
            <a:ext cx="87313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Freeform 33"/>
          <p:cNvSpPr>
            <a:spLocks/>
          </p:cNvSpPr>
          <p:nvPr/>
        </p:nvSpPr>
        <p:spPr bwMode="auto">
          <a:xfrm>
            <a:off x="3352800" y="2781300"/>
            <a:ext cx="179388" cy="193675"/>
          </a:xfrm>
          <a:custGeom>
            <a:avLst/>
            <a:gdLst>
              <a:gd name="T0" fmla="*/ 346022099 w 93"/>
              <a:gd name="T1" fmla="*/ 0 h 96"/>
              <a:gd name="T2" fmla="*/ 0 w 93"/>
              <a:gd name="T3" fmla="*/ 390729227 h 96"/>
              <a:gd name="T4" fmla="*/ 0 60000 65536"/>
              <a:gd name="T5" fmla="*/ 0 60000 65536"/>
              <a:gd name="T6" fmla="*/ 0 w 93"/>
              <a:gd name="T7" fmla="*/ 0 h 96"/>
              <a:gd name="T8" fmla="*/ 93 w 93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" h="96">
                <a:moveTo>
                  <a:pt x="93" y="0"/>
                </a:move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Freeform 34"/>
          <p:cNvSpPr>
            <a:spLocks/>
          </p:cNvSpPr>
          <p:nvPr/>
        </p:nvSpPr>
        <p:spPr bwMode="auto">
          <a:xfrm>
            <a:off x="1481138" y="2808288"/>
            <a:ext cx="161925" cy="188912"/>
          </a:xfrm>
          <a:custGeom>
            <a:avLst/>
            <a:gdLst>
              <a:gd name="T0" fmla="*/ 0 w 84"/>
              <a:gd name="T1" fmla="*/ 0 h 93"/>
              <a:gd name="T2" fmla="*/ 312139360 w 84"/>
              <a:gd name="T3" fmla="*/ 383739181 h 93"/>
              <a:gd name="T4" fmla="*/ 0 60000 65536"/>
              <a:gd name="T5" fmla="*/ 0 60000 65536"/>
              <a:gd name="T6" fmla="*/ 0 w 84"/>
              <a:gd name="T7" fmla="*/ 0 h 93"/>
              <a:gd name="T8" fmla="*/ 84 w 84"/>
              <a:gd name="T9" fmla="*/ 93 h 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93">
                <a:moveTo>
                  <a:pt x="0" y="0"/>
                </a:moveTo>
                <a:lnTo>
                  <a:pt x="84" y="9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5" name="Freeform 36"/>
          <p:cNvSpPr>
            <a:spLocks/>
          </p:cNvSpPr>
          <p:nvPr/>
        </p:nvSpPr>
        <p:spPr bwMode="auto">
          <a:xfrm>
            <a:off x="1073150" y="3289300"/>
            <a:ext cx="201613" cy="139700"/>
          </a:xfrm>
          <a:custGeom>
            <a:avLst/>
            <a:gdLst>
              <a:gd name="T0" fmla="*/ 0 w 105"/>
              <a:gd name="T1" fmla="*/ 0 h 69"/>
              <a:gd name="T2" fmla="*/ 387121929 w 105"/>
              <a:gd name="T3" fmla="*/ 282841886 h 69"/>
              <a:gd name="T4" fmla="*/ 0 60000 65536"/>
              <a:gd name="T5" fmla="*/ 0 60000 65536"/>
              <a:gd name="T6" fmla="*/ 0 w 105"/>
              <a:gd name="T7" fmla="*/ 0 h 69"/>
              <a:gd name="T8" fmla="*/ 105 w 10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" h="69">
                <a:moveTo>
                  <a:pt x="0" y="0"/>
                </a:moveTo>
                <a:lnTo>
                  <a:pt x="105" y="69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Oval 39"/>
          <p:cNvSpPr>
            <a:spLocks noChangeArrowheads="1"/>
          </p:cNvSpPr>
          <p:nvPr/>
        </p:nvSpPr>
        <p:spPr bwMode="auto">
          <a:xfrm>
            <a:off x="1320800" y="3068638"/>
            <a:ext cx="87313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1120775" y="38242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1192213" y="33194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1481138" y="296068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1984375" y="26003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6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2560638" y="26003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8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21" name="Text Box 45"/>
          <p:cNvSpPr txBox="1">
            <a:spLocks noChangeArrowheads="1"/>
          </p:cNvSpPr>
          <p:nvPr/>
        </p:nvSpPr>
        <p:spPr bwMode="auto">
          <a:xfrm>
            <a:off x="3065463" y="292417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10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25" name="Text Box 49"/>
          <p:cNvSpPr txBox="1">
            <a:spLocks noChangeArrowheads="1"/>
          </p:cNvSpPr>
          <p:nvPr/>
        </p:nvSpPr>
        <p:spPr bwMode="auto">
          <a:xfrm>
            <a:off x="468313" y="333375"/>
            <a:ext cx="8496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cs typeface="+mn-cs"/>
              </a:rPr>
              <a:t>Автомобиль приближается к городу, по улицам которого разрешается ехать со скоростью не более 60 км/ч. В кабине автомобиля установлен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спидометр</a:t>
            </a:r>
            <a:r>
              <a:rPr lang="ru-RU" sz="2400" dirty="0">
                <a:cs typeface="+mn-cs"/>
              </a:rPr>
              <a:t> – прибор, показывающий скорость движения. </a:t>
            </a:r>
          </a:p>
        </p:txBody>
      </p:sp>
      <p:sp>
        <p:nvSpPr>
          <p:cNvPr id="3094" name="Text Box 50"/>
          <p:cNvSpPr txBox="1">
            <a:spLocks noChangeArrowheads="1"/>
          </p:cNvSpPr>
          <p:nvPr/>
        </p:nvSpPr>
        <p:spPr bwMode="auto">
          <a:xfrm>
            <a:off x="4645025" y="2936875"/>
            <a:ext cx="43195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Посмотрите на спидометр. Нарушит ли шофер правила уличного движения, если не снизит скорость?</a:t>
            </a:r>
          </a:p>
        </p:txBody>
      </p:sp>
      <p:sp>
        <p:nvSpPr>
          <p:cNvPr id="75827" name="Text Box 51"/>
          <p:cNvSpPr txBox="1">
            <a:spLocks noChangeArrowheads="1"/>
          </p:cNvSpPr>
          <p:nvPr/>
        </p:nvSpPr>
        <p:spPr bwMode="auto">
          <a:xfrm>
            <a:off x="1619250" y="5589588"/>
            <a:ext cx="7272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         Каким будет показание спидометра, когда автомобиль остановится?</a:t>
            </a:r>
          </a:p>
        </p:txBody>
      </p:sp>
      <p:sp>
        <p:nvSpPr>
          <p:cNvPr id="3096" name="Freeform 22"/>
          <p:cNvSpPr>
            <a:spLocks/>
          </p:cNvSpPr>
          <p:nvPr/>
        </p:nvSpPr>
        <p:spPr bwMode="auto">
          <a:xfrm>
            <a:off x="3917950" y="3919538"/>
            <a:ext cx="261938" cy="57150"/>
          </a:xfrm>
          <a:custGeom>
            <a:avLst/>
            <a:gdLst>
              <a:gd name="T0" fmla="*/ 0 w 165"/>
              <a:gd name="T1" fmla="*/ 90725611 h 36"/>
              <a:gd name="T2" fmla="*/ 415827314 w 165"/>
              <a:gd name="T3" fmla="*/ 0 h 36"/>
              <a:gd name="T4" fmla="*/ 0 60000 65536"/>
              <a:gd name="T5" fmla="*/ 0 60000 65536"/>
              <a:gd name="T6" fmla="*/ 0 w 165"/>
              <a:gd name="T7" fmla="*/ 0 h 36"/>
              <a:gd name="T8" fmla="*/ 165 w 165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" h="36">
                <a:moveTo>
                  <a:pt x="0" y="36"/>
                </a:moveTo>
                <a:lnTo>
                  <a:pt x="165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Oval 26"/>
          <p:cNvSpPr>
            <a:spLocks noChangeArrowheads="1"/>
          </p:cNvSpPr>
          <p:nvPr/>
        </p:nvSpPr>
        <p:spPr bwMode="auto">
          <a:xfrm>
            <a:off x="3929063" y="3573463"/>
            <a:ext cx="85725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Freeform 37"/>
          <p:cNvSpPr>
            <a:spLocks/>
          </p:cNvSpPr>
          <p:nvPr/>
        </p:nvSpPr>
        <p:spPr bwMode="auto">
          <a:xfrm>
            <a:off x="3779838" y="3276600"/>
            <a:ext cx="215900" cy="127000"/>
          </a:xfrm>
          <a:custGeom>
            <a:avLst/>
            <a:gdLst>
              <a:gd name="T0" fmla="*/ 342741195 w 136"/>
              <a:gd name="T1" fmla="*/ 0 h 80"/>
              <a:gd name="T2" fmla="*/ 0 w 136"/>
              <a:gd name="T3" fmla="*/ 201612473 h 80"/>
              <a:gd name="T4" fmla="*/ 0 60000 65536"/>
              <a:gd name="T5" fmla="*/ 0 60000 65536"/>
              <a:gd name="T6" fmla="*/ 0 w 136"/>
              <a:gd name="T7" fmla="*/ 0 h 80"/>
              <a:gd name="T8" fmla="*/ 136 w 136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80">
                <a:moveTo>
                  <a:pt x="136" y="0"/>
                </a:moveTo>
                <a:lnTo>
                  <a:pt x="0" y="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3641725" y="3051175"/>
            <a:ext cx="87313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823" name="Text Box 47"/>
          <p:cNvSpPr txBox="1">
            <a:spLocks noChangeArrowheads="1"/>
          </p:cNvSpPr>
          <p:nvPr/>
        </p:nvSpPr>
        <p:spPr bwMode="auto">
          <a:xfrm>
            <a:off x="3352800" y="382428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14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24" name="Text Box 48"/>
          <p:cNvSpPr txBox="1">
            <a:spLocks noChangeArrowheads="1"/>
          </p:cNvSpPr>
          <p:nvPr/>
        </p:nvSpPr>
        <p:spPr bwMode="auto">
          <a:xfrm>
            <a:off x="3281363" y="33575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12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1763713" y="350043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км/ч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1283799">
            <a:off x="2400300" y="2655888"/>
            <a:ext cx="311150" cy="3511550"/>
            <a:chOff x="2984" y="1680"/>
            <a:chExt cx="123" cy="1614"/>
          </a:xfrm>
        </p:grpSpPr>
        <p:sp>
          <p:nvSpPr>
            <p:cNvPr id="3110" name="Freeform 16"/>
            <p:cNvSpPr>
              <a:spLocks/>
            </p:cNvSpPr>
            <p:nvPr/>
          </p:nvSpPr>
          <p:spPr bwMode="auto">
            <a:xfrm>
              <a:off x="2984" y="1680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17"/>
            <p:cNvSpPr>
              <a:spLocks/>
            </p:cNvSpPr>
            <p:nvPr/>
          </p:nvSpPr>
          <p:spPr bwMode="auto">
            <a:xfrm flipH="1" flipV="1">
              <a:off x="2987" y="2478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4" name="PubChord"/>
          <p:cNvSpPr>
            <a:spLocks noEditPoints="1" noChangeArrowheads="1"/>
          </p:cNvSpPr>
          <p:nvPr/>
        </p:nvSpPr>
        <p:spPr bwMode="auto">
          <a:xfrm rot="7856042">
            <a:off x="2259013" y="4206875"/>
            <a:ext cx="554037" cy="627063"/>
          </a:xfrm>
          <a:custGeom>
            <a:avLst/>
            <a:gdLst>
              <a:gd name="T0" fmla="*/ 29903559 w 21600"/>
              <a:gd name="T1" fmla="*/ 119176851 h 21600"/>
              <a:gd name="T2" fmla="*/ 159354988 w 21600"/>
              <a:gd name="T3" fmla="*/ 298883084 h 21600"/>
              <a:gd name="T4" fmla="*/ 288806354 w 21600"/>
              <a:gd name="T5" fmla="*/ 47858928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772" y="4871"/>
                </a:moveTo>
                <a:cubicBezTo>
                  <a:pt x="616" y="6632"/>
                  <a:pt x="0" y="8693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066" y="21600"/>
                  <a:pt x="15275" y="20886"/>
                  <a:pt x="17114" y="19561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105" name="Freeform 52"/>
          <p:cNvSpPr>
            <a:spLocks/>
          </p:cNvSpPr>
          <p:nvPr/>
        </p:nvSpPr>
        <p:spPr bwMode="auto">
          <a:xfrm>
            <a:off x="1733550" y="4473575"/>
            <a:ext cx="1263650" cy="468313"/>
          </a:xfrm>
          <a:custGeom>
            <a:avLst/>
            <a:gdLst>
              <a:gd name="T0" fmla="*/ 0 w 796"/>
              <a:gd name="T1" fmla="*/ 25201585 h 295"/>
              <a:gd name="T2" fmla="*/ 2006044553 w 796"/>
              <a:gd name="T3" fmla="*/ 0 h 295"/>
              <a:gd name="T4" fmla="*/ 1534775876 w 796"/>
              <a:gd name="T5" fmla="*/ 743447572 h 295"/>
              <a:gd name="T6" fmla="*/ 0 w 796"/>
              <a:gd name="T7" fmla="*/ 2520158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796"/>
              <a:gd name="T13" fmla="*/ 0 h 295"/>
              <a:gd name="T14" fmla="*/ 796 w 796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6" h="295">
                <a:moveTo>
                  <a:pt x="0" y="10"/>
                </a:moveTo>
                <a:lnTo>
                  <a:pt x="796" y="0"/>
                </a:lnTo>
                <a:lnTo>
                  <a:pt x="609" y="295"/>
                </a:lnTo>
                <a:lnTo>
                  <a:pt x="0" y="1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143750" y="1538288"/>
            <a:ext cx="1571625" cy="1533525"/>
            <a:chOff x="3054" y="1752"/>
            <a:chExt cx="687" cy="592"/>
          </a:xfrm>
        </p:grpSpPr>
        <p:sp>
          <p:nvSpPr>
            <p:cNvPr id="3108" name="AutoShape 57"/>
            <p:cNvSpPr>
              <a:spLocks noChangeArrowheads="1"/>
            </p:cNvSpPr>
            <p:nvPr/>
          </p:nvSpPr>
          <p:spPr bwMode="auto">
            <a:xfrm>
              <a:off x="3054" y="1752"/>
              <a:ext cx="687" cy="5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4 h 21600"/>
                <a:gd name="T26" fmla="*/ 18424 w 21600"/>
                <a:gd name="T27" fmla="*/ 1842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97" y="10800"/>
                  </a:moveTo>
                  <a:cubicBezTo>
                    <a:pt x="3697" y="14723"/>
                    <a:pt x="6877" y="17903"/>
                    <a:pt x="10800" y="17903"/>
                  </a:cubicBezTo>
                  <a:cubicBezTo>
                    <a:pt x="14723" y="17903"/>
                    <a:pt x="17903" y="14723"/>
                    <a:pt x="17903" y="10800"/>
                  </a:cubicBezTo>
                  <a:cubicBezTo>
                    <a:pt x="17903" y="6877"/>
                    <a:pt x="14723" y="3697"/>
                    <a:pt x="10800" y="3697"/>
                  </a:cubicBezTo>
                  <a:cubicBezTo>
                    <a:pt x="6877" y="3697"/>
                    <a:pt x="3697" y="6877"/>
                    <a:pt x="3697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834" name="Oval 58"/>
            <p:cNvSpPr>
              <a:spLocks noChangeArrowheads="1"/>
            </p:cNvSpPr>
            <p:nvPr/>
          </p:nvSpPr>
          <p:spPr bwMode="auto">
            <a:xfrm>
              <a:off x="3170" y="1858"/>
              <a:ext cx="446" cy="3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60</a:t>
              </a:r>
            </a:p>
          </p:txBody>
        </p:sp>
      </p:grp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1258888" y="4652963"/>
            <a:ext cx="770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          На сколько и в какую сторону передвинется стрелка, когда скорость снизится до 40 км/ч?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12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7" grpId="0"/>
      <p:bldP spid="758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43834" y="2786058"/>
            <a:ext cx="114300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6829444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объединяет приборы?</a:t>
            </a:r>
          </a:p>
        </p:txBody>
      </p:sp>
      <p:pic>
        <p:nvPicPr>
          <p:cNvPr id="9229" name="Picture 13" descr="Подключение вольтметра к источнику то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714620"/>
            <a:ext cx="1590675" cy="3743325"/>
          </a:xfrm>
          <a:prstGeom prst="rect">
            <a:avLst/>
          </a:prstGeom>
          <a:noFill/>
        </p:spPr>
      </p:pic>
      <p:pic>
        <p:nvPicPr>
          <p:cNvPr id="9231" name="Picture 15" descr="Секундомер с кнопочкам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929198"/>
            <a:ext cx="1219200" cy="1352550"/>
          </a:xfrm>
          <a:prstGeom prst="rect">
            <a:avLst/>
          </a:prstGeom>
          <a:noFill/>
        </p:spPr>
      </p:pic>
      <p:pic>
        <p:nvPicPr>
          <p:cNvPr id="9235" name="Picture 19" descr="Thermome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14752"/>
            <a:ext cx="1828800" cy="2286000"/>
          </a:xfrm>
          <a:prstGeom prst="rect">
            <a:avLst/>
          </a:prstGeom>
          <a:noFill/>
        </p:spPr>
      </p:pic>
      <p:pic>
        <p:nvPicPr>
          <p:cNvPr id="9" name="Picture 21" descr="http://helper.kh.ua/images/product/real/02/01/01/33461.jpg"/>
          <p:cNvPicPr>
            <a:picLocks noChangeAspect="1" noChangeArrowheads="1"/>
          </p:cNvPicPr>
          <p:nvPr/>
        </p:nvPicPr>
        <p:blipFill>
          <a:blip r:embed="rId5" cstate="print"/>
          <a:srcRect t="39063" b="38476"/>
          <a:stretch>
            <a:fillRect/>
          </a:stretch>
        </p:blipFill>
        <p:spPr bwMode="auto">
          <a:xfrm rot="20901061">
            <a:off x="592278" y="1379279"/>
            <a:ext cx="3101442" cy="522464"/>
          </a:xfrm>
          <a:prstGeom prst="rect">
            <a:avLst/>
          </a:prstGeom>
          <a:noFill/>
        </p:spPr>
      </p:pic>
      <p:pic>
        <p:nvPicPr>
          <p:cNvPr id="1026" name="Picture 2" descr="http://domopta.ru/images/cms/data/534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500174"/>
            <a:ext cx="2609039" cy="1571636"/>
          </a:xfrm>
          <a:prstGeom prst="rect">
            <a:avLst/>
          </a:prstGeom>
          <a:noFill/>
        </p:spPr>
      </p:pic>
      <p:pic>
        <p:nvPicPr>
          <p:cNvPr id="12" name="Picture 2" descr="Картинка 15 из 16215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786058"/>
            <a:ext cx="1754617" cy="2000264"/>
          </a:xfrm>
          <a:prstGeom prst="rect">
            <a:avLst/>
          </a:prstGeom>
          <a:noFill/>
        </p:spPr>
      </p:pic>
      <p:pic>
        <p:nvPicPr>
          <p:cNvPr id="13" name="Picture 4" descr="Картинка 38 из 1645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14290"/>
            <a:ext cx="1428760" cy="2148511"/>
          </a:xfrm>
          <a:prstGeom prst="rect">
            <a:avLst/>
          </a:prstGeom>
          <a:noFill/>
        </p:spPr>
      </p:pic>
      <p:pic>
        <p:nvPicPr>
          <p:cNvPr id="14" name="Picture 8" descr="Картинка 2 из 15539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214554"/>
            <a:ext cx="1928825" cy="1928826"/>
          </a:xfrm>
          <a:prstGeom prst="rect">
            <a:avLst/>
          </a:prstGeom>
          <a:noFill/>
        </p:spPr>
      </p:pic>
      <p:pic>
        <p:nvPicPr>
          <p:cNvPr id="15" name="Picture 6" descr="Картинка 17 из 33075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214422"/>
            <a:ext cx="1045853" cy="1714512"/>
          </a:xfrm>
          <a:prstGeom prst="rect">
            <a:avLst/>
          </a:prstGeom>
          <a:noFill/>
        </p:spPr>
      </p:pic>
      <p:pic>
        <p:nvPicPr>
          <p:cNvPr id="16" name="Picture 10" descr="Картинка 13 из 15230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14578" cy="1651269"/>
          </a:xfrm>
          <a:prstGeom prst="rect">
            <a:avLst/>
          </a:prstGeom>
          <a:noFill/>
        </p:spPr>
      </p:pic>
      <p:pic>
        <p:nvPicPr>
          <p:cNvPr id="17" name="Picture 4" descr="http://www.steklopribor.com/bitovie/bit/galeri/okonie/imagen/okon-big-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87" t="22557" r="7518"/>
          <a:stretch>
            <a:fillRect/>
          </a:stretch>
        </p:blipFill>
        <p:spPr bwMode="auto">
          <a:xfrm>
            <a:off x="6500826" y="3357562"/>
            <a:ext cx="824308" cy="2264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143108" y="1357298"/>
            <a:ext cx="5072098" cy="2928958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>Шкалы</a:t>
            </a:r>
          </a:p>
          <a:p>
            <a:pPr algn="ctr"/>
            <a: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> 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>Класс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/>
            </a:endParaRPr>
          </a:p>
        </p:txBody>
      </p:sp>
      <p:pic>
        <p:nvPicPr>
          <p:cNvPr id="5" name="Picture 3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71744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428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50" name="Group 114"/>
          <p:cNvGraphicFramePr>
            <a:graphicFrameLocks noGrp="1"/>
          </p:cNvGraphicFramePr>
          <p:nvPr/>
        </p:nvGraphicFramePr>
        <p:xfrm>
          <a:off x="357188" y="214313"/>
          <a:ext cx="8358245" cy="1402080"/>
        </p:xfrm>
        <a:graphic>
          <a:graphicData uri="http://schemas.openxmlformats.org/drawingml/2006/table">
            <a:tbl>
              <a:tblPr/>
              <a:tblGrid>
                <a:gridCol w="927723"/>
                <a:gridCol w="927724"/>
                <a:gridCol w="927723"/>
                <a:gridCol w="927724"/>
                <a:gridCol w="927723"/>
                <a:gridCol w="929907"/>
                <a:gridCol w="929907"/>
                <a:gridCol w="929907"/>
                <a:gridCol w="92990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9475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4" name="Rectangle 116"/>
          <p:cNvSpPr>
            <a:spLocks noChangeArrowheads="1"/>
          </p:cNvSpPr>
          <p:nvPr/>
        </p:nvSpPr>
        <p:spPr bwMode="auto">
          <a:xfrm>
            <a:off x="357188" y="2071688"/>
            <a:ext cx="4572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– </a:t>
            </a:r>
            <a:r>
              <a:rPr lang="ru-RU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17  (У)                 </a:t>
            </a:r>
          </a:p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– 37 = 18  (Е)                    </a:t>
            </a:r>
          </a:p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у = 62  (И)         </a:t>
            </a:r>
          </a:p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+ </a:t>
            </a:r>
            <a:r>
              <a:rPr lang="ru-RU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45  (О)        </a:t>
            </a:r>
          </a:p>
        </p:txBody>
      </p:sp>
      <p:sp>
        <p:nvSpPr>
          <p:cNvPr id="5155" name="Rectangle 117"/>
          <p:cNvSpPr>
            <a:spLocks noChangeArrowheads="1"/>
          </p:cNvSpPr>
          <p:nvPr/>
        </p:nvSpPr>
        <p:spPr bwMode="auto">
          <a:xfrm>
            <a:off x="357188" y="4643438"/>
            <a:ext cx="5429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19475" algn="l"/>
              </a:tabLs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+ у = 16 + 44   (Ж)       </a:t>
            </a:r>
          </a:p>
          <a:p>
            <a:pPr>
              <a:tabLst>
                <a:tab pos="3419475" algn="l"/>
              </a:tabLs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– с = 21 + 19  (Н)      </a:t>
            </a:r>
          </a:p>
          <a:p>
            <a:pPr>
              <a:tabLst>
                <a:tab pos="3419475" algn="l"/>
              </a:tabLs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– 3 = с + 13   (М)</a:t>
            </a:r>
          </a:p>
        </p:txBody>
      </p:sp>
      <p:pic>
        <p:nvPicPr>
          <p:cNvPr id="5156" name="Picture 3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7" name="AutoShape 6"/>
          <p:cNvSpPr>
            <a:spLocks noChangeArrowheads="1"/>
          </p:cNvSpPr>
          <p:nvPr/>
        </p:nvSpPr>
        <p:spPr bwMode="auto">
          <a:xfrm>
            <a:off x="4071938" y="1714500"/>
            <a:ext cx="3500437" cy="1500188"/>
          </a:xfrm>
          <a:prstGeom prst="wedgeRoundRectCallout">
            <a:avLst>
              <a:gd name="adj1" fmla="val 52963"/>
              <a:gd name="adj2" fmla="val 7618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i="1">
                <a:solidFill>
                  <a:schemeClr val="accent2"/>
                </a:solidFill>
                <a:latin typeface="Georgia" pitchFamily="18" charset="0"/>
              </a:rPr>
              <a:t>Если вы правильно найдете корни уравнения и заполните таблицу ответов, то вы прочтете тему нашего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143116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786058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357562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4000504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714884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5357826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5929330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357826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2786058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0.25209 -0.1678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24687 -0.26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92 -0.2625 " pathEditMode="relative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45174 -0.3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05 -0.440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1962 -0.544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16961 -0.637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31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-0.64051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26406 -0.7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1"/>
      <p:bldP spid="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0200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Умножение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натуральных </a:t>
            </a:r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чисел</a:t>
            </a:r>
            <a:endParaRPr lang="ru-RU" sz="3600" b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«Урок – это зеркало общей и педагогической культуры учителя, мерило его интеллектуального 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богатства, 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 его 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кругозора, 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эрудиции»</a:t>
            </a:r>
            <a:endParaRPr lang="ru-RU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Сухомлинский</a:t>
            </a:r>
          </a:p>
          <a:p>
            <a:pPr>
              <a:buNone/>
            </a:pPr>
            <a:endParaRPr lang="ru-RU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«Настоящий 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начинается не со звонка, а задолго до 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него» </a:t>
            </a:r>
            <a:endParaRPr lang="ru-RU" sz="4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С.И. 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Гессен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54" y="2512995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85720" y="1214422"/>
            <a:ext cx="6143668" cy="2357454"/>
          </a:xfrm>
          <a:prstGeom prst="wedgeRoundRectCallout">
            <a:avLst>
              <a:gd name="adj1" fmla="val 69338"/>
              <a:gd name="adj2" fmla="val 563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57188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тетради следующие примеры</a:t>
            </a:r>
          </a:p>
          <a:p>
            <a:pPr marL="357188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 + 5 	12 - (-2 ) 	-3 + 15 		</a:t>
            </a:r>
          </a:p>
          <a:p>
            <a:pPr marL="357188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 + (-1) 	-7 + 3		-13 - 2 </a:t>
            </a:r>
          </a:p>
          <a:p>
            <a:pPr marL="357188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+ (-6) 	(- 3) + 6 	 12 - 16</a:t>
            </a:r>
          </a:p>
          <a:p>
            <a:pPr marL="357188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(-5)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	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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(-4)		(-3)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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(-5)</a:t>
            </a:r>
          </a:p>
          <a:p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068553"/>
            <a:ext cx="571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(-5)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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= (-5) + (-5) + (-5) = -15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14884"/>
            <a:ext cx="2209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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(-4) = -4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357826"/>
            <a:ext cx="3106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(-3)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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(-5) = ????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мир имеет новые условия и требует новых действий.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Рерих</a:t>
            </a:r>
          </a:p>
          <a:p>
            <a:pPr marL="0" indent="0" algn="ctr"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достижения результатов, важно, в первую очередь, инициировать у детей собственные вопросы: «</a:t>
            </a: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мне нужно научиться?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«</a:t>
            </a: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мне этому научиться?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должна ребенка: «</a:t>
            </a:r>
            <a:r>
              <a:rPr lang="ru-RU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учиться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жить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жить вме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работать и зарабатывать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(из доклада ЮНЕСКО «В новое тысячелетие»).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285860"/>
            <a:ext cx="709841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 введением ФГОС задача учителя математики: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каждому учащемуся условия для практического овладения математикой;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выбрать такие методы обучения, которые позволили бы каждому ученику проявить свою активность, свое творчество; 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активизировать познавательную деятельность каждого учащегося в процессе обучения математике. 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3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учителем встали вопросы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должны  произойти в деятельности педагога с введением Стандарта?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быть изменен  подход к организации урока?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современный урок?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упражнения, предложенные в учебнике,  целесообразно отобрать для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урока?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приёмы работы будут эффективными?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познавательной деятельности учащихся стоит применять?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спроектировать урок, который формировал бы не только предметные, но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результаты?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педагогу эффективно  решать задачу формирования у обучающихся универсальных учебных действий (УУД)?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совсем отказаться от принятых в традиционной методике преподавания форм работы с обучающимися?</a:t>
            </a:r>
          </a:p>
          <a:p>
            <a:pPr>
              <a:buFont typeface="+mj-lt"/>
              <a:buAutoNum type="arabicPeriod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4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Технологический процесс подготовки урока: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цели и задач;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 учебного материала;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методов и приёмов обучения;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организации деятельности учащихся;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материала для домашней работы учащихся;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способов контроля;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продумывание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места, времени на уроке для оценки деятельности учащихся;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вопросов для подведения итога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642918"/>
            <a:ext cx="7727823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Проектирование</a:t>
            </a:r>
            <a:r>
              <a:rPr lang="ru-RU" sz="2400" dirty="0">
                <a:solidFill>
                  <a:schemeClr val="tx1"/>
                </a:solidFill>
              </a:rPr>
              <a:t>  (от лат. </a:t>
            </a:r>
            <a:r>
              <a:rPr lang="ru-RU" sz="2400" dirty="0" err="1">
                <a:solidFill>
                  <a:schemeClr val="tx1"/>
                </a:solidFill>
              </a:rPr>
              <a:t>projectus</a:t>
            </a:r>
            <a:r>
              <a:rPr lang="ru-RU" sz="2400" dirty="0">
                <a:solidFill>
                  <a:schemeClr val="tx1"/>
                </a:solidFill>
              </a:rPr>
              <a:t>, буквально – брошенный вперёд) – процесс создания продукта, прототипа, прообраза предполагаемого или возможного объекта, состояния.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301208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643182"/>
            <a:ext cx="7727823" cy="16121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Дидактическое проектирование</a:t>
            </a:r>
            <a:r>
              <a:rPr lang="ru-RU" sz="2400" dirty="0">
                <a:solidFill>
                  <a:schemeClr val="tx1"/>
                </a:solidFill>
              </a:rPr>
              <a:t> – это мысленное предвосхищение учителем процесса обучения и его результатов</a:t>
            </a:r>
            <a:r>
              <a:rPr lang="ru-RU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14884"/>
            <a:ext cx="7583807" cy="1490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Педагогическое проектирование</a:t>
            </a:r>
            <a:r>
              <a:rPr lang="ru-RU" sz="2400" dirty="0">
                <a:solidFill>
                  <a:schemeClr val="tx1"/>
                </a:solidFill>
              </a:rPr>
              <a:t> – предварительная разработка основных деталей предстоящей деятельности учащихся и педагога на уроке, прогнозирование её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1309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2071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 </a:t>
            </a:r>
            <a:r>
              <a:rPr lang="ru-RU" sz="2000" i="1" dirty="0" smtClean="0"/>
              <a:t>– форма технологической документации, в которой записан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необходимое для изготовления изделия время, квалификация работников и т.п. (Политехнический энциклопедический словарь. – М.: Советская энциклопедия, 1989)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643182"/>
            <a:ext cx="8286808" cy="178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 </a:t>
            </a:r>
            <a:r>
              <a:rPr lang="en-US" sz="2000" i="1" dirty="0" smtClean="0"/>
              <a:t>- </a:t>
            </a:r>
            <a:r>
              <a:rPr lang="ru-RU" sz="2000" i="1" dirty="0" smtClean="0"/>
              <a:t>это обобщенно-графическое выражение сценария урока, основа его проектирования, средство представления учителем индивидуальных методов педагогической деятельности (Мороз Н.Я. Конструирование технологической карты урока. Научно-методическое пособие. Витебск 2006)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572008"/>
            <a:ext cx="8286808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 </a:t>
            </a:r>
            <a:r>
              <a:rPr lang="en-US" sz="2000" i="1" dirty="0" smtClean="0"/>
              <a:t>- </a:t>
            </a:r>
            <a:r>
              <a:rPr lang="ru-RU" sz="2000" i="1" dirty="0" smtClean="0"/>
              <a:t>форма планирования  педагогического взаимодействия учителя и учащихся. Является проектом учебного процесса, в котором дано описание от цели до результата        (Якушина Е.В.  Подготовка к уроку в соответствии с требованиями </a:t>
            </a:r>
            <a:r>
              <a:rPr lang="ru-RU" sz="2000" i="1" dirty="0" err="1" smtClean="0"/>
              <a:t>ФГОС</a:t>
            </a:r>
            <a:r>
              <a:rPr lang="en-US" sz="2000" i="1" dirty="0" smtClean="0"/>
              <a:t> </a:t>
            </a:r>
            <a:r>
              <a:rPr lang="ru-RU" sz="2000" i="1" dirty="0" smtClean="0"/>
              <a:t> </a:t>
            </a:r>
            <a:r>
              <a:rPr lang="en-US" sz="2000" i="1" dirty="0" smtClean="0"/>
              <a:t>http</a:t>
            </a:r>
            <a:r>
              <a:rPr lang="ru-RU" sz="2000" i="1" dirty="0" smtClean="0"/>
              <a:t>:</a:t>
            </a:r>
            <a:r>
              <a:rPr lang="en-US" sz="2000" i="1" dirty="0" smtClean="0"/>
              <a:t>//www.menobr.ru/materials/19/37639/)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От конспекта урока </a:t>
            </a:r>
            <a:r>
              <a:rPr lang="ru-RU" sz="3200" b="1" dirty="0" smtClean="0"/>
              <a:t>к </a:t>
            </a:r>
            <a:r>
              <a:rPr lang="ru-RU" sz="3200" b="1" dirty="0"/>
              <a:t>технологической карте 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Конструирование универсального инструментария (технологической карты) направлено на достижение результатов, заявленных </a:t>
            </a:r>
            <a:r>
              <a:rPr lang="ru-RU" sz="2800" dirty="0" smtClean="0"/>
              <a:t>во ФГОС</a:t>
            </a:r>
            <a:r>
              <a:rPr lang="ru-RU" sz="2800" b="1" dirty="0" smtClean="0"/>
              <a:t>. </a:t>
            </a:r>
            <a:r>
              <a:rPr lang="ru-RU" sz="2800" b="1" dirty="0"/>
              <a:t>Стандарты отвечают на вопрос: «Чему учить?», технологическая карта – «Как учить?</a:t>
            </a:r>
            <a:r>
              <a:rPr lang="ru-RU" sz="2800" dirty="0"/>
              <a:t>», как помочь ребенку эффективно освоить содержание образования, достичь требуемых результатов.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22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42854"/>
          <a:ext cx="8858312" cy="6500859"/>
        </p:xfrm>
        <a:graphic>
          <a:graphicData uri="http://schemas.openxmlformats.org/drawingml/2006/table">
            <a:tbl>
              <a:tblPr/>
              <a:tblGrid>
                <a:gridCol w="1374566"/>
                <a:gridCol w="1374566"/>
                <a:gridCol w="1932133"/>
                <a:gridCol w="1531367"/>
                <a:gridCol w="1343368"/>
                <a:gridCol w="1302312"/>
              </a:tblGrid>
              <a:tr h="19220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Основные этапы организации учебной деятельности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Цель этапа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Содержание педагогического взаимодействия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Деятельность учащихся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</a:p>
                  </a:txBody>
                  <a:tcPr marL="33085" marR="33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  <a:tab pos="188595" algn="l"/>
                          <a:tab pos="274320" algn="l"/>
                          <a:tab pos="436245" algn="l"/>
                        </a:tabLs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Постановка учебных задач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Создание проблемной ситуации. Фиксация новой учебной задачи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Организовывает погружение в проблему, создает ситуацию разрыва.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Пытаются решить задачу известным способом. Фиксируют проблему.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Слушают учителя. Строят понятные для собеседника высказывания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Принимают и сохраняют учебную цель и задачу.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5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Совместное исследование проблемы.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Поиск решения учебной задачи.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Организовывает устный коллективный анализ учебной задачи. Фиксирует выдвинутые учениками гипотезы, организует их обсуждение.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Анализируют, доказывают, аргументируют свою точку зрения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Осознанно строят речевые высказывания, рефлексия своих действий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Исследуют условия учебной задачи, обсуждают предметные способы решения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8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Моделирование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Фиксация в модели существенных отношений изучаемого объекта.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Организует учебное взаимодействие учеников (группы) и следующее обсуждение составленных моделей.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Фиксируют в графические модели и буквенной форме выделенные связи и отношения.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Воспринимают  ответы обучающихся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Осуществляют самоконтроль Принимают и сохраняют учебную цель и задачу.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7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Конструирование нового способа действия.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Построение ориентированной основы нового способа действия.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Организует учебное исследование для выделения понятия.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Проводят коллективное исследование, конструируют новый способ действия или формируют понятия.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Участвуют в обсуждении содержания материала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Принимают и сохраняют учебную цель и задачу. Осуществляют самоконтроль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5. Переход к этапу решения частных задач.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Первичный контроль за правильностью выполнения способа действия.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Диагностическая работа (на входе), оценивает выполнение каждой операции.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Осуществляют работу по выполнению отдельных операций.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Учатся формулировать собственное мнение и позицию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Осуществляют самоконтроль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0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6. Применение общего способа действия для решения частных задач.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Коррекция отработки способа.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Организует коррекционную работу, практическую работу, самостоятельную коррекционную работу.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Применяют новый способ. Отработка операций, в которых допущены ошибки. 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Строят рассуждения, понятные для собеседника. Умеют использовать речь для регуляции своего действия 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Самопроверка. Отрабатывают способ в целом. Осуществляют пошаговый контроль по результату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9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  <a:tab pos="23622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7. Контроль на этапе окончания учебной темы.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Контроль.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Диагностическая работа (на выходе):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- организация дифференцированной коррекционной работы,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- контрольно-оценивающая деятельность.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Выполняют работу, анализируют, контролируют и оценивают результат.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Рефлексия своих действий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Осуществляют пошаговый контроль по результату</a:t>
                      </a:r>
                    </a:p>
                  </a:txBody>
                  <a:tcPr marL="33085" marR="33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1316</Words>
  <Application>Microsoft Office PowerPoint</Application>
  <PresentationFormat>Экран (4:3)</PresentationFormat>
  <Paragraphs>192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Georgia</vt:lpstr>
      <vt:lpstr>Symbol</vt:lpstr>
      <vt:lpstr>Times New Roman</vt:lpstr>
      <vt:lpstr>Тема Office</vt:lpstr>
      <vt:lpstr>Деятельность учителя при проектировании урока математики в соответствии с ФГОС ООО</vt:lpstr>
      <vt:lpstr>Презентация PowerPoint</vt:lpstr>
      <vt:lpstr>С введением ФГОС задача учителя математики: </vt:lpstr>
      <vt:lpstr>Перед учителем встали вопросы:</vt:lpstr>
      <vt:lpstr>Технологический процесс подготовки урока:</vt:lpstr>
      <vt:lpstr>Презентация PowerPoint</vt:lpstr>
      <vt:lpstr>Презентация PowerPoint</vt:lpstr>
      <vt:lpstr>От конспекта урока к технологической карте </vt:lpstr>
      <vt:lpstr>Презентация PowerPoint</vt:lpstr>
      <vt:lpstr>Литература по составлению технологических карт</vt:lpstr>
      <vt:lpstr>«Постановка учебной задачи»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объединяет приборы?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учителя при проектировании урока математики в соответствии с ФГОС ООО</dc:title>
  <dc:creator>наталья</dc:creator>
  <cp:lastModifiedBy>User</cp:lastModifiedBy>
  <cp:revision>42</cp:revision>
  <dcterms:created xsi:type="dcterms:W3CDTF">2015-10-30T12:30:54Z</dcterms:created>
  <dcterms:modified xsi:type="dcterms:W3CDTF">2016-02-17T06:06:20Z</dcterms:modified>
</cp:coreProperties>
</file>