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6" r:id="rId18"/>
    <p:sldId id="273" r:id="rId19"/>
    <p:sldId id="272" r:id="rId20"/>
    <p:sldId id="275" r:id="rId21"/>
    <p:sldId id="274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471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36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229517"/>
            <a:ext cx="8929718" cy="3425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Скажи мне – и я забуду, </a:t>
            </a:r>
          </a:p>
          <a:p>
            <a:pPr algn="ctr">
              <a:lnSpc>
                <a:spcPct val="150000"/>
              </a:lnSpc>
            </a:pP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покажи мне – и я запомню, </a:t>
            </a:r>
          </a:p>
          <a:p>
            <a:pPr algn="ctr">
              <a:lnSpc>
                <a:spcPct val="150000"/>
              </a:lnSpc>
            </a:pP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дай сделать – и я пойму.</a:t>
            </a:r>
          </a:p>
          <a:p>
            <a:pPr>
              <a:lnSpc>
                <a:spcPct val="150000"/>
              </a:lnSpc>
            </a:pP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857232"/>
            <a:ext cx="81439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/>
              <a:t>Запишите уравнение прямой,   параллельной прямой  </a:t>
            </a:r>
            <a:endParaRPr lang="en-US" sz="3600" b="1" i="1" dirty="0" smtClean="0"/>
          </a:p>
          <a:p>
            <a:r>
              <a:rPr lang="ru-RU" sz="3600" b="1" i="1" dirty="0" smtClean="0"/>
              <a:t>у = 0,5х + 2  и проходящей через точку </a:t>
            </a:r>
            <a:r>
              <a:rPr lang="en-US" sz="3600" b="1" i="1" dirty="0" smtClean="0"/>
              <a:t>A</a:t>
            </a:r>
            <a:r>
              <a:rPr lang="ru-RU" sz="3600" b="1" i="1" dirty="0" smtClean="0"/>
              <a:t>(0; - 1).</a:t>
            </a:r>
            <a:endParaRPr lang="ru-RU" sz="3600" b="1" dirty="0" smtClean="0"/>
          </a:p>
          <a:p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032710"/>
            <a:ext cx="807249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/>
              <a:t>1. знать геометрический смысл коэффициентов </a:t>
            </a:r>
            <a:r>
              <a:rPr lang="en-US" sz="3200" b="1" i="1" dirty="0" smtClean="0"/>
              <a:t>k</a:t>
            </a:r>
            <a:r>
              <a:rPr lang="ru-RU" sz="3200" b="1" i="1" dirty="0" smtClean="0"/>
              <a:t> и </a:t>
            </a:r>
            <a:r>
              <a:rPr lang="en-US" sz="3200" b="1" i="1" dirty="0" smtClean="0"/>
              <a:t>l</a:t>
            </a:r>
            <a:r>
              <a:rPr lang="ru-RU" sz="3200" b="1" i="1" dirty="0" smtClean="0"/>
              <a:t> в уравнении прямой у = </a:t>
            </a:r>
            <a:r>
              <a:rPr lang="en-US" sz="3200" b="1" i="1" dirty="0" smtClean="0"/>
              <a:t>k</a:t>
            </a:r>
            <a:r>
              <a:rPr lang="ru-RU" sz="3200" b="1" i="1" dirty="0" err="1" smtClean="0"/>
              <a:t>х</a:t>
            </a:r>
            <a:r>
              <a:rPr lang="ru-RU" sz="3200" b="1" i="1" dirty="0" smtClean="0"/>
              <a:t>  + </a:t>
            </a:r>
            <a:r>
              <a:rPr lang="en-US" sz="3200" b="1" i="1" dirty="0" smtClean="0"/>
              <a:t>l</a:t>
            </a:r>
            <a:r>
              <a:rPr lang="ru-RU" sz="3200" b="1" i="1" dirty="0" smtClean="0"/>
              <a:t>, </a:t>
            </a:r>
          </a:p>
          <a:p>
            <a:r>
              <a:rPr lang="ru-RU" sz="3200" b="1" i="1" dirty="0" smtClean="0"/>
              <a:t>2. уметь по уравнению прямых  определять взаимное расположение графиков </a:t>
            </a:r>
          </a:p>
          <a:p>
            <a:endParaRPr lang="ru-RU" sz="3200" b="1" i="1" dirty="0"/>
          </a:p>
        </p:txBody>
      </p:sp>
      <p:sp>
        <p:nvSpPr>
          <p:cNvPr id="3" name="TextBox 2"/>
          <p:cNvSpPr txBox="1"/>
          <p:nvPr/>
        </p:nvSpPr>
        <p:spPr>
          <a:xfrm>
            <a:off x="642910" y="714356"/>
            <a:ext cx="72152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ЛАБОРАТОРНАЯ РАБОТА:</a:t>
            </a:r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714356"/>
            <a:ext cx="807249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u="sng" dirty="0" smtClean="0">
                <a:solidFill>
                  <a:srgbClr val="FF0000"/>
                </a:solidFill>
              </a:rPr>
              <a:t>k</a:t>
            </a:r>
            <a:r>
              <a:rPr lang="ru-RU" sz="2800" b="1" i="1" u="sng" dirty="0" smtClean="0">
                <a:solidFill>
                  <a:srgbClr val="FF0000"/>
                </a:solidFill>
              </a:rPr>
              <a:t> — угловой коэффициент прямой. </a:t>
            </a:r>
          </a:p>
          <a:p>
            <a:endParaRPr lang="en-US" sz="2800" b="1" i="1" dirty="0" smtClean="0">
              <a:solidFill>
                <a:srgbClr val="FF0000"/>
              </a:solidFill>
            </a:endParaRPr>
          </a:p>
          <a:p>
            <a:r>
              <a:rPr lang="ru-RU" sz="2800" b="1" i="1" dirty="0" smtClean="0">
                <a:solidFill>
                  <a:srgbClr val="FF0000"/>
                </a:solidFill>
              </a:rPr>
              <a:t>Если </a:t>
            </a:r>
            <a:r>
              <a:rPr lang="ru-RU" sz="2800" b="1" i="1" u="sng" dirty="0" smtClean="0">
                <a:solidFill>
                  <a:srgbClr val="FF0000"/>
                </a:solidFill>
              </a:rPr>
              <a:t>угловые коэффициенты одинаковы</a:t>
            </a:r>
            <a:r>
              <a:rPr lang="ru-RU" sz="2800" b="1" i="1" dirty="0" smtClean="0">
                <a:solidFill>
                  <a:srgbClr val="FF0000"/>
                </a:solidFill>
              </a:rPr>
              <a:t>, то </a:t>
            </a:r>
            <a:r>
              <a:rPr lang="ru-RU" sz="2800" b="1" i="1" u="sng" dirty="0" smtClean="0">
                <a:solidFill>
                  <a:srgbClr val="FF0000"/>
                </a:solidFill>
              </a:rPr>
              <a:t>прямые параллельны</a:t>
            </a:r>
            <a:r>
              <a:rPr lang="ru-RU" sz="2800" b="1" i="1" dirty="0" smtClean="0">
                <a:solidFill>
                  <a:srgbClr val="FF0000"/>
                </a:solidFill>
              </a:rPr>
              <a:t>. </a:t>
            </a:r>
          </a:p>
          <a:p>
            <a:endParaRPr lang="en-US" sz="2800" b="1" i="1" dirty="0" smtClean="0">
              <a:solidFill>
                <a:srgbClr val="FF0000"/>
              </a:solidFill>
            </a:endParaRPr>
          </a:p>
          <a:p>
            <a:r>
              <a:rPr lang="ru-RU" sz="2800" b="1" i="1" dirty="0" smtClean="0">
                <a:solidFill>
                  <a:srgbClr val="FF0000"/>
                </a:solidFill>
              </a:rPr>
              <a:t>Если </a:t>
            </a:r>
            <a:r>
              <a:rPr lang="ru-RU" sz="2800" b="1" i="1" u="sng" dirty="0" smtClean="0">
                <a:solidFill>
                  <a:srgbClr val="FF0000"/>
                </a:solidFill>
              </a:rPr>
              <a:t>угловые коэффициенты различны</a:t>
            </a:r>
            <a:r>
              <a:rPr lang="ru-RU" sz="2800" b="1" i="1" dirty="0" smtClean="0">
                <a:solidFill>
                  <a:srgbClr val="FF0000"/>
                </a:solidFill>
              </a:rPr>
              <a:t>, то </a:t>
            </a:r>
            <a:r>
              <a:rPr lang="ru-RU" sz="2800" b="1" i="1" u="sng" dirty="0" smtClean="0">
                <a:solidFill>
                  <a:srgbClr val="FF0000"/>
                </a:solidFill>
              </a:rPr>
              <a:t>прямые пересекаются</a:t>
            </a:r>
            <a:r>
              <a:rPr lang="ru-RU" sz="2800" b="1" i="1" dirty="0" smtClean="0">
                <a:solidFill>
                  <a:srgbClr val="FF0000"/>
                </a:solidFill>
              </a:rPr>
              <a:t>.</a:t>
            </a:r>
          </a:p>
          <a:p>
            <a:endParaRPr lang="en-US" sz="2800" b="1" i="1" dirty="0" smtClean="0">
              <a:solidFill>
                <a:srgbClr val="FF0000"/>
              </a:solidFill>
            </a:endParaRPr>
          </a:p>
          <a:p>
            <a:r>
              <a:rPr lang="ru-RU" sz="2800" b="1" i="1" dirty="0" smtClean="0">
                <a:solidFill>
                  <a:srgbClr val="FF0000"/>
                </a:solidFill>
              </a:rPr>
              <a:t>Если </a:t>
            </a:r>
            <a:r>
              <a:rPr lang="en-US" sz="2800" b="1" i="1" u="sng" dirty="0" smtClean="0">
                <a:solidFill>
                  <a:srgbClr val="FF0000"/>
                </a:solidFill>
              </a:rPr>
              <a:t>k </a:t>
            </a:r>
            <a:r>
              <a:rPr lang="ru-RU" sz="2800" b="1" i="1" u="sng" dirty="0" smtClean="0">
                <a:solidFill>
                  <a:srgbClr val="FF0000"/>
                </a:solidFill>
              </a:rPr>
              <a:t>&gt; 0</a:t>
            </a:r>
            <a:r>
              <a:rPr lang="ru-RU" sz="2800" b="1" i="1" dirty="0" smtClean="0">
                <a:solidFill>
                  <a:srgbClr val="FF0000"/>
                </a:solidFill>
              </a:rPr>
              <a:t>, то </a:t>
            </a:r>
            <a:r>
              <a:rPr lang="ru-RU" sz="2800" b="1" i="1" u="sng" dirty="0" smtClean="0">
                <a:solidFill>
                  <a:srgbClr val="FF0000"/>
                </a:solidFill>
              </a:rPr>
              <a:t>угол наклона </a:t>
            </a:r>
            <a:r>
              <a:rPr lang="ru-RU" sz="2800" b="1" i="1" dirty="0" smtClean="0">
                <a:solidFill>
                  <a:srgbClr val="FF0000"/>
                </a:solidFill>
              </a:rPr>
              <a:t>к положительному направлению оси Х - </a:t>
            </a:r>
            <a:r>
              <a:rPr lang="ru-RU" sz="2800" b="1" i="1" u="sng" dirty="0" smtClean="0">
                <a:solidFill>
                  <a:srgbClr val="FF0000"/>
                </a:solidFill>
              </a:rPr>
              <a:t>острый</a:t>
            </a:r>
            <a:r>
              <a:rPr lang="ru-RU" sz="2800" b="1" i="1" dirty="0" smtClean="0">
                <a:solidFill>
                  <a:srgbClr val="FF0000"/>
                </a:solidFill>
              </a:rPr>
              <a:t>, а если </a:t>
            </a:r>
            <a:r>
              <a:rPr lang="en-US" sz="2800" b="1" i="1" u="sng" dirty="0" smtClean="0">
                <a:solidFill>
                  <a:srgbClr val="FF0000"/>
                </a:solidFill>
              </a:rPr>
              <a:t>k </a:t>
            </a:r>
            <a:r>
              <a:rPr lang="ru-RU" sz="2800" b="1" i="1" u="sng" dirty="0" smtClean="0">
                <a:solidFill>
                  <a:srgbClr val="FF0000"/>
                </a:solidFill>
              </a:rPr>
              <a:t>&lt; 0</a:t>
            </a:r>
            <a:r>
              <a:rPr lang="ru-RU" sz="2800" b="1" i="1" dirty="0" smtClean="0">
                <a:solidFill>
                  <a:srgbClr val="FF0000"/>
                </a:solidFill>
              </a:rPr>
              <a:t>, то – </a:t>
            </a:r>
            <a:r>
              <a:rPr lang="ru-RU" sz="2800" b="1" i="1" u="sng" dirty="0" smtClean="0">
                <a:solidFill>
                  <a:srgbClr val="FF0000"/>
                </a:solidFill>
              </a:rPr>
              <a:t>тупой</a:t>
            </a:r>
            <a:r>
              <a:rPr lang="en-US" sz="2800" b="1" i="1" u="sng" dirty="0" smtClean="0">
                <a:solidFill>
                  <a:srgbClr val="FF0000"/>
                </a:solidFill>
              </a:rPr>
              <a:t>.</a:t>
            </a:r>
            <a:endParaRPr lang="ru-RU" sz="2800" b="1" i="1" u="sng" dirty="0" smtClean="0">
              <a:solidFill>
                <a:srgbClr val="FF0000"/>
              </a:solidFill>
            </a:endParaRPr>
          </a:p>
          <a:p>
            <a:endParaRPr lang="ru-RU" sz="28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1142984"/>
            <a:ext cx="871543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u="sng" dirty="0" smtClean="0">
                <a:solidFill>
                  <a:srgbClr val="FF0000"/>
                </a:solidFill>
              </a:rPr>
              <a:t>Прямая </a:t>
            </a:r>
            <a:r>
              <a:rPr lang="en-US" sz="3600" b="1" i="1" u="sng" dirty="0" smtClean="0">
                <a:solidFill>
                  <a:srgbClr val="FF0000"/>
                </a:solidFill>
              </a:rPr>
              <a:t>y</a:t>
            </a:r>
            <a:r>
              <a:rPr lang="ru-RU" sz="3600" b="1" i="1" u="sng" dirty="0" smtClean="0">
                <a:solidFill>
                  <a:srgbClr val="FF0000"/>
                </a:solidFill>
              </a:rPr>
              <a:t> = </a:t>
            </a:r>
            <a:r>
              <a:rPr lang="en-US" sz="3600" b="1" i="1" u="sng" dirty="0" err="1" smtClean="0">
                <a:solidFill>
                  <a:srgbClr val="FF0000"/>
                </a:solidFill>
              </a:rPr>
              <a:t>kx</a:t>
            </a:r>
            <a:r>
              <a:rPr lang="ru-RU" sz="3600" b="1" i="1" u="sng" dirty="0" smtClean="0">
                <a:solidFill>
                  <a:srgbClr val="FF0000"/>
                </a:solidFill>
              </a:rPr>
              <a:t> + </a:t>
            </a:r>
            <a:r>
              <a:rPr lang="en-US" sz="3600" b="1" i="1" u="sng" dirty="0" smtClean="0">
                <a:solidFill>
                  <a:srgbClr val="FF0000"/>
                </a:solidFill>
              </a:rPr>
              <a:t>l</a:t>
            </a:r>
            <a:r>
              <a:rPr lang="ru-RU" sz="3600" b="1" i="1" u="sng" dirty="0" smtClean="0">
                <a:solidFill>
                  <a:srgbClr val="FF0000"/>
                </a:solidFill>
              </a:rPr>
              <a:t> пересекает ось у в точке (0; </a:t>
            </a:r>
            <a:r>
              <a:rPr lang="en-US" sz="3600" b="1" i="1" u="sng" dirty="0" smtClean="0">
                <a:solidFill>
                  <a:srgbClr val="FF0000"/>
                </a:solidFill>
              </a:rPr>
              <a:t>l</a:t>
            </a:r>
            <a:r>
              <a:rPr lang="ru-RU" sz="3600" b="1" i="1" u="sng" dirty="0" smtClean="0">
                <a:solidFill>
                  <a:srgbClr val="FF0000"/>
                </a:solidFill>
              </a:rPr>
              <a:t>)</a:t>
            </a:r>
          </a:p>
          <a:p>
            <a:endParaRPr lang="en-US" sz="3600" b="1" i="1" dirty="0" smtClean="0">
              <a:solidFill>
                <a:srgbClr val="FF0000"/>
              </a:solidFill>
            </a:endParaRPr>
          </a:p>
          <a:p>
            <a:r>
              <a:rPr lang="ru-RU" sz="3600" b="1" i="1" dirty="0" smtClean="0">
                <a:solidFill>
                  <a:srgbClr val="FF0000"/>
                </a:solidFill>
              </a:rPr>
              <a:t>Если </a:t>
            </a:r>
            <a:r>
              <a:rPr lang="en-US" sz="3600" b="1" i="1" u="sng" dirty="0" smtClean="0">
                <a:solidFill>
                  <a:srgbClr val="FF0000"/>
                </a:solidFill>
              </a:rPr>
              <a:t>l</a:t>
            </a:r>
            <a:r>
              <a:rPr lang="ru-RU" sz="3600" b="1" i="1" u="sng" dirty="0" smtClean="0">
                <a:solidFill>
                  <a:srgbClr val="FF0000"/>
                </a:solidFill>
              </a:rPr>
              <a:t> &gt;0</a:t>
            </a:r>
            <a:r>
              <a:rPr lang="ru-RU" sz="3600" b="1" i="1" dirty="0" smtClean="0">
                <a:solidFill>
                  <a:srgbClr val="FF0000"/>
                </a:solidFill>
              </a:rPr>
              <a:t> , то точка пересечения расположена </a:t>
            </a:r>
            <a:r>
              <a:rPr lang="ru-RU" sz="3600" b="1" i="1" u="sng" dirty="0" smtClean="0">
                <a:solidFill>
                  <a:srgbClr val="FF0000"/>
                </a:solidFill>
              </a:rPr>
              <a:t>выше оси Х </a:t>
            </a:r>
          </a:p>
          <a:p>
            <a:endParaRPr lang="en-US" sz="3600" b="1" i="1" dirty="0" smtClean="0">
              <a:solidFill>
                <a:srgbClr val="FF0000"/>
              </a:solidFill>
            </a:endParaRPr>
          </a:p>
          <a:p>
            <a:r>
              <a:rPr lang="ru-RU" sz="3600" b="1" i="1" dirty="0" smtClean="0">
                <a:solidFill>
                  <a:srgbClr val="FF0000"/>
                </a:solidFill>
              </a:rPr>
              <a:t>Если </a:t>
            </a:r>
            <a:r>
              <a:rPr lang="en-US" sz="3600" b="1" i="1" u="sng" dirty="0" smtClean="0">
                <a:solidFill>
                  <a:srgbClr val="FF0000"/>
                </a:solidFill>
              </a:rPr>
              <a:t>l</a:t>
            </a:r>
            <a:r>
              <a:rPr lang="ru-RU" sz="3600" b="1" i="1" u="sng" dirty="0" smtClean="0">
                <a:solidFill>
                  <a:srgbClr val="FF0000"/>
                </a:solidFill>
              </a:rPr>
              <a:t> &lt;0</a:t>
            </a:r>
            <a:r>
              <a:rPr lang="ru-RU" sz="3600" b="1" i="1" dirty="0" smtClean="0">
                <a:solidFill>
                  <a:srgbClr val="FF0000"/>
                </a:solidFill>
              </a:rPr>
              <a:t> , то точка пересечения расположена </a:t>
            </a:r>
            <a:r>
              <a:rPr lang="ru-RU" sz="3600" b="1" i="1" u="sng" dirty="0" smtClean="0">
                <a:solidFill>
                  <a:srgbClr val="FF0000"/>
                </a:solidFill>
              </a:rPr>
              <a:t>ниже  оси Х</a:t>
            </a:r>
          </a:p>
          <a:p>
            <a:endParaRPr lang="ru-RU" sz="36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00042"/>
            <a:ext cx="842968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600" b="1" i="1" dirty="0" smtClean="0"/>
              <a:t> </a:t>
            </a:r>
            <a:r>
              <a:rPr lang="ru-RU" sz="3600" b="1" i="1" dirty="0" smtClean="0"/>
              <a:t>Для каждой прямой назвать угловой коэффициент и точку пересечения с осью </a:t>
            </a:r>
            <a:r>
              <a:rPr lang="en-US" sz="3600" b="1" i="1" dirty="0" smtClean="0"/>
              <a:t>Y</a:t>
            </a:r>
            <a:r>
              <a:rPr lang="ru-RU" sz="3600" b="1" i="1" dirty="0" smtClean="0"/>
              <a:t>.  </a:t>
            </a:r>
            <a:endParaRPr lang="en-US" sz="3600" b="1" i="1" dirty="0" smtClean="0"/>
          </a:p>
          <a:p>
            <a:pPr marL="342900" indent="-342900"/>
            <a:endParaRPr lang="en-US" sz="3600" b="1" i="1" dirty="0" smtClean="0"/>
          </a:p>
          <a:p>
            <a:pPr marL="342900" indent="-342900"/>
            <a:r>
              <a:rPr lang="ru-RU" sz="3600" b="1" i="1" dirty="0" smtClean="0"/>
              <a:t>а) у = </a:t>
            </a:r>
            <a:r>
              <a:rPr lang="ru-RU" sz="3600" b="1" i="1" dirty="0" err="1" smtClean="0"/>
              <a:t>х</a:t>
            </a:r>
            <a:r>
              <a:rPr lang="ru-RU" sz="3600" b="1" i="1" dirty="0" smtClean="0"/>
              <a:t> + 7 </a:t>
            </a:r>
            <a:endParaRPr lang="en-US" sz="3600" b="1" i="1" dirty="0" smtClean="0"/>
          </a:p>
          <a:p>
            <a:pPr marL="342900" indent="-342900"/>
            <a:r>
              <a:rPr lang="ru-RU" sz="3600" b="1" i="1" dirty="0" smtClean="0"/>
              <a:t>б) у = -</a:t>
            </a:r>
            <a:r>
              <a:rPr lang="en-US" sz="3600" b="1" i="1" dirty="0" smtClean="0"/>
              <a:t> </a:t>
            </a:r>
            <a:r>
              <a:rPr lang="ru-RU" sz="3600" b="1" i="1" dirty="0" smtClean="0"/>
              <a:t>0,4х + 3   </a:t>
            </a:r>
            <a:endParaRPr lang="en-US" sz="3600" b="1" i="1" dirty="0" smtClean="0"/>
          </a:p>
          <a:p>
            <a:pPr marL="342900" indent="-342900"/>
            <a:r>
              <a:rPr lang="ru-RU" sz="3600" b="1" i="1" dirty="0" smtClean="0"/>
              <a:t>в) у = 2,4х </a:t>
            </a:r>
            <a:r>
              <a:rPr lang="en-US" sz="3600" b="1" i="1" dirty="0" smtClean="0"/>
              <a:t>-</a:t>
            </a:r>
            <a:r>
              <a:rPr lang="ru-RU" sz="3600" b="1" i="1" dirty="0" smtClean="0"/>
              <a:t> 5  </a:t>
            </a:r>
            <a:endParaRPr lang="en-US" sz="3600" b="1" i="1" dirty="0" smtClean="0"/>
          </a:p>
          <a:p>
            <a:pPr marL="342900" indent="-342900"/>
            <a:r>
              <a:rPr lang="ru-RU" sz="3600" b="1" i="1" dirty="0" smtClean="0"/>
              <a:t>г) у = 6 </a:t>
            </a:r>
            <a:r>
              <a:rPr lang="en-US" sz="3600" b="1" i="1" dirty="0" smtClean="0"/>
              <a:t>- </a:t>
            </a:r>
            <a:r>
              <a:rPr lang="ru-RU" sz="3600" b="1" i="1" dirty="0" smtClean="0"/>
              <a:t>3х</a:t>
            </a:r>
          </a:p>
          <a:p>
            <a:endParaRPr lang="ru-RU" sz="36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642918"/>
            <a:ext cx="850112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/>
              <a:t>2. Запишите уравнение прямой, если известен ее угловой коэффициент </a:t>
            </a:r>
            <a:r>
              <a:rPr lang="en-US" sz="3600" b="1" i="1" dirty="0" smtClean="0"/>
              <a:t>k</a:t>
            </a:r>
            <a:r>
              <a:rPr lang="ru-RU" sz="3600" b="1" i="1" dirty="0" smtClean="0"/>
              <a:t> и точка, в которой эта прямая пересекает ось </a:t>
            </a:r>
            <a:r>
              <a:rPr lang="en-US" sz="3600" b="1" i="1" dirty="0" smtClean="0"/>
              <a:t>Y</a:t>
            </a:r>
            <a:r>
              <a:rPr lang="ru-RU" sz="3600" b="1" i="1" dirty="0" smtClean="0"/>
              <a:t>: </a:t>
            </a:r>
          </a:p>
          <a:p>
            <a:r>
              <a:rPr lang="ru-RU" sz="3600" b="1" i="1" dirty="0" smtClean="0"/>
              <a:t>а) </a:t>
            </a:r>
            <a:r>
              <a:rPr lang="en-US" sz="3600" b="1" i="1" dirty="0" smtClean="0"/>
              <a:t>k</a:t>
            </a:r>
            <a:r>
              <a:rPr lang="ru-RU" sz="3600" b="1" i="1" dirty="0" smtClean="0"/>
              <a:t> = 2,  А(0,1)    </a:t>
            </a:r>
            <a:endParaRPr lang="en-US" sz="3600" b="1" i="1" dirty="0" smtClean="0"/>
          </a:p>
          <a:p>
            <a:r>
              <a:rPr lang="ru-RU" sz="3600" b="1" i="1" dirty="0" smtClean="0"/>
              <a:t>б) </a:t>
            </a:r>
            <a:r>
              <a:rPr lang="en-US" sz="3600" b="1" i="1" dirty="0" smtClean="0"/>
              <a:t>k</a:t>
            </a:r>
            <a:r>
              <a:rPr lang="ru-RU" sz="3600" b="1" i="1" dirty="0" smtClean="0"/>
              <a:t> = - 4,  А(0, -0,5)   </a:t>
            </a:r>
            <a:endParaRPr lang="en-US" sz="3600" b="1" i="1" dirty="0" smtClean="0"/>
          </a:p>
          <a:p>
            <a:r>
              <a:rPr lang="ru-RU" sz="3600" b="1" i="1" dirty="0" smtClean="0"/>
              <a:t>в) </a:t>
            </a:r>
            <a:r>
              <a:rPr lang="en-US" sz="3600" b="1" i="1" dirty="0" smtClean="0"/>
              <a:t>k </a:t>
            </a:r>
            <a:r>
              <a:rPr lang="ru-RU" sz="3600" b="1" i="1" dirty="0" smtClean="0"/>
              <a:t>= -0,5, А(0;0</a:t>
            </a:r>
            <a:r>
              <a:rPr lang="ru-RU" sz="3600" b="1" i="1" dirty="0" smtClean="0"/>
              <a:t>)</a:t>
            </a:r>
          </a:p>
          <a:p>
            <a:r>
              <a:rPr lang="ru-RU" sz="3600" b="1" i="1" dirty="0" smtClean="0"/>
              <a:t>г)</a:t>
            </a:r>
            <a:r>
              <a:rPr lang="ru-RU" sz="3600" b="1" i="1" dirty="0" smtClean="0"/>
              <a:t> </a:t>
            </a:r>
            <a:r>
              <a:rPr lang="en-US" sz="3600" b="1" i="1" dirty="0" smtClean="0"/>
              <a:t>k </a:t>
            </a:r>
            <a:r>
              <a:rPr lang="ru-RU" sz="3600" b="1" i="1" dirty="0" smtClean="0"/>
              <a:t>= </a:t>
            </a:r>
            <a:r>
              <a:rPr lang="ru-RU" sz="3600" b="1" i="1" dirty="0" smtClean="0"/>
              <a:t>0 </a:t>
            </a:r>
            <a:r>
              <a:rPr lang="ru-RU" sz="3600" b="1" i="1" dirty="0" smtClean="0"/>
              <a:t>А(0</a:t>
            </a:r>
            <a:r>
              <a:rPr lang="ru-RU" sz="3600" b="1" i="1" dirty="0" smtClean="0"/>
              <a:t>; -8)</a:t>
            </a:r>
            <a:endParaRPr lang="ru-RU" sz="3600" b="1" i="1" dirty="0" smtClean="0"/>
          </a:p>
          <a:p>
            <a:endParaRPr lang="ru-RU" sz="36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500042"/>
            <a:ext cx="821537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/>
              <a:t>3. </a:t>
            </a:r>
            <a:r>
              <a:rPr lang="en-US" sz="3600" b="1" i="1" dirty="0" smtClean="0"/>
              <a:t>C</a:t>
            </a:r>
            <a:r>
              <a:rPr lang="ru-RU" sz="3600" b="1" i="1" dirty="0" err="1" smtClean="0"/>
              <a:t>хематично</a:t>
            </a:r>
            <a:r>
              <a:rPr lang="ru-RU" sz="3600" b="1" i="1" dirty="0" smtClean="0"/>
              <a:t> показать расположение в координатной плоскости прямой, заданной уравнением</a:t>
            </a:r>
            <a:r>
              <a:rPr lang="en-US" sz="3600" b="1" i="1" dirty="0" smtClean="0"/>
              <a:t>:</a:t>
            </a:r>
            <a:r>
              <a:rPr lang="ru-RU" sz="3600" b="1" i="1" dirty="0" smtClean="0"/>
              <a:t>    </a:t>
            </a:r>
            <a:endParaRPr lang="en-US" sz="3600" b="1" i="1" dirty="0" smtClean="0"/>
          </a:p>
          <a:p>
            <a:endParaRPr lang="en-US" sz="3600" b="1" i="1" dirty="0" smtClean="0"/>
          </a:p>
          <a:p>
            <a:pPr marL="742950" indent="-742950">
              <a:buFont typeface="+mj-lt"/>
              <a:buAutoNum type="alphaLcParenR"/>
            </a:pPr>
            <a:r>
              <a:rPr lang="ru-RU" sz="3600" b="1" i="1" dirty="0" smtClean="0"/>
              <a:t>у = 3,2х </a:t>
            </a:r>
            <a:r>
              <a:rPr lang="en-US" sz="3600" b="1" i="1" dirty="0" smtClean="0"/>
              <a:t>-</a:t>
            </a:r>
            <a:r>
              <a:rPr lang="ru-RU" sz="3600" b="1" i="1" dirty="0" smtClean="0"/>
              <a:t> </a:t>
            </a:r>
            <a:r>
              <a:rPr lang="en-US" sz="3600" b="1" i="1" dirty="0" smtClean="0"/>
              <a:t>4</a:t>
            </a:r>
            <a:r>
              <a:rPr lang="ru-RU" sz="3600" b="1" i="1" dirty="0" smtClean="0"/>
              <a:t>    </a:t>
            </a:r>
            <a:endParaRPr lang="en-US" sz="3600" b="1" i="1" dirty="0" smtClean="0"/>
          </a:p>
          <a:p>
            <a:pPr marL="742950" indent="-742950">
              <a:buFont typeface="+mj-lt"/>
              <a:buAutoNum type="alphaLcParenR"/>
            </a:pPr>
            <a:r>
              <a:rPr lang="ru-RU" sz="3600" b="1" i="1" dirty="0" smtClean="0"/>
              <a:t>у = 3,2х  + 4  </a:t>
            </a:r>
            <a:endParaRPr lang="en-US" sz="3600" b="1" i="1" dirty="0" smtClean="0"/>
          </a:p>
          <a:p>
            <a:pPr marL="742950" indent="-742950">
              <a:buFont typeface="+mj-lt"/>
              <a:buAutoNum type="alphaLcParenR"/>
            </a:pPr>
            <a:r>
              <a:rPr lang="ru-RU" sz="3600" b="1" i="1" dirty="0" smtClean="0"/>
              <a:t>у =  </a:t>
            </a:r>
            <a:r>
              <a:rPr lang="en-US" sz="3600" b="1" i="1" dirty="0" smtClean="0"/>
              <a:t>-3,2</a:t>
            </a:r>
            <a:r>
              <a:rPr lang="ru-RU" sz="3600" b="1" i="1" dirty="0" err="1" smtClean="0"/>
              <a:t>х</a:t>
            </a:r>
            <a:r>
              <a:rPr lang="ru-RU" sz="3600" b="1" i="1" dirty="0" smtClean="0"/>
              <a:t> -</a:t>
            </a:r>
            <a:r>
              <a:rPr lang="en-US" sz="3600" b="1" i="1" dirty="0" smtClean="0"/>
              <a:t> 4</a:t>
            </a:r>
            <a:r>
              <a:rPr lang="ru-RU" sz="3600" b="1" i="1" dirty="0" smtClean="0"/>
              <a:t>   </a:t>
            </a:r>
            <a:endParaRPr lang="en-US" sz="3600" b="1" i="1" dirty="0" smtClean="0"/>
          </a:p>
          <a:p>
            <a:pPr marL="742950" indent="-742950">
              <a:buFont typeface="+mj-lt"/>
              <a:buAutoNum type="alphaLcParenR"/>
            </a:pPr>
            <a:r>
              <a:rPr lang="ru-RU" sz="3600" b="1" i="1" dirty="0" smtClean="0"/>
              <a:t>у = -</a:t>
            </a:r>
            <a:r>
              <a:rPr lang="en-US" sz="3600" b="1" i="1" dirty="0" smtClean="0"/>
              <a:t>3,</a:t>
            </a:r>
            <a:r>
              <a:rPr lang="ru-RU" sz="3600" b="1" i="1" dirty="0" smtClean="0"/>
              <a:t>2х</a:t>
            </a:r>
            <a:r>
              <a:rPr lang="en-US" sz="3600" b="1" i="1" dirty="0" smtClean="0"/>
              <a:t> </a:t>
            </a:r>
            <a:r>
              <a:rPr lang="ru-RU" sz="3600" b="1" i="1" dirty="0" smtClean="0"/>
              <a:t>+</a:t>
            </a:r>
            <a:r>
              <a:rPr lang="en-US" sz="3600" b="1" i="1" dirty="0" smtClean="0"/>
              <a:t> </a:t>
            </a:r>
            <a:r>
              <a:rPr lang="ru-RU" sz="3600" b="1" i="1" dirty="0" smtClean="0"/>
              <a:t>4 </a:t>
            </a:r>
            <a:endParaRPr lang="ru-RU" sz="36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50004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785918" y="5000636"/>
            <a:ext cx="100860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А) – 1)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Б) – 2)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В) – 4)</a:t>
            </a:r>
            <a:endParaRPr lang="ru-RU" sz="2000" b="1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14290"/>
            <a:ext cx="8286776" cy="4452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857232"/>
            <a:ext cx="814428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/>
              <a:t>Запишите уравнение прямой,   параллельной прямой  у = 0,5 </a:t>
            </a:r>
            <a:r>
              <a:rPr lang="ru-RU" sz="3200" b="1" i="1" dirty="0" err="1" smtClean="0"/>
              <a:t>х</a:t>
            </a:r>
            <a:r>
              <a:rPr lang="ru-RU" sz="3200" b="1" i="1" dirty="0" smtClean="0"/>
              <a:t> + 2  и проходящей через точку А (0; - 1).</a:t>
            </a:r>
          </a:p>
          <a:p>
            <a:endParaRPr lang="ru-RU" sz="3200" b="1" i="1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2714620"/>
            <a:ext cx="800105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</a:rPr>
              <a:t>Решение: </a:t>
            </a:r>
          </a:p>
          <a:p>
            <a:r>
              <a:rPr lang="ru-RU" sz="3200" b="1" i="1" u="sng" dirty="0" smtClean="0">
                <a:solidFill>
                  <a:srgbClr val="FF0000"/>
                </a:solidFill>
              </a:rPr>
              <a:t>у =</a:t>
            </a:r>
            <a:r>
              <a:rPr lang="en-US" sz="3200" b="1" i="1" u="sng" dirty="0" smtClean="0">
                <a:solidFill>
                  <a:srgbClr val="FF0000"/>
                </a:solidFill>
              </a:rPr>
              <a:t> </a:t>
            </a:r>
            <a:r>
              <a:rPr lang="en-US" sz="3200" b="1" i="1" u="sng" dirty="0" err="1" smtClean="0">
                <a:solidFill>
                  <a:srgbClr val="FF0000"/>
                </a:solidFill>
              </a:rPr>
              <a:t>kx</a:t>
            </a:r>
            <a:r>
              <a:rPr lang="en-US" sz="3200" b="1" i="1" u="sng" dirty="0" smtClean="0">
                <a:solidFill>
                  <a:srgbClr val="FF0000"/>
                </a:solidFill>
              </a:rPr>
              <a:t> + l</a:t>
            </a:r>
            <a:endParaRPr lang="ru-RU" sz="3200" b="1" i="1" u="sng" dirty="0" smtClean="0">
              <a:solidFill>
                <a:srgbClr val="FF0000"/>
              </a:solidFill>
            </a:endParaRPr>
          </a:p>
          <a:p>
            <a:pPr lvl="0"/>
            <a:r>
              <a:rPr lang="en-US" sz="3200" b="1" i="1" dirty="0" smtClean="0">
                <a:solidFill>
                  <a:srgbClr val="FF0000"/>
                </a:solidFill>
              </a:rPr>
              <a:t>k</a:t>
            </a:r>
            <a:r>
              <a:rPr lang="ru-RU" sz="3200" b="1" i="1" dirty="0" smtClean="0">
                <a:solidFill>
                  <a:srgbClr val="FF0000"/>
                </a:solidFill>
              </a:rPr>
              <a:t> = 0,5 , т.к. прямые параллельны у = 0,5х + </a:t>
            </a:r>
            <a:r>
              <a:rPr lang="en-US" sz="3200" b="1" i="1" dirty="0" smtClean="0">
                <a:solidFill>
                  <a:srgbClr val="FF0000"/>
                </a:solidFill>
              </a:rPr>
              <a:t>l</a:t>
            </a:r>
            <a:r>
              <a:rPr lang="ru-RU" sz="3200" b="1" i="1" dirty="0" smtClean="0">
                <a:solidFill>
                  <a:srgbClr val="FF0000"/>
                </a:solidFill>
              </a:rPr>
              <a:t>    </a:t>
            </a:r>
          </a:p>
          <a:p>
            <a:pPr lvl="0"/>
            <a:r>
              <a:rPr lang="ru-RU" sz="3200" b="1" i="1" dirty="0" smtClean="0">
                <a:solidFill>
                  <a:srgbClr val="FF0000"/>
                </a:solidFill>
              </a:rPr>
              <a:t>прямая проходит через А(0;-1), значит </a:t>
            </a:r>
            <a:r>
              <a:rPr lang="en-US" sz="3200" b="1" i="1" dirty="0" smtClean="0">
                <a:solidFill>
                  <a:srgbClr val="FF0000"/>
                </a:solidFill>
              </a:rPr>
              <a:t>l</a:t>
            </a:r>
            <a:r>
              <a:rPr lang="ru-RU" sz="3200" b="1" i="1" dirty="0" smtClean="0">
                <a:solidFill>
                  <a:srgbClr val="FF0000"/>
                </a:solidFill>
              </a:rPr>
              <a:t> = - 1</a:t>
            </a:r>
          </a:p>
          <a:p>
            <a:pPr lvl="0"/>
            <a:r>
              <a:rPr lang="ru-RU" sz="3200" b="1" i="1" u="sng" dirty="0" smtClean="0">
                <a:solidFill>
                  <a:srgbClr val="FF0000"/>
                </a:solidFill>
              </a:rPr>
              <a:t>у = </a:t>
            </a:r>
            <a:r>
              <a:rPr lang="ru-RU" sz="3200" b="1" i="1" u="sng" smtClean="0">
                <a:solidFill>
                  <a:srgbClr val="FF0000"/>
                </a:solidFill>
              </a:rPr>
              <a:t>0,5х - 1  </a:t>
            </a:r>
            <a:endParaRPr lang="ru-RU" sz="3200" b="1" i="1" dirty="0" smtClean="0">
              <a:solidFill>
                <a:srgbClr val="FF0000"/>
              </a:solidFill>
            </a:endParaRPr>
          </a:p>
          <a:p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14525" y="2282603"/>
            <a:ext cx="802976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САМОСТОЯТЕЛЬНАЯ РАБОТА</a:t>
            </a:r>
          </a:p>
          <a:p>
            <a:pPr algn="ctr"/>
            <a:endParaRPr lang="ru-RU" sz="36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(взаимопроверка по кругу)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1472" y="357166"/>
            <a:ext cx="80724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/>
              <a:t>Какое уравнение называется </a:t>
            </a:r>
            <a:r>
              <a:rPr lang="ru-RU" sz="3600" b="1" i="1" u="sng" dirty="0" smtClean="0"/>
              <a:t>линейным уравнением с двумя переменными</a:t>
            </a:r>
            <a:r>
              <a:rPr lang="ru-RU" sz="3600" b="1" i="1" dirty="0" smtClean="0"/>
              <a:t>?</a:t>
            </a:r>
            <a:endParaRPr lang="ru-RU" sz="3600" b="1" dirty="0" smtClean="0"/>
          </a:p>
          <a:p>
            <a:endParaRPr lang="ru-RU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42911" y="3478130"/>
            <a:ext cx="807249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Уравнение вида </a:t>
            </a:r>
            <a:r>
              <a:rPr lang="en-US" sz="3600" b="1" i="1" u="sng" dirty="0" smtClean="0">
                <a:solidFill>
                  <a:srgbClr val="FF0000"/>
                </a:solidFill>
              </a:rPr>
              <a:t>ax</a:t>
            </a:r>
            <a:r>
              <a:rPr lang="ru-RU" sz="3600" b="1" i="1" u="sng" dirty="0" smtClean="0">
                <a:solidFill>
                  <a:srgbClr val="FF0000"/>
                </a:solidFill>
              </a:rPr>
              <a:t> +</a:t>
            </a:r>
            <a:r>
              <a:rPr lang="en-US" sz="3600" b="1" i="1" u="sng" dirty="0" smtClean="0">
                <a:solidFill>
                  <a:srgbClr val="FF0000"/>
                </a:solidFill>
              </a:rPr>
              <a:t>by</a:t>
            </a:r>
            <a:r>
              <a:rPr lang="ru-RU" sz="3600" b="1" i="1" u="sng" dirty="0" smtClean="0">
                <a:solidFill>
                  <a:srgbClr val="FF0000"/>
                </a:solidFill>
              </a:rPr>
              <a:t>=</a:t>
            </a:r>
            <a:r>
              <a:rPr lang="en-US" sz="3600" b="1" i="1" u="sng" dirty="0" smtClean="0">
                <a:solidFill>
                  <a:srgbClr val="FF0000"/>
                </a:solidFill>
              </a:rPr>
              <a:t>c</a:t>
            </a:r>
            <a:r>
              <a:rPr lang="ru-RU" sz="3600" b="1" i="1" dirty="0" smtClean="0">
                <a:solidFill>
                  <a:srgbClr val="FF0000"/>
                </a:solidFill>
              </a:rPr>
              <a:t>, </a:t>
            </a:r>
          </a:p>
          <a:p>
            <a:r>
              <a:rPr lang="ru-RU" sz="3600" b="1" i="1" dirty="0" smtClean="0">
                <a:solidFill>
                  <a:srgbClr val="FF0000"/>
                </a:solidFill>
              </a:rPr>
              <a:t>где </a:t>
            </a:r>
            <a:r>
              <a:rPr lang="en-US" sz="3600" b="1" i="1" dirty="0" smtClean="0">
                <a:solidFill>
                  <a:srgbClr val="FF0000"/>
                </a:solidFill>
              </a:rPr>
              <a:t>a</a:t>
            </a:r>
            <a:r>
              <a:rPr lang="ru-RU" sz="3600" b="1" i="1" dirty="0" smtClean="0">
                <a:solidFill>
                  <a:srgbClr val="FF0000"/>
                </a:solidFill>
              </a:rPr>
              <a:t>, </a:t>
            </a:r>
            <a:r>
              <a:rPr lang="en-US" sz="3600" b="1" i="1" dirty="0" smtClean="0">
                <a:solidFill>
                  <a:srgbClr val="FF0000"/>
                </a:solidFill>
              </a:rPr>
              <a:t>b</a:t>
            </a:r>
            <a:r>
              <a:rPr lang="ru-RU" sz="3600" b="1" i="1" dirty="0" smtClean="0">
                <a:solidFill>
                  <a:srgbClr val="FF0000"/>
                </a:solidFill>
              </a:rPr>
              <a:t>,</a:t>
            </a:r>
            <a:r>
              <a:rPr lang="en-US" sz="3600" b="1" i="1" dirty="0" smtClean="0">
                <a:solidFill>
                  <a:srgbClr val="FF0000"/>
                </a:solidFill>
              </a:rPr>
              <a:t>c </a:t>
            </a:r>
            <a:r>
              <a:rPr lang="ru-RU" sz="3600" b="1" i="1" dirty="0" smtClean="0">
                <a:solidFill>
                  <a:srgbClr val="FF0000"/>
                </a:solidFill>
              </a:rPr>
              <a:t>– некоторые числа, </a:t>
            </a:r>
          </a:p>
          <a:p>
            <a:r>
              <a:rPr lang="ru-RU" sz="3600" b="1" i="1" dirty="0" smtClean="0">
                <a:solidFill>
                  <a:srgbClr val="FF0000"/>
                </a:solidFill>
              </a:rPr>
              <a:t>а </a:t>
            </a:r>
            <a:r>
              <a:rPr lang="ru-RU" sz="3600" b="1" i="1" dirty="0" err="1" smtClean="0">
                <a:solidFill>
                  <a:srgbClr val="FF0000"/>
                </a:solidFill>
              </a:rPr>
              <a:t>х</a:t>
            </a:r>
            <a:r>
              <a:rPr lang="ru-RU" sz="3600" b="1" i="1" dirty="0" smtClean="0">
                <a:solidFill>
                  <a:srgbClr val="FF0000"/>
                </a:solidFill>
              </a:rPr>
              <a:t>, у – переменные.</a:t>
            </a:r>
            <a:endParaRPr lang="ru-RU" sz="3600" b="1" dirty="0" smtClean="0">
              <a:solidFill>
                <a:srgbClr val="FF0000"/>
              </a:solidFill>
            </a:endParaRPr>
          </a:p>
          <a:p>
            <a:endParaRPr lang="ru-R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4" name="Picture 6" descr="C:\Users\Школа№3\AppData\Local\Microsoft\Windows\Temporary Internet Files\Content.IE5\K7YRNXBO\tree2[1]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7421" y="762004"/>
            <a:ext cx="4440727" cy="502445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57158" y="642918"/>
            <a:ext cx="3339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Дерево успеха</a:t>
            </a:r>
            <a:endParaRPr lang="ru-RU" sz="32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3" y="785794"/>
            <a:ext cx="80724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u="sng" dirty="0" smtClean="0"/>
              <a:t>Домашнее задание </a:t>
            </a:r>
            <a:r>
              <a:rPr lang="ru-RU" sz="2400" b="1" i="1" dirty="0" smtClean="0"/>
              <a:t>— придумать  и  решить 3 различных задачи, аналогичных тем, которые выполняли на уроке , записать их  для взаимообмена заданиями.                 </a:t>
            </a:r>
          </a:p>
          <a:p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714356"/>
            <a:ext cx="82868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/>
              <a:t>Что является </a:t>
            </a:r>
            <a:r>
              <a:rPr lang="ru-RU" sz="3600" b="1" i="1" u="sng" dirty="0" smtClean="0"/>
              <a:t>решением </a:t>
            </a:r>
            <a:r>
              <a:rPr lang="ru-RU" sz="3600" b="1" i="1" dirty="0" smtClean="0"/>
              <a:t>линейного уравнения с двумя переменными?</a:t>
            </a:r>
            <a:endParaRPr lang="ru-RU" sz="3600" b="1" dirty="0" smtClean="0"/>
          </a:p>
          <a:p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3714752"/>
            <a:ext cx="82868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Пара чисел (</a:t>
            </a:r>
            <a:r>
              <a:rPr lang="ru-RU" sz="3600" b="1" i="1" dirty="0" err="1" smtClean="0">
                <a:solidFill>
                  <a:srgbClr val="FF0000"/>
                </a:solidFill>
              </a:rPr>
              <a:t>х</a:t>
            </a:r>
            <a:r>
              <a:rPr lang="ru-RU" sz="3600" b="1" i="1" dirty="0" smtClean="0">
                <a:solidFill>
                  <a:srgbClr val="FF0000"/>
                </a:solidFill>
              </a:rPr>
              <a:t> ; у), которая обращает уравнение в верное равенство.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785794"/>
            <a:ext cx="85725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/>
              <a:t>Что является </a:t>
            </a:r>
            <a:r>
              <a:rPr lang="ru-RU" sz="3600" b="1" i="1" u="sng" dirty="0" smtClean="0"/>
              <a:t>графиком</a:t>
            </a:r>
            <a:r>
              <a:rPr lang="ru-RU" sz="3600" b="1" i="1" dirty="0" smtClean="0"/>
              <a:t> линейного уравнения с двумя переменными?</a:t>
            </a:r>
            <a:endParaRPr lang="ru-RU" sz="3600" b="1" dirty="0" smtClean="0"/>
          </a:p>
          <a:p>
            <a:endParaRPr lang="ru-RU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85720" y="3871745"/>
            <a:ext cx="754244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Графиком является прямая.</a:t>
            </a:r>
            <a:endParaRPr lang="ru-RU" sz="3600" b="1" dirty="0" smtClean="0">
              <a:solidFill>
                <a:srgbClr val="FF0000"/>
              </a:solidFill>
            </a:endParaRPr>
          </a:p>
          <a:p>
            <a:endParaRPr lang="ru-R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642918"/>
            <a:ext cx="83582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/>
              <a:t>Как из уравнения вида </a:t>
            </a:r>
            <a:r>
              <a:rPr lang="en-US" sz="3600" b="1" i="1" u="sng" dirty="0" smtClean="0"/>
              <a:t>ax</a:t>
            </a:r>
            <a:r>
              <a:rPr lang="ru-RU" sz="3600" b="1" i="1" u="sng" dirty="0" smtClean="0"/>
              <a:t> +</a:t>
            </a:r>
            <a:r>
              <a:rPr lang="en-US" sz="3600" b="1" i="1" u="sng" dirty="0" smtClean="0"/>
              <a:t>by</a:t>
            </a:r>
            <a:r>
              <a:rPr lang="ru-RU" sz="3600" b="1" i="1" u="sng" dirty="0" smtClean="0"/>
              <a:t>= </a:t>
            </a:r>
            <a:r>
              <a:rPr lang="en-US" sz="3600" b="1" i="1" u="sng" dirty="0" smtClean="0"/>
              <a:t>c</a:t>
            </a:r>
            <a:r>
              <a:rPr lang="ru-RU" sz="3600" b="1" i="1" u="sng" dirty="0" smtClean="0"/>
              <a:t> </a:t>
            </a:r>
            <a:r>
              <a:rPr lang="ru-RU" sz="3600" b="1" i="1" dirty="0" smtClean="0"/>
              <a:t>получить уравнение вида </a:t>
            </a:r>
          </a:p>
          <a:p>
            <a:r>
              <a:rPr lang="ru-RU" sz="3600" b="1" i="1" u="sng" dirty="0" err="1" smtClean="0"/>
              <a:t>у=</a:t>
            </a:r>
            <a:r>
              <a:rPr lang="en-US" sz="3600" b="1" i="1" u="sng" dirty="0" err="1" smtClean="0"/>
              <a:t>kx</a:t>
            </a:r>
            <a:r>
              <a:rPr lang="ru-RU" sz="3600" b="1" i="1" u="sng" dirty="0" smtClean="0"/>
              <a:t> + </a:t>
            </a:r>
            <a:r>
              <a:rPr lang="en-US" sz="3600" b="1" i="1" u="sng" dirty="0" smtClean="0"/>
              <a:t>l</a:t>
            </a:r>
            <a:r>
              <a:rPr lang="ru-RU" sz="3600" b="1" i="1" dirty="0" smtClean="0"/>
              <a:t>?</a:t>
            </a:r>
            <a:endParaRPr lang="ru-RU" sz="3600" b="1" dirty="0" smtClean="0"/>
          </a:p>
          <a:p>
            <a:endParaRPr lang="ru-RU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57158" y="3997115"/>
            <a:ext cx="82868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Решить уравнение относительно переменной у.</a:t>
            </a:r>
            <a:endParaRPr lang="ru-RU" sz="3600" b="1" dirty="0" smtClean="0">
              <a:solidFill>
                <a:srgbClr val="FF0000"/>
              </a:solidFill>
            </a:endParaRPr>
          </a:p>
          <a:p>
            <a:endParaRPr lang="ru-R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34" y="785794"/>
            <a:ext cx="7143799" cy="17859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/>
              <a:t>Что является графиком уравнения у = </a:t>
            </a:r>
            <a:r>
              <a:rPr lang="en-US" sz="3600" b="1" i="1" dirty="0" smtClean="0"/>
              <a:t>k</a:t>
            </a:r>
            <a:r>
              <a:rPr lang="ru-RU" sz="3600" b="1" i="1" dirty="0" err="1" smtClean="0"/>
              <a:t>х</a:t>
            </a:r>
            <a:r>
              <a:rPr lang="ru-RU" sz="3600" b="1" i="1" dirty="0" smtClean="0"/>
              <a:t> ?</a:t>
            </a:r>
            <a:endParaRPr lang="ru-RU" sz="3600" b="1" dirty="0" smtClean="0"/>
          </a:p>
          <a:p>
            <a:endParaRPr lang="ru-RU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85721" y="3214686"/>
            <a:ext cx="7929618" cy="2286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Графиком является прямая, </a:t>
            </a:r>
          </a:p>
          <a:p>
            <a:r>
              <a:rPr lang="ru-RU" sz="3600" b="1" i="1" dirty="0" smtClean="0">
                <a:solidFill>
                  <a:srgbClr val="FF0000"/>
                </a:solidFill>
              </a:rPr>
              <a:t>проходящая через начало координат.</a:t>
            </a:r>
            <a:endParaRPr lang="ru-RU" sz="3600" b="1" dirty="0" smtClean="0">
              <a:solidFill>
                <a:srgbClr val="FF0000"/>
              </a:solidFill>
            </a:endParaRPr>
          </a:p>
          <a:p>
            <a:endParaRPr lang="ru-R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642918"/>
            <a:ext cx="83582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/>
              <a:t>В каких координатных четвертях расположен график прямой у = </a:t>
            </a:r>
            <a:r>
              <a:rPr lang="en-US" sz="3600" b="1" i="1" dirty="0" err="1" smtClean="0"/>
              <a:t>kx</a:t>
            </a:r>
            <a:r>
              <a:rPr lang="en-US" sz="3600" b="1" i="1" dirty="0" smtClean="0"/>
              <a:t> </a:t>
            </a:r>
            <a:r>
              <a:rPr lang="ru-RU" sz="3600" b="1" i="1" dirty="0" smtClean="0"/>
              <a:t>?</a:t>
            </a:r>
            <a:endParaRPr lang="ru-RU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2857496"/>
            <a:ext cx="84296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</a:rPr>
              <a:t>если  </a:t>
            </a:r>
            <a:r>
              <a:rPr lang="en-US" sz="3200" b="1" i="1" dirty="0" smtClean="0">
                <a:solidFill>
                  <a:srgbClr val="FF0000"/>
                </a:solidFill>
              </a:rPr>
              <a:t>k</a:t>
            </a:r>
            <a:r>
              <a:rPr lang="ru-RU" sz="3200" b="1" i="1" dirty="0" smtClean="0">
                <a:solidFill>
                  <a:srgbClr val="FF0000"/>
                </a:solidFill>
              </a:rPr>
              <a:t>  &gt; 0 то в 1 и 3 координатных четвертях</a:t>
            </a:r>
            <a:endParaRPr lang="ru-RU" sz="3200" b="1" dirty="0" smtClean="0">
              <a:solidFill>
                <a:srgbClr val="FF0000"/>
              </a:solidFill>
            </a:endParaRPr>
          </a:p>
          <a:p>
            <a:r>
              <a:rPr lang="ru-RU" sz="3200" b="1" i="1" dirty="0" smtClean="0">
                <a:solidFill>
                  <a:srgbClr val="FF0000"/>
                </a:solidFill>
              </a:rPr>
              <a:t>если  </a:t>
            </a:r>
            <a:r>
              <a:rPr lang="en-US" sz="3200" b="1" i="1" dirty="0" smtClean="0">
                <a:solidFill>
                  <a:srgbClr val="FF0000"/>
                </a:solidFill>
              </a:rPr>
              <a:t>k</a:t>
            </a:r>
            <a:r>
              <a:rPr lang="ru-RU" sz="3200" b="1" i="1" dirty="0" smtClean="0">
                <a:solidFill>
                  <a:srgbClr val="FF0000"/>
                </a:solidFill>
              </a:rPr>
              <a:t> &lt; 0 то во 2 и 4 координатных четвертях</a:t>
            </a:r>
            <a:endParaRPr lang="ru-RU" sz="3200" b="1" dirty="0" smtClean="0">
              <a:solidFill>
                <a:srgbClr val="FF0000"/>
              </a:solidFill>
            </a:endParaRPr>
          </a:p>
          <a:p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1" y="500042"/>
            <a:ext cx="82153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/>
              <a:t>Что является графиком уравнения у = </a:t>
            </a:r>
            <a:r>
              <a:rPr lang="en-US" sz="3600" b="1" i="1" dirty="0" smtClean="0"/>
              <a:t>l</a:t>
            </a:r>
            <a:r>
              <a:rPr lang="ru-RU" sz="3600" b="1" i="1" dirty="0" smtClean="0"/>
              <a:t> ?</a:t>
            </a:r>
            <a:endParaRPr lang="ru-RU" sz="3600" b="1" dirty="0" smtClean="0"/>
          </a:p>
          <a:p>
            <a:endParaRPr lang="ru-RU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28596" y="2924132"/>
            <a:ext cx="807249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Графиком является прямая, параллельная оси Х и проходящая через точку </a:t>
            </a:r>
            <a:r>
              <a:rPr lang="en-US" sz="3600" b="1" i="1" dirty="0" smtClean="0">
                <a:solidFill>
                  <a:srgbClr val="FF0000"/>
                </a:solidFill>
              </a:rPr>
              <a:t>c </a:t>
            </a:r>
            <a:r>
              <a:rPr lang="ru-RU" sz="3600" b="1" i="1" dirty="0" smtClean="0">
                <a:solidFill>
                  <a:srgbClr val="FF0000"/>
                </a:solidFill>
              </a:rPr>
              <a:t>координатами (0, </a:t>
            </a:r>
            <a:r>
              <a:rPr lang="en-US" sz="3600" b="1" i="1" dirty="0" smtClean="0">
                <a:solidFill>
                  <a:srgbClr val="FF0000"/>
                </a:solidFill>
              </a:rPr>
              <a:t>l</a:t>
            </a:r>
            <a:r>
              <a:rPr lang="ru-RU" sz="3600" b="1" i="1" dirty="0" smtClean="0">
                <a:solidFill>
                  <a:srgbClr val="FF0000"/>
                </a:solidFill>
              </a:rPr>
              <a:t>).</a:t>
            </a:r>
            <a:endParaRPr lang="ru-RU" sz="3600" b="1" dirty="0" smtClean="0">
              <a:solidFill>
                <a:srgbClr val="FF0000"/>
              </a:solidFill>
            </a:endParaRPr>
          </a:p>
          <a:p>
            <a:endParaRPr lang="ru-R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428604"/>
            <a:ext cx="828680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/>
              <a:t>На чертеже изображены три прямые. Каждой прямой поставить в соответствии уравнение: </a:t>
            </a:r>
          </a:p>
          <a:p>
            <a:r>
              <a:rPr lang="ru-RU" sz="2800" b="1" i="1" dirty="0" smtClean="0"/>
              <a:t>1) у = 1,5х 2) у = 1,5   3) у = - 1,5х</a:t>
            </a:r>
            <a:endParaRPr lang="ru-RU" sz="2800" b="1" dirty="0" smtClean="0"/>
          </a:p>
          <a:p>
            <a:endParaRPr lang="ru-RU" sz="2800" b="1" dirty="0"/>
          </a:p>
        </p:txBody>
      </p:sp>
      <p:pic>
        <p:nvPicPr>
          <p:cNvPr id="19458" name="Рисунок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523419"/>
            <a:ext cx="3857652" cy="3763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357818" y="292893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214942" y="2857496"/>
            <a:ext cx="17145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a – 2 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b – </a:t>
            </a:r>
            <a:r>
              <a:rPr lang="ru-RU" sz="3600" b="1" dirty="0" smtClean="0">
                <a:solidFill>
                  <a:srgbClr val="FF0000"/>
                </a:solidFill>
              </a:rPr>
              <a:t>3</a:t>
            </a:r>
            <a:endParaRPr lang="en-US" sz="3600" b="1" dirty="0" smtClean="0">
              <a:solidFill>
                <a:srgbClr val="FF0000"/>
              </a:solidFill>
            </a:endParaRPr>
          </a:p>
          <a:p>
            <a:r>
              <a:rPr lang="en-US" sz="3600" b="1" dirty="0" smtClean="0">
                <a:solidFill>
                  <a:srgbClr val="FF0000"/>
                </a:solidFill>
              </a:rPr>
              <a:t>c – </a:t>
            </a:r>
            <a:r>
              <a:rPr lang="ru-RU" sz="3600" b="1" dirty="0" smtClean="0">
                <a:solidFill>
                  <a:srgbClr val="FF0000"/>
                </a:solidFill>
              </a:rPr>
              <a:t>1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132</TotalTime>
  <Words>623</Words>
  <PresentationFormat>Экран (4:3)</PresentationFormat>
  <Paragraphs>75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Эркер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Школа№3</dc:creator>
  <cp:lastModifiedBy>Школа№3</cp:lastModifiedBy>
  <cp:revision>27</cp:revision>
  <dcterms:created xsi:type="dcterms:W3CDTF">2015-02-15T12:04:06Z</dcterms:created>
  <dcterms:modified xsi:type="dcterms:W3CDTF">2015-02-25T05:44:07Z</dcterms:modified>
</cp:coreProperties>
</file>