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3573016"/>
            <a:ext cx="3456384" cy="864096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При Александре </a:t>
            </a:r>
            <a:r>
              <a:rPr lang="en-US" sz="2400" b="1" i="1" dirty="0" smtClean="0">
                <a:solidFill>
                  <a:schemeClr val="bg1"/>
                </a:solidFill>
              </a:rPr>
              <a:t>I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132856"/>
            <a:ext cx="6480048" cy="230124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</a:rPr>
              <a:t>Общественное </a:t>
            </a:r>
            <a:r>
              <a:rPr lang="ru-RU" sz="3200" b="1" i="1" dirty="0">
                <a:solidFill>
                  <a:schemeClr val="bg1"/>
                </a:solidFill>
              </a:rPr>
              <a:t>д</a:t>
            </a:r>
            <a:r>
              <a:rPr lang="ru-RU" sz="3200" b="1" i="1" dirty="0" smtClean="0">
                <a:solidFill>
                  <a:schemeClr val="bg1"/>
                </a:solidFill>
              </a:rPr>
              <a:t>вижение</a:t>
            </a:r>
            <a:endParaRPr lang="ru-RU" sz="32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753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719071"/>
            <a:ext cx="8537372" cy="2718041"/>
          </a:xfrm>
        </p:spPr>
        <p:txBody>
          <a:bodyPr/>
          <a:lstStyle/>
          <a:p>
            <a:r>
              <a:rPr lang="ru-RU" sz="2800" b="1" u="sng" dirty="0" smtClean="0"/>
              <a:t>Главное положение</a:t>
            </a:r>
            <a:r>
              <a:rPr lang="ru-RU" sz="2800" dirty="0" smtClean="0"/>
              <a:t>: приоритет личности его экономических и политических свобод</a:t>
            </a:r>
          </a:p>
          <a:p>
            <a:pPr marL="45720" indent="0">
              <a:buNone/>
            </a:pPr>
            <a:r>
              <a:rPr lang="ru-RU" sz="2400" b="1" u="sng" dirty="0" smtClean="0"/>
              <a:t>Волны развития движения:</a:t>
            </a:r>
          </a:p>
          <a:p>
            <a:pPr marL="502920" indent="-457200">
              <a:buAutoNum type="arabicPeriod"/>
            </a:pPr>
            <a:r>
              <a:rPr lang="ru-RU" sz="2400" i="1" dirty="0" smtClean="0"/>
              <a:t>При Екатерине </a:t>
            </a:r>
            <a:r>
              <a:rPr lang="en-US" sz="2400" i="1" dirty="0" smtClean="0"/>
              <a:t>II</a:t>
            </a:r>
            <a:endParaRPr lang="ru-RU" sz="2400" i="1" dirty="0" smtClean="0"/>
          </a:p>
          <a:p>
            <a:pPr marL="502920" indent="-457200">
              <a:buAutoNum type="arabicPeriod"/>
            </a:pPr>
            <a:r>
              <a:rPr lang="ru-RU" sz="2400" i="1" dirty="0" smtClean="0"/>
              <a:t>Период Заграничного похода</a:t>
            </a:r>
          </a:p>
          <a:p>
            <a:pPr marL="502920" indent="-457200"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1.Зарождение организованного общественного движения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533019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1"/>
            <a:ext cx="8511481" cy="3078081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400" i="1" dirty="0" smtClean="0">
                <a:solidFill>
                  <a:schemeClr val="tx1"/>
                </a:solidFill>
              </a:rPr>
              <a:t>Масонские* организации</a:t>
            </a:r>
          </a:p>
          <a:p>
            <a:pPr marL="45720" indent="0">
              <a:buNone/>
            </a:pPr>
            <a:r>
              <a:rPr lang="ru-RU" sz="2400" i="1" dirty="0" smtClean="0">
                <a:solidFill>
                  <a:schemeClr val="tx1"/>
                </a:solidFill>
              </a:rPr>
              <a:t>«Союз спасения» (1816-1818) </a:t>
            </a:r>
          </a:p>
          <a:p>
            <a:pPr marL="45720" indent="0">
              <a:buNone/>
            </a:pPr>
            <a:r>
              <a:rPr lang="ru-RU" sz="2400" b="1" i="1" u="sng" dirty="0" smtClean="0">
                <a:solidFill>
                  <a:schemeClr val="tx1"/>
                </a:solidFill>
              </a:rPr>
              <a:t>Основатель</a:t>
            </a:r>
            <a:r>
              <a:rPr lang="ru-RU" sz="2400" i="1" dirty="0" smtClean="0">
                <a:solidFill>
                  <a:schemeClr val="tx1"/>
                </a:solidFill>
              </a:rPr>
              <a:t>: </a:t>
            </a:r>
            <a:r>
              <a:rPr lang="ru-RU" sz="2400" b="1" i="1" dirty="0" smtClean="0">
                <a:solidFill>
                  <a:schemeClr val="tx1"/>
                </a:solidFill>
              </a:rPr>
              <a:t>А.Н. Муравьёв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chemeClr val="tx1"/>
                </a:solidFill>
              </a:rPr>
              <a:t>С.П. Трубецкой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chemeClr val="tx1"/>
                </a:solidFill>
              </a:rPr>
              <a:t>С.И. и М.И. Муравьёв-Апостол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chemeClr val="tx1"/>
                </a:solidFill>
              </a:rPr>
              <a:t>Н.М. Муравьёв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chemeClr val="tx1"/>
                </a:solidFill>
              </a:rPr>
              <a:t>М.С. Лунин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chemeClr val="tx1"/>
                </a:solidFill>
              </a:rPr>
              <a:t>П.И. Пестель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chemeClr val="tx1"/>
                </a:solidFill>
              </a:rPr>
              <a:t>И.И. </a:t>
            </a:r>
            <a:r>
              <a:rPr lang="ru-RU" sz="2400" i="1" dirty="0" err="1" smtClean="0">
                <a:solidFill>
                  <a:schemeClr val="tx1"/>
                </a:solidFill>
              </a:rPr>
              <a:t>Пущин</a:t>
            </a:r>
            <a:endParaRPr lang="ru-RU" sz="2400" i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2. Тайные общества</a:t>
            </a:r>
            <a:endParaRPr lang="ru-RU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1700808"/>
            <a:ext cx="3888432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u="sng" dirty="0" smtClean="0"/>
              <a:t>Цель</a:t>
            </a:r>
            <a:r>
              <a:rPr lang="ru-RU" sz="2400" dirty="0" smtClean="0"/>
              <a:t>: отмена крепостного права и ограничение самодержавия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922778"/>
            <a:ext cx="4392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ru-RU" sz="2000" i="1" dirty="0"/>
              <a:t>«Союз </a:t>
            </a:r>
            <a:r>
              <a:rPr lang="ru-RU" sz="2000" i="1" dirty="0" smtClean="0"/>
              <a:t>благоденствия » (1818-1821</a:t>
            </a:r>
            <a:r>
              <a:rPr lang="ru-RU" sz="2400" i="1" dirty="0" smtClean="0"/>
              <a:t>)</a:t>
            </a:r>
          </a:p>
          <a:p>
            <a:pPr marL="45720" indent="0">
              <a:buNone/>
            </a:pPr>
            <a:r>
              <a:rPr lang="ru-RU" sz="2400" i="1" dirty="0" smtClean="0"/>
              <a:t>Устав </a:t>
            </a:r>
            <a:r>
              <a:rPr lang="ru-RU" sz="2400" b="1" i="1" dirty="0" smtClean="0"/>
              <a:t>«Зелёная книга» </a:t>
            </a:r>
            <a:endParaRPr lang="ru-RU" sz="2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4293096"/>
            <a:ext cx="2915816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Северное общество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652120" y="5084078"/>
            <a:ext cx="2915816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Южное общество</a:t>
            </a:r>
            <a:endParaRPr lang="ru-RU" sz="20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4572000" y="4493151"/>
            <a:ext cx="1080120" cy="7909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7" idx="1"/>
          </p:cNvCxnSpPr>
          <p:nvPr/>
        </p:nvCxnSpPr>
        <p:spPr>
          <a:xfrm flipV="1">
            <a:off x="4724400" y="5284133"/>
            <a:ext cx="92772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69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1822</a:t>
            </a:r>
            <a:r>
              <a:rPr lang="ru-RU" sz="2400" dirty="0" smtClean="0"/>
              <a:t> год запрет тайных общества и масонских лож</a:t>
            </a:r>
          </a:p>
          <a:p>
            <a:r>
              <a:rPr lang="ru-RU" sz="2400" b="1" dirty="0" smtClean="0"/>
              <a:t>1823</a:t>
            </a:r>
            <a:r>
              <a:rPr lang="ru-RU" sz="2400" dirty="0" smtClean="0"/>
              <a:t> год преследование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3. Власть и тайные общества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56696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463549"/>
              </p:ext>
            </p:extLst>
          </p:nvPr>
        </p:nvGraphicFramePr>
        <p:xfrm>
          <a:off x="-2" y="3"/>
          <a:ext cx="9144000" cy="6924418"/>
        </p:xfrm>
        <a:graphic>
          <a:graphicData uri="http://schemas.openxmlformats.org/drawingml/2006/table">
            <a:tbl>
              <a:tblPr/>
              <a:tblGrid>
                <a:gridCol w="1907705"/>
                <a:gridCol w="4188295"/>
                <a:gridCol w="3048000"/>
              </a:tblGrid>
              <a:tr h="47106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/>
                        </a:rPr>
                        <a:t>Основные позиции</a:t>
                      </a:r>
                      <a:endParaRPr lang="ru-RU" sz="18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3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/>
                        </a:rPr>
                        <a:t>П. И. Пестель</a:t>
                      </a:r>
                      <a:endParaRPr lang="ru-RU" sz="18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3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/>
                        </a:rPr>
                        <a:t>Н. М. Муравьев</a:t>
                      </a:r>
                      <a:endParaRPr lang="ru-RU" sz="18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320"/>
                    </a:solidFill>
                  </a:tcPr>
                </a:tc>
              </a:tr>
              <a:tr h="1345033">
                <a:tc>
                  <a:txBody>
                    <a:bodyPr/>
                    <a:lstStyle/>
                    <a:p>
                      <a:r>
                        <a:rPr lang="ru-RU" sz="1600" b="1" dirty="0">
                          <a:effectLst/>
                          <a:latin typeface="times new roman"/>
                        </a:rPr>
                        <a:t>Государственное</a:t>
                      </a:r>
                      <a:br>
                        <a:rPr lang="ru-RU" sz="1600" b="1" dirty="0">
                          <a:effectLst/>
                          <a:latin typeface="times new roman"/>
                        </a:rPr>
                      </a:br>
                      <a:r>
                        <a:rPr lang="ru-RU" sz="1600" b="1" dirty="0">
                          <a:effectLst/>
                          <a:latin typeface="times new roman"/>
                        </a:rPr>
                        <a:t>устройство</a:t>
                      </a:r>
                      <a:endParaRPr lang="ru-RU" sz="1600" b="1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/>
                        </a:rPr>
                        <a:t>Республика, основанная принципе на разделения властей.</a:t>
                      </a:r>
                      <a:endParaRPr lang="ru-RU" sz="18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/>
                        </a:rPr>
                        <a:t>Конституционная монархия, </a:t>
                      </a:r>
                      <a:r>
                        <a:rPr lang="ru-RU" sz="1800" dirty="0" smtClean="0">
                          <a:effectLst/>
                          <a:latin typeface="times new roman"/>
                        </a:rPr>
                        <a:t>основанная </a:t>
                      </a:r>
                      <a:r>
                        <a:rPr lang="ru-RU" sz="1800" dirty="0">
                          <a:effectLst/>
                          <a:latin typeface="times new roman"/>
                        </a:rPr>
                        <a:t>на принципе разделения властей. Монарх обладает всей полнотой </a:t>
                      </a:r>
                      <a:r>
                        <a:rPr lang="ru-RU" sz="1800" dirty="0" smtClean="0">
                          <a:effectLst/>
                          <a:latin typeface="times new roman"/>
                        </a:rPr>
                        <a:t>исполнительной </a:t>
                      </a:r>
                      <a:r>
                        <a:rPr lang="ru-RU" sz="1800" dirty="0">
                          <a:effectLst/>
                          <a:latin typeface="times new roman"/>
                        </a:rPr>
                        <a:t>власти и правом вето.</a:t>
                      </a:r>
                      <a:endParaRPr lang="ru-RU" sz="18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2530">
                <a:tc>
                  <a:txBody>
                    <a:bodyPr/>
                    <a:lstStyle/>
                    <a:p>
                      <a:r>
                        <a:rPr lang="ru-RU" sz="1400" b="1">
                          <a:effectLst/>
                          <a:latin typeface="times new roman"/>
                        </a:rPr>
                        <a:t>Крестьянский</a:t>
                      </a:r>
                      <a:br>
                        <a:rPr lang="ru-RU" sz="1400" b="1">
                          <a:effectLst/>
                          <a:latin typeface="times new roman"/>
                        </a:rPr>
                      </a:br>
                      <a:r>
                        <a:rPr lang="ru-RU" sz="1400" b="1">
                          <a:effectLst/>
                          <a:latin typeface="times new roman"/>
                        </a:rPr>
                        <a:t>вопрос</a:t>
                      </a:r>
                      <a:endParaRPr lang="ru-RU" sz="1400" b="1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/>
                        </a:rPr>
                        <a:t>Бесплатная передача крестьянам </a:t>
                      </a:r>
                      <a:r>
                        <a:rPr lang="ru-RU" sz="1600" dirty="0" smtClean="0">
                          <a:effectLst/>
                          <a:latin typeface="times new roman"/>
                        </a:rPr>
                        <a:t>казенных</a:t>
                      </a:r>
                      <a:r>
                        <a:rPr lang="ru-RU" sz="1600" dirty="0">
                          <a:effectLst/>
                          <a:latin typeface="times new roman"/>
                        </a:rPr>
                        <a:t>, монастырских, части помещичьих земель. Часть земель оставалась в част-ном фонде для свободного обращения.</a:t>
                      </a:r>
                      <a:endParaRPr lang="ru-RU" sz="16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/>
                        </a:rPr>
                        <a:t>Наделение крестьян минимальным </a:t>
                      </a:r>
                      <a:r>
                        <a:rPr lang="ru-RU" sz="1600" dirty="0" smtClean="0">
                          <a:effectLst/>
                          <a:latin typeface="times new roman"/>
                        </a:rPr>
                        <a:t>количеством </a:t>
                      </a:r>
                      <a:r>
                        <a:rPr lang="ru-RU" sz="1600" dirty="0">
                          <a:effectLst/>
                          <a:latin typeface="times new roman"/>
                        </a:rPr>
                        <a:t>земли «для оседлости». Земля оставалась в собственности </a:t>
                      </a:r>
                      <a:r>
                        <a:rPr lang="ru-RU" sz="1600" dirty="0" err="1">
                          <a:effectLst/>
                          <a:latin typeface="times new roman"/>
                        </a:rPr>
                        <a:t>по-мещиков</a:t>
                      </a:r>
                      <a:r>
                        <a:rPr lang="ru-RU" sz="1600" dirty="0">
                          <a:effectLst/>
                          <a:latin typeface="times new roman"/>
                        </a:rPr>
                        <a:t>.</a:t>
                      </a:r>
                      <a:endParaRPr lang="ru-RU" sz="16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6918">
                <a:tc>
                  <a:txBody>
                    <a:bodyPr/>
                    <a:lstStyle/>
                    <a:p>
                      <a:r>
                        <a:rPr lang="ru-RU" sz="1800" b="1">
                          <a:effectLst/>
                          <a:latin typeface="times new roman"/>
                        </a:rPr>
                        <a:t>Гражданские</a:t>
                      </a:r>
                      <a:br>
                        <a:rPr lang="ru-RU" sz="1800" b="1">
                          <a:effectLst/>
                          <a:latin typeface="times new roman"/>
                        </a:rPr>
                      </a:br>
                      <a:r>
                        <a:rPr lang="ru-RU" sz="1800" b="1">
                          <a:effectLst/>
                          <a:latin typeface="times new roman"/>
                        </a:rPr>
                        <a:t>свободы</a:t>
                      </a:r>
                      <a:endParaRPr lang="ru-RU" sz="1800" b="1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/>
                        </a:rPr>
                        <a:t>Свобода слова, печати, передвижений, вероисповеданий, равенство перед за-коном, всеобщее избирательное право.</a:t>
                      </a:r>
                      <a:endParaRPr lang="ru-RU" sz="160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/>
                        </a:rPr>
                        <a:t>Гражданские права и свободы, но </a:t>
                      </a:r>
                      <a:r>
                        <a:rPr lang="ru-RU" sz="1600" dirty="0" smtClean="0">
                          <a:effectLst/>
                          <a:latin typeface="times new roman"/>
                        </a:rPr>
                        <a:t>избирательное </a:t>
                      </a:r>
                      <a:r>
                        <a:rPr lang="ru-RU" sz="1600" dirty="0">
                          <a:effectLst/>
                          <a:latin typeface="times new roman"/>
                        </a:rPr>
                        <a:t>право на основе высокого имущественного ценза.</a:t>
                      </a:r>
                      <a:endParaRPr lang="ru-RU" sz="16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2530">
                <a:tc>
                  <a:txBody>
                    <a:bodyPr/>
                    <a:lstStyle/>
                    <a:p>
                      <a:r>
                        <a:rPr lang="ru-RU" sz="1800" b="1">
                          <a:effectLst/>
                          <a:latin typeface="times new roman"/>
                        </a:rPr>
                        <a:t>Национальный</a:t>
                      </a:r>
                      <a:br>
                        <a:rPr lang="ru-RU" sz="1800" b="1">
                          <a:effectLst/>
                          <a:latin typeface="times new roman"/>
                        </a:rPr>
                      </a:br>
                      <a:r>
                        <a:rPr lang="ru-RU" sz="1800" b="1">
                          <a:effectLst/>
                          <a:latin typeface="times new roman"/>
                        </a:rPr>
                        <a:t>вопрос</a:t>
                      </a:r>
                      <a:endParaRPr lang="ru-RU" sz="1800" b="1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/>
                        </a:rPr>
                        <a:t>«Все народы признаются русскими и составляют один народ русский» (по типу «американцы»). Самоуправление предоставлялось только Польше.</a:t>
                      </a:r>
                      <a:endParaRPr lang="ru-RU" sz="16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/>
                        </a:rPr>
                        <a:t>Не рассматривался.</a:t>
                      </a:r>
                      <a:endParaRPr lang="ru-RU" sz="160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19617">
                <a:tc>
                  <a:txBody>
                    <a:bodyPr/>
                    <a:lstStyle/>
                    <a:p>
                      <a:r>
                        <a:rPr lang="ru-RU" sz="1800" b="1">
                          <a:effectLst/>
                          <a:latin typeface="times new roman"/>
                        </a:rPr>
                        <a:t>Крепостное</a:t>
                      </a:r>
                      <a:br>
                        <a:rPr lang="ru-RU" sz="1800" b="1">
                          <a:effectLst/>
                          <a:latin typeface="times new roman"/>
                        </a:rPr>
                      </a:br>
                      <a:r>
                        <a:rPr lang="ru-RU" sz="1800" b="1">
                          <a:effectLst/>
                          <a:latin typeface="times new roman"/>
                        </a:rPr>
                        <a:t>право</a:t>
                      </a:r>
                      <a:endParaRPr lang="ru-RU" sz="1800" b="1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/>
                        </a:rPr>
                        <a:t>Отменялось.</a:t>
                      </a:r>
                      <a:endParaRPr lang="ru-RU" sz="16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/>
                        </a:rPr>
                        <a:t>Отменялось.</a:t>
                      </a:r>
                      <a:endParaRPr lang="ru-RU" sz="16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19617">
                <a:tc>
                  <a:txBody>
                    <a:bodyPr/>
                    <a:lstStyle/>
                    <a:p>
                      <a:r>
                        <a:rPr lang="ru-RU" sz="1800" b="1" dirty="0">
                          <a:effectLst/>
                          <a:latin typeface="times new roman"/>
                        </a:rPr>
                        <a:t>Сословный</a:t>
                      </a:r>
                      <a:br>
                        <a:rPr lang="ru-RU" sz="1800" b="1" dirty="0">
                          <a:effectLst/>
                          <a:latin typeface="times new roman"/>
                        </a:rPr>
                      </a:br>
                      <a:r>
                        <a:rPr lang="ru-RU" sz="1800" b="1" dirty="0">
                          <a:effectLst/>
                          <a:latin typeface="times new roman"/>
                        </a:rPr>
                        <a:t>строй</a:t>
                      </a:r>
                      <a:endParaRPr lang="ru-RU" sz="1800" b="1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/>
                        </a:rPr>
                        <a:t>Ликвидация сословий.</a:t>
                      </a:r>
                      <a:endParaRPr lang="ru-RU" sz="16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/>
                        </a:rPr>
                        <a:t>Ликвидация сословий.</a:t>
                      </a:r>
                      <a:endParaRPr lang="ru-RU" sz="1600" dirty="0">
                        <a:effectLst/>
                      </a:endParaRPr>
                    </a:p>
                  </a:txBody>
                  <a:tcPr marL="42785" marR="42785" marT="21393" marB="213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042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Выберите неверный ответ.</a:t>
            </a:r>
          </a:p>
          <a:p>
            <a:pPr marL="45720" indent="0">
              <a:buNone/>
            </a:pPr>
            <a:r>
              <a:rPr lang="ru-RU" sz="2400" b="1" dirty="0"/>
              <a:t>1. Основные причины зарождения организованного общественного движения в первой четверти XIX в.: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а) распространение в среде просвещенного дворянства либеральных идей;</a:t>
            </a:r>
            <a:br>
              <a:rPr lang="ru-RU" sz="2400" dirty="0"/>
            </a:br>
            <a:r>
              <a:rPr lang="ru-RU" sz="2400" dirty="0"/>
              <a:t>б) реформаторская деятельность правительства;</a:t>
            </a:r>
            <a:br>
              <a:rPr lang="ru-RU" sz="2400" dirty="0"/>
            </a:br>
            <a:r>
              <a:rPr lang="ru-RU" sz="2400" dirty="0"/>
              <a:t>в) подрывная деятельность зарубежных держав;</a:t>
            </a:r>
            <a:br>
              <a:rPr lang="ru-RU" sz="2400" dirty="0"/>
            </a:br>
            <a:r>
              <a:rPr lang="ru-RU" sz="2400" dirty="0"/>
              <a:t>г) нерешительность правительства в проведении реформ;</a:t>
            </a:r>
            <a:br>
              <a:rPr lang="ru-RU" sz="2400" dirty="0"/>
            </a:br>
            <a:r>
              <a:rPr lang="ru-RU" sz="2400" dirty="0"/>
              <a:t>д) вступление молодых офицеров в масонские организации в период военного похода во Францию.</a:t>
            </a:r>
          </a:p>
          <a:p>
            <a:pPr marL="45720" indent="0">
              <a:buNone/>
            </a:pPr>
            <a:r>
              <a:rPr lang="ru-RU" sz="2400" b="1" dirty="0"/>
              <a:t>2. Основными участниками первых тайных организаций были: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а) офицеры;</a:t>
            </a:r>
            <a:br>
              <a:rPr lang="ru-RU" sz="2400" dirty="0"/>
            </a:br>
            <a:r>
              <a:rPr lang="ru-RU" sz="2400" dirty="0"/>
              <a:t>б) чиновники;</a:t>
            </a:r>
            <a:br>
              <a:rPr lang="ru-RU" sz="2400" dirty="0"/>
            </a:br>
            <a:r>
              <a:rPr lang="ru-RU" sz="2400" dirty="0"/>
              <a:t>в) купцы;</a:t>
            </a:r>
            <a:br>
              <a:rPr lang="ru-RU" sz="2400" dirty="0"/>
            </a:br>
            <a:r>
              <a:rPr lang="ru-RU" sz="2400" dirty="0"/>
              <a:t>г) крестьяне.</a:t>
            </a:r>
          </a:p>
        </p:txBody>
      </p:sp>
    </p:spTree>
    <p:extLst>
      <p:ext uri="{BB962C8B-B14F-4D97-AF65-F5344CB8AC3E}">
        <p14:creationId xmlns:p14="http://schemas.microsoft.com/office/powerpoint/2010/main" val="4008378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45720" indent="0">
              <a:buNone/>
            </a:pPr>
            <a:r>
              <a:rPr lang="ru-RU" b="1" dirty="0" smtClean="0"/>
              <a:t>3. Выберите </a:t>
            </a:r>
            <a:r>
              <a:rPr lang="ru-RU" b="1" dirty="0"/>
              <a:t>правильный ответ.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Первое тайное общество в России:</a:t>
            </a:r>
          </a:p>
          <a:p>
            <a:pPr marL="45720" indent="0">
              <a:buNone/>
            </a:pPr>
            <a:r>
              <a:rPr lang="ru-RU" dirty="0"/>
              <a:t>а) Союз спасения;</a:t>
            </a:r>
            <a:br>
              <a:rPr lang="ru-RU" dirty="0"/>
            </a:br>
            <a:r>
              <a:rPr lang="ru-RU" dirty="0"/>
              <a:t>б) Союз благоденствия;</a:t>
            </a:r>
            <a:br>
              <a:rPr lang="ru-RU" dirty="0"/>
            </a:br>
            <a:r>
              <a:rPr lang="ru-RU" dirty="0"/>
              <a:t>в) Южное общество;</a:t>
            </a:r>
            <a:br>
              <a:rPr lang="ru-RU" dirty="0"/>
            </a:br>
            <a:r>
              <a:rPr lang="ru-RU" dirty="0"/>
              <a:t>г) Северное общество.</a:t>
            </a:r>
          </a:p>
          <a:p>
            <a:pPr marL="45720" indent="0">
              <a:buNone/>
            </a:pPr>
            <a:r>
              <a:rPr lang="ru-RU" dirty="0" smtClean="0"/>
              <a:t>4. Руководитель Южного общества_______________</a:t>
            </a:r>
          </a:p>
          <a:p>
            <a:pPr marL="45720" indent="0">
              <a:buNone/>
            </a:pPr>
            <a:r>
              <a:rPr lang="ru-RU" dirty="0" smtClean="0"/>
              <a:t>5. Руководитель Северного общества_________________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0133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23</TotalTime>
  <Words>269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Сетка</vt:lpstr>
      <vt:lpstr>Общественное движение</vt:lpstr>
      <vt:lpstr>1.Зарождение организованного общественного движения</vt:lpstr>
      <vt:lpstr>2. Тайные общества</vt:lpstr>
      <vt:lpstr>3. Власть и тайные общества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движение</dc:title>
  <dc:creator>Максим Покровский</dc:creator>
  <cp:lastModifiedBy>Максим</cp:lastModifiedBy>
  <cp:revision>4</cp:revision>
  <dcterms:created xsi:type="dcterms:W3CDTF">2016-01-21T11:42:13Z</dcterms:created>
  <dcterms:modified xsi:type="dcterms:W3CDTF">2016-01-21T12:16:59Z</dcterms:modified>
</cp:coreProperties>
</file>