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2" r:id="rId3"/>
    <p:sldId id="258" r:id="rId4"/>
    <p:sldId id="263" r:id="rId5"/>
    <p:sldId id="294" r:id="rId6"/>
    <p:sldId id="259" r:id="rId7"/>
    <p:sldId id="296" r:id="rId8"/>
    <p:sldId id="295" r:id="rId9"/>
    <p:sldId id="285" r:id="rId10"/>
    <p:sldId id="293" r:id="rId11"/>
    <p:sldId id="297" r:id="rId12"/>
    <p:sldId id="291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DD334F5-4A36-4EB1-831F-8DFFB2092B4C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91FBA0D-0FFF-4234-B36C-C3A5FACF5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81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1390-502C-4B14-9A03-99E043DD9FEE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B05D-A26F-46E4-B44B-31D6E3C778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3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454F-E33C-4621-B94A-7014B434AF96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6CC1-01E8-4EEF-A4A9-07FE2E85A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87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8BE6-344B-4FCF-96EC-DDDB0EE44A9F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1374-EF69-46AD-8F78-F06F05C7A7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25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1294-E802-4BB6-BBC9-3B1D959174C0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D69EF-5B0C-45EE-AE4D-7E2E13F458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93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FECBD-4558-4419-9848-E14A17A9B154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9446-0079-403C-BFED-3704416202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361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7C55-6FB4-4A99-803F-74ABF61E2B7D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B18F-5AE7-4CB8-ACFA-9F83FAFE6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35F0-4FAF-41BC-966F-B035570D6A01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0DCE-02BF-4C35-AFDC-4A5DBFAC9F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7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47D0-6F76-4006-805C-C3DE8156E7F3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EF97-DF80-4212-A47C-079F63B6DE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3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FEB3-3659-484E-A766-09E5D0C9103A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BE2E-2C37-45F6-808D-2DC56D8688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45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5597-EF01-4CF0-A418-8F1668B52B72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7C1F-2DF7-4020-ADC3-2BEACFD1AC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15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6B2D-9CB6-4EBB-8ECB-28CE6E3D47CD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8ED4-C528-478E-85FD-9B4C95D553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5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5DDDB-774F-4B79-92A0-AE31DD923FC9}" type="datetimeFigureOut">
              <a:rPr lang="ru-RU"/>
              <a:pPr>
                <a:defRPr/>
              </a:pPr>
              <a:t>24.12.2015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343C1-2161-4EBB-A02E-6D6F4A675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Samsung\Pictur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64" y="2564904"/>
            <a:ext cx="5851525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60218"/>
            <a:ext cx="8022558" cy="17958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Отечественная война 1812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" y="0"/>
            <a:ext cx="76328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/>
              <a:t>4.Тарутинский манёвр</a:t>
            </a:r>
            <a:endParaRPr lang="ru-RU" sz="2800" b="1" u="sng" dirty="0"/>
          </a:p>
        </p:txBody>
      </p:sp>
      <p:pic>
        <p:nvPicPr>
          <p:cNvPr id="3" name="Picture 5" descr="тару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92137"/>
            <a:ext cx="9108504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3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2089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5.Партизанское движение</a:t>
            </a:r>
            <a:endParaRPr lang="ru-RU" sz="3200" b="1" dirty="0"/>
          </a:p>
        </p:txBody>
      </p:sp>
      <p:pic>
        <p:nvPicPr>
          <p:cNvPr id="3" name="Picture 11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13049"/>
            <a:ext cx="5184576" cy="3356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340768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Ополчение</a:t>
            </a:r>
            <a:r>
              <a:rPr lang="ru-RU" sz="2000" dirty="0" smtClean="0"/>
              <a:t> – 13 тыс. человек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Создание армейских </a:t>
            </a:r>
            <a:r>
              <a:rPr lang="ru-RU" sz="2000" dirty="0" smtClean="0"/>
              <a:t>партизанских отрядов (</a:t>
            </a:r>
            <a:r>
              <a:rPr lang="ru-RU" sz="2000" dirty="0" err="1" smtClean="0"/>
              <a:t>Д.В.Давыдов</a:t>
            </a:r>
            <a:r>
              <a:rPr lang="ru-RU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Фигнер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2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sung\Pictures\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2" y="404663"/>
            <a:ext cx="8330181" cy="51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892080"/>
            <a:ext cx="743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Отступление великой армии.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76672"/>
            <a:ext cx="8002587" cy="652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25 декабря 1812 г – манифест Александра </a:t>
            </a:r>
            <a:r>
              <a:rPr lang="en-US" alt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ru-RU" alt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об окончании Отечественной войны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476375" y="2205038"/>
            <a:ext cx="6551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dirty="0">
                <a:solidFill>
                  <a:schemeClr val="tx2">
                    <a:lumMod val="50000"/>
                  </a:schemeClr>
                </a:solidFill>
              </a:rPr>
              <a:t>Источники и значение победы России в Отечественной войне 1812 г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276600" y="3429000"/>
            <a:ext cx="273685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419475" y="3500438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Источники победы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771775" y="3716338"/>
            <a:ext cx="431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5288" y="3284538"/>
            <a:ext cx="2303462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Патриотический подъем народа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011863" y="3716338"/>
            <a:ext cx="431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443663" y="3357563"/>
            <a:ext cx="2087562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Героизм русской армии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500563" y="4076700"/>
            <a:ext cx="0" cy="4333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419475" y="4581525"/>
            <a:ext cx="2232025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Талант российских полководцев</a:t>
            </a:r>
          </a:p>
        </p:txBody>
      </p:sp>
    </p:spTree>
    <p:extLst>
      <p:ext uri="{BB962C8B-B14F-4D97-AF65-F5344CB8AC3E}">
        <p14:creationId xmlns:p14="http://schemas.microsoft.com/office/powerpoint/2010/main" val="3607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411413" y="549275"/>
            <a:ext cx="4176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i="1" u="sng" dirty="0">
                <a:solidFill>
                  <a:schemeClr val="tx2">
                    <a:lumMod val="50000"/>
                  </a:schemeClr>
                </a:solidFill>
              </a:rPr>
              <a:t>Значение победы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35633" y="1556792"/>
            <a:ext cx="2808287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Разгромлен миф о непобедимости Наполеона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997486" y="1412776"/>
            <a:ext cx="2879725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Россия отстояла национальную независимость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9552" y="3140968"/>
            <a:ext cx="3311723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Рухнули планы Наполеона на мировое господство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367635" y="2838333"/>
            <a:ext cx="4139429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Подъем общественной активности в России, развитие национального самосознания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39552" y="4581128"/>
            <a:ext cx="360045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Создана основа для освобождения народов Зап. Европы от господства Наполеона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30851" y="4581128"/>
            <a:ext cx="338455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Россия укрепила свое международное положение и авторитет</a:t>
            </a:r>
          </a:p>
        </p:txBody>
      </p:sp>
    </p:spTree>
    <p:extLst>
      <p:ext uri="{BB962C8B-B14F-4D97-AF65-F5344CB8AC3E}">
        <p14:creationId xmlns:p14="http://schemas.microsoft.com/office/powerpoint/2010/main" val="3414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 animBg="1"/>
      <p:bldP spid="20491" grpId="0" animBg="1"/>
      <p:bldP spid="204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750" y="476672"/>
            <a:ext cx="4572000" cy="1754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Задание № 1.(тетрадь №1)</a:t>
            </a:r>
            <a:endParaRPr lang="ru-RU" dirty="0"/>
          </a:p>
          <a:p>
            <a:pPr>
              <a:defRPr/>
            </a:pPr>
            <a:r>
              <a:rPr lang="ru-RU" dirty="0"/>
              <a:t>Выберите правильный ответ.</a:t>
            </a:r>
            <a:br>
              <a:rPr lang="ru-RU" dirty="0"/>
            </a:br>
            <a:r>
              <a:rPr lang="ru-RU" dirty="0"/>
              <a:t>Главный удар Наполеон направил на:</a:t>
            </a:r>
          </a:p>
          <a:p>
            <a:pPr>
              <a:defRPr/>
            </a:pPr>
            <a:r>
              <a:rPr lang="ru-RU" dirty="0"/>
              <a:t>а) Санкт-Петербург;</a:t>
            </a:r>
            <a:br>
              <a:rPr lang="ru-RU" dirty="0"/>
            </a:br>
            <a:r>
              <a:rPr lang="ru-RU" dirty="0"/>
              <a:t>б) Москву;</a:t>
            </a:r>
            <a:br>
              <a:rPr lang="ru-RU" dirty="0"/>
            </a:br>
            <a:r>
              <a:rPr lang="ru-RU" dirty="0"/>
              <a:t>в) Киев.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1750" y="2568575"/>
            <a:ext cx="4572000" cy="3694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Задание №  2  (в тетрадь 3)</a:t>
            </a:r>
            <a:endParaRPr lang="ru-RU" dirty="0"/>
          </a:p>
          <a:p>
            <a:pPr>
              <a:defRPr/>
            </a:pPr>
            <a:r>
              <a:rPr lang="ru-RU" dirty="0"/>
              <a:t>Выберите правильный ответ.</a:t>
            </a:r>
            <a:br>
              <a:rPr lang="ru-RU" dirty="0"/>
            </a:br>
            <a:r>
              <a:rPr lang="ru-RU" dirty="0"/>
              <a:t>Значение Смоленского сражения состоит в том, что:</a:t>
            </a:r>
          </a:p>
          <a:p>
            <a:pPr>
              <a:defRPr/>
            </a:pPr>
            <a:r>
              <a:rPr lang="ru-RU" dirty="0"/>
              <a:t>а) оказался сорван первоначальный замысел Наполеона о разгроме поодиночке 1, 2 и 3-й армий;</a:t>
            </a:r>
            <a:br>
              <a:rPr lang="ru-RU" dirty="0"/>
            </a:br>
            <a:r>
              <a:rPr lang="ru-RU" dirty="0"/>
              <a:t>б) основные силы французской армии были разгромлены;</a:t>
            </a:r>
            <a:br>
              <a:rPr lang="ru-RU" dirty="0"/>
            </a:br>
            <a:r>
              <a:rPr lang="ru-RU" dirty="0"/>
              <a:t>в) русской армии удалось отстоять Смоленск;</a:t>
            </a:r>
            <a:br>
              <a:rPr lang="ru-RU" dirty="0"/>
            </a:br>
            <a:r>
              <a:rPr lang="ru-RU" dirty="0"/>
              <a:t>г) русская армия перешла в контрнаступление.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8263" y="865307"/>
            <a:ext cx="4572000" cy="2308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Задание №3  (в тетрадь 5).</a:t>
            </a:r>
            <a:endParaRPr lang="ru-RU" dirty="0"/>
          </a:p>
          <a:p>
            <a:pPr>
              <a:defRPr/>
            </a:pPr>
            <a:r>
              <a:rPr lang="ru-RU" dirty="0"/>
              <a:t>Выберите правильный ответ. </a:t>
            </a:r>
            <a:br>
              <a:rPr lang="ru-RU" dirty="0"/>
            </a:br>
            <a:r>
              <a:rPr lang="ru-RU" dirty="0"/>
              <a:t>Бородинское сражение закончилось:</a:t>
            </a:r>
          </a:p>
          <a:p>
            <a:pPr>
              <a:defRPr/>
            </a:pPr>
            <a:r>
              <a:rPr lang="ru-RU" dirty="0"/>
              <a:t>а) победой русской армии;</a:t>
            </a:r>
            <a:br>
              <a:rPr lang="ru-RU" dirty="0"/>
            </a:br>
            <a:r>
              <a:rPr lang="ru-RU" dirty="0"/>
              <a:t>б) поражением русской армии;</a:t>
            </a:r>
            <a:br>
              <a:rPr lang="ru-RU" dirty="0"/>
            </a:br>
            <a:r>
              <a:rPr lang="ru-RU" dirty="0"/>
              <a:t>в) тем, что не принесло победы ни одной из сторон;</a:t>
            </a:r>
            <a:br>
              <a:rPr lang="ru-RU" dirty="0"/>
            </a:br>
            <a:r>
              <a:rPr lang="ru-RU" dirty="0"/>
              <a:t>г) отступлением французской армии.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8263" y="3400425"/>
            <a:ext cx="4572000" cy="2862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Задание №  4 ( в тетрадь 6).</a:t>
            </a:r>
            <a:endParaRPr lang="ru-RU" dirty="0"/>
          </a:p>
          <a:p>
            <a:pPr>
              <a:defRPr/>
            </a:pPr>
            <a:r>
              <a:rPr lang="ru-RU" dirty="0"/>
              <a:t>Расположите в хронологической последовательности события Отечественной войны 1812 года:</a:t>
            </a:r>
            <a:br>
              <a:rPr lang="ru-RU" dirty="0"/>
            </a:br>
            <a:r>
              <a:rPr lang="ru-RU" dirty="0"/>
              <a:t>а) Бородинское сражение;</a:t>
            </a:r>
            <a:br>
              <a:rPr lang="ru-RU" dirty="0"/>
            </a:br>
            <a:r>
              <a:rPr lang="ru-RU" dirty="0"/>
              <a:t>б) назначение Кутузова главнокомандующим;</a:t>
            </a:r>
            <a:br>
              <a:rPr lang="ru-RU" dirty="0"/>
            </a:br>
            <a:r>
              <a:rPr lang="ru-RU" dirty="0"/>
              <a:t>в) Смоленское сражение;</a:t>
            </a:r>
            <a:br>
              <a:rPr lang="ru-RU" dirty="0"/>
            </a:br>
            <a:r>
              <a:rPr lang="ru-RU" dirty="0"/>
              <a:t>г) переправа через Березину;</a:t>
            </a:r>
            <a:br>
              <a:rPr lang="ru-RU" dirty="0"/>
            </a:br>
            <a:r>
              <a:rPr lang="ru-RU" dirty="0"/>
              <a:t>д) сражение под Малоярославцем.</a:t>
            </a:r>
          </a:p>
        </p:txBody>
      </p:sp>
    </p:spTree>
    <p:extLst>
      <p:ext uri="{BB962C8B-B14F-4D97-AF65-F5344CB8AC3E}">
        <p14:creationId xmlns:p14="http://schemas.microsoft.com/office/powerpoint/2010/main" val="13514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971" y="0"/>
            <a:ext cx="77048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1.Начало войны. Планы и силы сторон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0" y="548680"/>
            <a:ext cx="1893572" cy="2376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64914" y="817195"/>
            <a:ext cx="6553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1810 год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</a:rPr>
              <a:t> :</a:t>
            </a:r>
            <a:r>
              <a:rPr lang="ru-RU" altLang="ru-RU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800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«Через пять лет я буду господином мира. Остается одна Россия, но я раздавлю ее».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1801" y="2493367"/>
            <a:ext cx="5688632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Соотношение сил к июню 1812 г</a:t>
            </a:r>
            <a:endParaRPr lang="ru-RU" altLang="ru-RU" sz="24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3212976"/>
            <a:ext cx="3754760" cy="3384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ru-RU" alt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Франция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«Великая армия»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Армия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 – 600 тыс. чел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1372 орудия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Всеобщая воинская повинность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Армия «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двунадесяти языков</a:t>
            </a: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altLang="ru-RU" sz="24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499992" y="3212976"/>
            <a:ext cx="4186808" cy="2913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alt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Россия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i="1" dirty="0" smtClean="0">
                <a:solidFill>
                  <a:schemeClr val="tx2">
                    <a:lumMod val="50000"/>
                  </a:schemeClr>
                </a:solidFill>
              </a:rPr>
              <a:t>Армия – </a:t>
            </a:r>
            <a:r>
              <a:rPr lang="ru-RU" alt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ок</a:t>
            </a:r>
            <a:r>
              <a:rPr lang="ru-RU" altLang="ru-RU" sz="2800" i="1" dirty="0" smtClean="0">
                <a:solidFill>
                  <a:schemeClr val="tx2">
                    <a:lumMod val="50000"/>
                  </a:schemeClr>
                </a:solidFill>
              </a:rPr>
              <a:t>. 210 тыс. чел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i="1" dirty="0" smtClean="0">
                <a:solidFill>
                  <a:schemeClr val="tx2">
                    <a:lumMod val="50000"/>
                  </a:schemeClr>
                </a:solidFill>
              </a:rPr>
              <a:t>Рекрутская повинность (большинство мужчин не были обучены военному делу)</a:t>
            </a:r>
            <a:endParaRPr lang="ru-RU" altLang="ru-RU" sz="28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Samsung\Picture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5020"/>
            <a:ext cx="8720038" cy="54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14375" y="213955"/>
            <a:ext cx="8385175" cy="46196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Расположение русских армий на границе.</a:t>
            </a:r>
          </a:p>
        </p:txBody>
      </p:sp>
      <p:sp>
        <p:nvSpPr>
          <p:cNvPr id="2" name="Овал 1"/>
          <p:cNvSpPr/>
          <p:nvPr/>
        </p:nvSpPr>
        <p:spPr>
          <a:xfrm>
            <a:off x="7164288" y="1412776"/>
            <a:ext cx="1584176" cy="15841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Samsung\Picture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50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763713" y="5949950"/>
            <a:ext cx="583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Наступление французской армии.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tx2">
                    <a:lumMod val="50000"/>
                  </a:schemeClr>
                </a:solidFill>
              </a:rPr>
              <a:t>2. Смоленское сражение</a:t>
            </a:r>
            <a:endParaRPr lang="ru-RU" alt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365" y="1700808"/>
            <a:ext cx="5045708" cy="30243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4-6 августа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– сражение за г. Смоленск – дальнейшее 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отступление русской армии</a:t>
            </a:r>
          </a:p>
          <a:p>
            <a:pPr marL="0" indent="0" eaLnBrk="1" hangingPunct="1">
              <a:buNone/>
            </a:pPr>
            <a:r>
              <a:rPr lang="ru-RU" altLang="ru-RU" sz="2800" b="1" u="sng" dirty="0" smtClean="0">
                <a:solidFill>
                  <a:schemeClr val="tx2">
                    <a:lumMod val="50000"/>
                  </a:schemeClr>
                </a:solidFill>
              </a:rPr>
              <a:t>8 августа 1812 г </a:t>
            </a:r>
            <a:r>
              <a:rPr lang="ru-RU" altLang="ru-RU" sz="2800" u="sng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</a:rPr>
              <a:t>фельдмаршал М.И. Кутузов назначен главнокомандующим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8590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05354"/>
            <a:ext cx="42484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Военный министр </a:t>
            </a:r>
            <a:r>
              <a:rPr lang="ru-RU" b="1" u="sng" dirty="0" smtClean="0"/>
              <a:t>Барклай де Толли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26876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</a:t>
            </a:r>
            <a:r>
              <a:rPr lang="ru-RU" dirty="0" smtClean="0"/>
              <a:t>: соединение 1-ой и 2-ой армии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6746" y="52853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Каково значение данной битвы?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027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msung\Picture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33375"/>
            <a:ext cx="8494713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Samsung\Pictures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65475"/>
            <a:ext cx="469265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68300" y="5876925"/>
            <a:ext cx="377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Смоленское сражение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3. Бородино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38164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Русская армия </a:t>
            </a:r>
          </a:p>
          <a:p>
            <a:pPr algn="ctr"/>
            <a:r>
              <a:rPr lang="ru-RU" dirty="0" smtClean="0"/>
              <a:t>132 тыс. человек</a:t>
            </a:r>
          </a:p>
          <a:p>
            <a:pPr algn="ctr"/>
            <a:r>
              <a:rPr lang="ru-RU" dirty="0" smtClean="0"/>
              <a:t>640  орудий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268760"/>
            <a:ext cx="309634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Французская армия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135 тыс. человек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587 орудий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4208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26 августа 1812 год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95936" y="3068960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19872" y="409283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РЕЗУЛЬТАТ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2291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</a:rPr>
              <a:t>1 сентября 1812 года – военный совет в Филях</a:t>
            </a:r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2420888"/>
            <a:ext cx="4824412" cy="3125788"/>
          </a:xfrm>
          <a:ln w="38100" cap="sq">
            <a:solidFill>
              <a:srgbClr val="996633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48063" y="1207752"/>
            <a:ext cx="374441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</a:rPr>
              <a:t>Принято решение </a:t>
            </a:r>
            <a:r>
              <a:rPr lang="ru-RU" altLang="ru-RU" sz="2400" b="1" u="sng" dirty="0">
                <a:solidFill>
                  <a:schemeClr val="tx2">
                    <a:lumMod val="50000"/>
                  </a:schemeClr>
                </a:solidFill>
              </a:rPr>
              <a:t>о продолжении отступления и оставлении Москвы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i="1" dirty="0">
                <a:solidFill>
                  <a:schemeClr val="tx2">
                    <a:lumMod val="50000"/>
                  </a:schemeClr>
                </a:solidFill>
              </a:rPr>
              <a:t>«Пока будет еще существовать армия…, есть надежда с честью окончить войну, но при уничтожении армии не только Москва, но и вся Россия будет потеряна.»   (Кутузов)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0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Samsung\Pictures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5450"/>
            <a:ext cx="81264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258888" y="5732463"/>
            <a:ext cx="698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Наполеон на Поклонной горе.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92D05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92D05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557</TotalTime>
  <Words>369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2. Смоленское сражение</vt:lpstr>
      <vt:lpstr>Презентация PowerPoint</vt:lpstr>
      <vt:lpstr>Презентация PowerPoint</vt:lpstr>
      <vt:lpstr>1 сентября 1812 года – военный совет в Филях</vt:lpstr>
      <vt:lpstr>Презентация PowerPoint</vt:lpstr>
      <vt:lpstr>Презентация PowerPoint</vt:lpstr>
      <vt:lpstr>Презентация PowerPoint</vt:lpstr>
      <vt:lpstr>Презентация PowerPoint</vt:lpstr>
      <vt:lpstr>25 декабря 1812 г – манифест Александра I об окончании Отечественной войны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Максим</cp:lastModifiedBy>
  <cp:revision>45</cp:revision>
  <dcterms:created xsi:type="dcterms:W3CDTF">2013-11-09T17:15:25Z</dcterms:created>
  <dcterms:modified xsi:type="dcterms:W3CDTF">2015-12-24T16:14:17Z</dcterms:modified>
</cp:coreProperties>
</file>