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56" r:id="rId3"/>
    <p:sldId id="362" r:id="rId4"/>
    <p:sldId id="361" r:id="rId5"/>
    <p:sldId id="369" r:id="rId6"/>
    <p:sldId id="368" r:id="rId7"/>
    <p:sldId id="371" r:id="rId8"/>
    <p:sldId id="318" r:id="rId9"/>
    <p:sldId id="370" r:id="rId10"/>
    <p:sldId id="372" r:id="rId11"/>
    <p:sldId id="373" r:id="rId12"/>
    <p:sldId id="3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0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4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http://s08.radikal.ru/i181/1004/cd/9d3f9c9d939d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73" y="920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1295" y="546560"/>
            <a:ext cx="601362" cy="662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0927" y="1561633"/>
            <a:ext cx="109501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          согласные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735869" y="1247447"/>
            <a:ext cx="433294" cy="527019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698971" y="1230312"/>
            <a:ext cx="378941" cy="527984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fullref.ru/files/25/5348b271c1c03083ba64025c39ab9677.html_files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4" t="9917" r="19070" b="69543"/>
          <a:stretch/>
        </p:blipFill>
        <p:spPr bwMode="auto">
          <a:xfrm>
            <a:off x="9284872" y="265484"/>
            <a:ext cx="1284073" cy="5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1.liveinternet.ru/images/foto/c/1/apps/4/961/4961593_sozonova_n.n._kucina_e.v._chitat_ranshe_chem_govorit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2" t="16963" r="9819" b="64848"/>
          <a:stretch/>
        </p:blipFill>
        <p:spPr bwMode="auto">
          <a:xfrm>
            <a:off x="2675665" y="356333"/>
            <a:ext cx="821677" cy="8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448800" y="968836"/>
            <a:ext cx="601362" cy="66212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209255" y="966577"/>
            <a:ext cx="601362" cy="6621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140158" y="303682"/>
            <a:ext cx="131806" cy="19770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41451" y="1280698"/>
            <a:ext cx="164610" cy="1440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i-main-pic" descr="Картинка 1 из 1073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27" y="609841"/>
            <a:ext cx="825445" cy="110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r="75037"/>
          <a:stretch/>
        </p:blipFill>
        <p:spPr>
          <a:xfrm>
            <a:off x="1704013" y="3737302"/>
            <a:ext cx="2184247" cy="2041219"/>
          </a:xfrm>
          <a:prstGeom prst="rect">
            <a:avLst/>
          </a:prstGeom>
        </p:spPr>
      </p:pic>
      <p:pic>
        <p:nvPicPr>
          <p:cNvPr id="19" name="Picture 2" descr="http://dg50.mycdn.me/getImage?photoId=534966897324&amp;photoType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69834" r="23417" b="2632"/>
          <a:stretch/>
        </p:blipFill>
        <p:spPr bwMode="auto">
          <a:xfrm>
            <a:off x="6821805" y="3983675"/>
            <a:ext cx="3618385" cy="1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Зима, зимняя, зимушка, зимовье (зверей).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Сад, садик, садовый, садовод, цветок.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Это родственные слова?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ФЛОТ</a:t>
            </a:r>
            <a:endParaRPr lang="ru-RU" b="1" dirty="0"/>
          </a:p>
        </p:txBody>
      </p:sp>
      <p:pic>
        <p:nvPicPr>
          <p:cNvPr id="6146" name="Picture 2" descr="http://www.opowiadam.eu/2013_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7" y="1668115"/>
            <a:ext cx="4820128" cy="33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aholste.info/UserFiles/Antropov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1"/>
          <a:stretch/>
        </p:blipFill>
        <p:spPr bwMode="auto">
          <a:xfrm>
            <a:off x="6021860" y="1119669"/>
            <a:ext cx="3276988" cy="43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2160188" y="636815"/>
            <a:ext cx="1815740" cy="30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0022" y="1334530"/>
            <a:ext cx="478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У. С. 70.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343864" y="250509"/>
            <a:ext cx="1639455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7831" y="672619"/>
            <a:ext cx="23695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96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097" y="-89296"/>
            <a:ext cx="5095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0070C0"/>
                </a:solidFill>
              </a:rPr>
              <a:t>Ф </a:t>
            </a:r>
            <a:r>
              <a:rPr lang="ru-RU" sz="20000" dirty="0" err="1" smtClean="0">
                <a:solidFill>
                  <a:srgbClr val="00B050"/>
                </a:solidFill>
              </a:rPr>
              <a:t>ф</a:t>
            </a:r>
            <a:endParaRPr lang="ru-RU" sz="200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3319" y="710924"/>
            <a:ext cx="18565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planet-earth.ru/wp-content/uploads/Flag_of_Rus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6" y="3080803"/>
            <a:ext cx="4554061" cy="3034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7406" y="3021441"/>
            <a:ext cx="391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Днём </a:t>
            </a:r>
            <a:r>
              <a:rPr lang="ru-RU" sz="3600" dirty="0"/>
              <a:t>молчит,</a:t>
            </a:r>
            <a:br>
              <a:rPr lang="ru-RU" sz="3600" dirty="0"/>
            </a:br>
            <a:r>
              <a:rPr lang="ru-RU" sz="3600" dirty="0"/>
              <a:t>Ночью кричит,</a:t>
            </a:r>
            <a:br>
              <a:rPr lang="ru-RU" sz="3600" dirty="0"/>
            </a:br>
            <a:r>
              <a:rPr lang="ru-RU" sz="3600" dirty="0"/>
              <a:t>По лесу летает,</a:t>
            </a:r>
            <a:br>
              <a:rPr lang="ru-RU" sz="3600" dirty="0"/>
            </a:br>
            <a:r>
              <a:rPr lang="ru-RU" sz="3600" dirty="0" smtClean="0"/>
              <a:t>Грызунов пугает.</a:t>
            </a:r>
            <a:endParaRPr lang="ru-RU" sz="3600" dirty="0"/>
          </a:p>
        </p:txBody>
      </p:sp>
      <p:pic>
        <p:nvPicPr>
          <p:cNvPr id="1028" name="Picture 4" descr="http://www.blog-otvetov.ru/images3/Pochemu-sovu-nazyvajut-pernatoj-koshko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85" y="3080803"/>
            <a:ext cx="1981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hmag.ru/images/stories/Alfaviti/Azbuka-dlia-malishey/zbuka-dlia-malishey-bukva-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-299" r="828" b="5225"/>
          <a:stretch/>
        </p:blipFill>
        <p:spPr bwMode="auto">
          <a:xfrm>
            <a:off x="2858529" y="746615"/>
            <a:ext cx="7138737" cy="4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17.edu-kolomna.ru/local/images/school17/dve-ladoshki_png_14259223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160926"/>
            <a:ext cx="4161481" cy="22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irrasteniy.com.ua/wp-content/uploads/2014/10/phik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02" y="234400"/>
            <a:ext cx="4584006" cy="48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им и 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11000" r="29849" b="7401"/>
          <a:stretch>
            <a:fillRect/>
          </a:stretch>
        </p:blipFill>
        <p:spPr bwMode="auto">
          <a:xfrm>
            <a:off x="6294405" y="781484"/>
            <a:ext cx="21097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раздник букваря - Букварь - Фото по русскому язы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10680" r="36877" b="7887"/>
          <a:stretch>
            <a:fillRect/>
          </a:stretch>
        </p:blipFill>
        <p:spPr bwMode="auto">
          <a:xfrm>
            <a:off x="1727635" y="759619"/>
            <a:ext cx="185896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6700" y="759619"/>
            <a:ext cx="885825" cy="8270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4845" y="781484"/>
            <a:ext cx="885825" cy="82708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Купить Котелок литой поход. 2 л с крышкой в Томс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30" y="2905978"/>
            <a:ext cx="2682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2705" y="5473424"/>
            <a:ext cx="9500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Твёрдый?      </a:t>
            </a:r>
            <a:r>
              <a:rPr lang="ru-RU" sz="6600" b="1" dirty="0" smtClean="0">
                <a:solidFill>
                  <a:srgbClr val="92D050"/>
                </a:solidFill>
              </a:rPr>
              <a:t>Мягкий?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759" y="2968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Филин – два огромных глаза –</a:t>
            </a:r>
          </a:p>
          <a:p>
            <a:pPr marL="0" indent="0">
              <a:buNone/>
            </a:pPr>
            <a:r>
              <a:rPr lang="ru-RU" dirty="0" smtClean="0"/>
              <a:t>Букву </a:t>
            </a:r>
            <a:r>
              <a:rPr lang="ru-RU" b="1" i="1" dirty="0" smtClean="0"/>
              <a:t>Ф</a:t>
            </a:r>
            <a:r>
              <a:rPr lang="ru-RU" dirty="0" smtClean="0"/>
              <a:t> напомнил сразу.</a:t>
            </a:r>
          </a:p>
          <a:p>
            <a:pPr marL="0" indent="0">
              <a:buNone/>
            </a:pPr>
            <a:r>
              <a:rPr lang="ru-RU" dirty="0" smtClean="0"/>
              <a:t>Лупоглазый целит взгляд,</a:t>
            </a:r>
          </a:p>
          <a:p>
            <a:pPr marL="0" indent="0">
              <a:buNone/>
            </a:pPr>
            <a:r>
              <a:rPr lang="ru-RU" dirty="0" smtClean="0"/>
              <a:t>Словно фотоаппарат.</a:t>
            </a:r>
            <a:endParaRPr lang="ru-RU" dirty="0"/>
          </a:p>
        </p:txBody>
      </p:sp>
      <p:pic>
        <p:nvPicPr>
          <p:cNvPr id="2050" name="Picture 2" descr="http://allforchildren.com.ua/shibaev0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9" y="273191"/>
            <a:ext cx="23145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52100" y="2990332"/>
            <a:ext cx="46890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7030A0"/>
                </a:solidFill>
              </a:rPr>
              <a:t>А фазаны попросили: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Букву </a:t>
            </a:r>
            <a:r>
              <a:rPr lang="ru-RU" b="1" i="1" dirty="0" smtClean="0">
                <a:solidFill>
                  <a:srgbClr val="7030A0"/>
                </a:solidFill>
              </a:rPr>
              <a:t>Ф</a:t>
            </a:r>
            <a:r>
              <a:rPr lang="ru-RU" dirty="0" smtClean="0">
                <a:solidFill>
                  <a:srgbClr val="7030A0"/>
                </a:solidFill>
              </a:rPr>
              <a:t> найди нам, филин.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Но, вздыхая тяжело,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Филин прячется в дупло.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Филин даже с фонарём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Ничего не видит днём.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8" name="Picture 10" descr="http://56.img.avito.st/640x480/19979561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4"/>
          <a:stretch/>
        </p:blipFill>
        <p:spPr bwMode="auto">
          <a:xfrm>
            <a:off x="5512484" y="2342138"/>
            <a:ext cx="6316069" cy="38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3219" y="689844"/>
            <a:ext cx="4792579" cy="2082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Всем известно без подсказки:</a:t>
            </a:r>
          </a:p>
          <a:p>
            <a:pPr marL="0" indent="0">
              <a:buNone/>
            </a:pPr>
            <a:r>
              <a:rPr lang="ru-RU" dirty="0" smtClean="0"/>
              <a:t>Буква </a:t>
            </a:r>
            <a:r>
              <a:rPr lang="ru-RU" b="1" i="1" dirty="0" smtClean="0"/>
              <a:t>Ф</a:t>
            </a:r>
            <a:r>
              <a:rPr lang="ru-RU" dirty="0" smtClean="0"/>
              <a:t> – как ключ от сказки.</a:t>
            </a:r>
          </a:p>
          <a:p>
            <a:pPr marL="0" indent="0">
              <a:buNone/>
            </a:pPr>
            <a:r>
              <a:rPr lang="ru-RU" dirty="0" smtClean="0"/>
              <a:t>Никогда его у нас</a:t>
            </a:r>
          </a:p>
          <a:p>
            <a:pPr marL="0" indent="0">
              <a:buNone/>
            </a:pPr>
            <a:r>
              <a:rPr lang="ru-RU" dirty="0" smtClean="0"/>
              <a:t>Не отнимет Карабас.</a:t>
            </a:r>
            <a:endParaRPr lang="ru-RU" dirty="0"/>
          </a:p>
        </p:txBody>
      </p:sp>
      <p:pic>
        <p:nvPicPr>
          <p:cNvPr id="4" name="Picture 6" descr="http://www.funlib.ru/cimg/2014/102204/1512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" y="434613"/>
            <a:ext cx="5674060" cy="32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olnet.ee/sol/019/pic/az/az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2526" r="11538" b="6947"/>
          <a:stretch/>
        </p:blipFill>
        <p:spPr bwMode="auto">
          <a:xfrm>
            <a:off x="9471259" y="2550693"/>
            <a:ext cx="2300438" cy="33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ing-field.ru/img/2015/052023/47501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9198"/>
          <a:stretch/>
        </p:blipFill>
        <p:spPr bwMode="auto">
          <a:xfrm>
            <a:off x="6103218" y="2969529"/>
            <a:ext cx="2936233" cy="3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10247" y="4057082"/>
            <a:ext cx="4792579" cy="208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B050"/>
                </a:solidFill>
              </a:rPr>
              <a:t>Буква </a:t>
            </a:r>
            <a:r>
              <a:rPr lang="ru-RU" b="1" i="1" dirty="0" smtClean="0">
                <a:solidFill>
                  <a:srgbClr val="00B050"/>
                </a:solidFill>
              </a:rPr>
              <a:t>Ф</a:t>
            </a:r>
            <a:r>
              <a:rPr lang="ru-RU" dirty="0" smtClean="0">
                <a:solidFill>
                  <a:srgbClr val="00B050"/>
                </a:solidFill>
              </a:rPr>
              <a:t> в футбол играет,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B050"/>
                </a:solidFill>
              </a:rPr>
              <a:t>Гол за голом забивает.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B050"/>
                </a:solidFill>
              </a:rPr>
              <a:t>Футболистка хоть куда,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B050"/>
                </a:solidFill>
              </a:rPr>
              <a:t>В форме буква </a:t>
            </a:r>
            <a:r>
              <a:rPr lang="ru-RU" b="1" i="1" dirty="0" smtClean="0">
                <a:solidFill>
                  <a:srgbClr val="00B050"/>
                </a:solidFill>
              </a:rPr>
              <a:t>Ф</a:t>
            </a:r>
            <a:r>
              <a:rPr lang="ru-RU" dirty="0" smtClean="0">
                <a:solidFill>
                  <a:srgbClr val="00B050"/>
                </a:solidFill>
              </a:rPr>
              <a:t> всегда.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67889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rgbClr val="0070C0"/>
                </a:solidFill>
              </a:rPr>
              <a:t>ф</a:t>
            </a:r>
            <a:r>
              <a:rPr lang="ru-RU" sz="10000" b="1" dirty="0" smtClean="0">
                <a:solidFill>
                  <a:srgbClr val="FF0000"/>
                </a:solidFill>
              </a:rPr>
              <a:t>а</a:t>
            </a:r>
            <a:r>
              <a:rPr lang="ru-RU" sz="10000" b="1" dirty="0" smtClean="0">
                <a:solidFill>
                  <a:srgbClr val="0070C0"/>
                </a:solidFill>
              </a:rPr>
              <a:t>   </a:t>
            </a:r>
            <a:r>
              <a:rPr lang="ru-RU" sz="10000" b="1" dirty="0" err="1" smtClean="0">
                <a:solidFill>
                  <a:srgbClr val="0070C0"/>
                </a:solidFill>
              </a:rPr>
              <a:t>ф</a:t>
            </a:r>
            <a:r>
              <a:rPr lang="ru-RU" sz="10000" b="1" dirty="0" err="1" smtClean="0">
                <a:solidFill>
                  <a:srgbClr val="FF0000"/>
                </a:solidFill>
              </a:rPr>
              <a:t>о</a:t>
            </a:r>
            <a:r>
              <a:rPr lang="ru-RU" sz="10000" b="1" dirty="0" smtClean="0">
                <a:solidFill>
                  <a:srgbClr val="0070C0"/>
                </a:solidFill>
              </a:rPr>
              <a:t>   ф</a:t>
            </a:r>
            <a:r>
              <a:rPr lang="ru-RU" sz="10000" b="1" dirty="0" smtClean="0">
                <a:solidFill>
                  <a:srgbClr val="FF0000"/>
                </a:solidFill>
              </a:rPr>
              <a:t>у</a:t>
            </a:r>
            <a:r>
              <a:rPr lang="ru-RU" sz="10000" b="1" dirty="0" smtClean="0">
                <a:solidFill>
                  <a:srgbClr val="0070C0"/>
                </a:solidFill>
              </a:rPr>
              <a:t>   </a:t>
            </a:r>
            <a:r>
              <a:rPr lang="ru-RU" sz="10000" b="1" dirty="0" err="1" smtClean="0">
                <a:solidFill>
                  <a:srgbClr val="0070C0"/>
                </a:solidFill>
              </a:rPr>
              <a:t>ф</a:t>
            </a:r>
            <a:r>
              <a:rPr lang="ru-RU" sz="10000" b="1" dirty="0" err="1" smtClean="0">
                <a:solidFill>
                  <a:srgbClr val="FF0000"/>
                </a:solidFill>
              </a:rPr>
              <a:t>ы</a:t>
            </a:r>
            <a:r>
              <a:rPr lang="ru-RU" sz="10000" b="1" dirty="0" smtClean="0">
                <a:solidFill>
                  <a:srgbClr val="0070C0"/>
                </a:solidFill>
              </a:rPr>
              <a:t> </a:t>
            </a:r>
            <a:br>
              <a:rPr lang="ru-RU" sz="10000" b="1" dirty="0" smtClean="0">
                <a:solidFill>
                  <a:srgbClr val="0070C0"/>
                </a:solidFill>
              </a:rPr>
            </a:br>
            <a:r>
              <a:rPr lang="ru-RU" sz="10000" b="1" dirty="0" smtClean="0">
                <a:solidFill>
                  <a:srgbClr val="00B050"/>
                </a:solidFill>
              </a:rPr>
              <a:t>ф</a:t>
            </a:r>
            <a:r>
              <a:rPr lang="ru-RU" sz="10000" b="1" dirty="0" smtClean="0">
                <a:solidFill>
                  <a:srgbClr val="FF0000"/>
                </a:solidFill>
              </a:rPr>
              <a:t>и</a:t>
            </a:r>
            <a:r>
              <a:rPr lang="ru-RU" sz="10000" b="1" dirty="0" smtClean="0">
                <a:solidFill>
                  <a:srgbClr val="0070C0"/>
                </a:solidFill>
              </a:rPr>
              <a:t>   </a:t>
            </a:r>
            <a:r>
              <a:rPr lang="ru-RU" sz="10000" b="1" dirty="0" smtClean="0">
                <a:solidFill>
                  <a:srgbClr val="00B050"/>
                </a:solidFill>
              </a:rPr>
              <a:t>ф</a:t>
            </a:r>
            <a:r>
              <a:rPr lang="ru-RU" sz="10000" b="1" dirty="0" smtClean="0">
                <a:solidFill>
                  <a:srgbClr val="FF0000"/>
                </a:solidFill>
              </a:rPr>
              <a:t>е</a:t>
            </a:r>
            <a:r>
              <a:rPr lang="ru-RU" sz="10000" b="1" dirty="0" smtClean="0">
                <a:solidFill>
                  <a:srgbClr val="0070C0"/>
                </a:solidFill>
              </a:rPr>
              <a:t>   </a:t>
            </a:r>
            <a:r>
              <a:rPr lang="ru-RU" sz="10000" b="1" dirty="0" err="1" smtClean="0">
                <a:solidFill>
                  <a:srgbClr val="00B050"/>
                </a:solidFill>
              </a:rPr>
              <a:t>ф</a:t>
            </a:r>
            <a:r>
              <a:rPr lang="ru-RU" sz="10000" b="1" dirty="0" err="1" smtClean="0">
                <a:solidFill>
                  <a:srgbClr val="FF0000"/>
                </a:solidFill>
              </a:rPr>
              <a:t>ё</a:t>
            </a:r>
            <a:endParaRPr lang="ru-RU" sz="100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cs629127.vk.me/v629127334/165d8/GP3Dvi-L7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6" y="3589045"/>
            <a:ext cx="190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«Один – много».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шарф</a:t>
            </a:r>
          </a:p>
          <a:p>
            <a:r>
              <a:rPr lang="ru-RU" dirty="0" smtClean="0"/>
              <a:t>кофта</a:t>
            </a:r>
          </a:p>
          <a:p>
            <a:r>
              <a:rPr lang="ru-RU" dirty="0" smtClean="0"/>
              <a:t>флажок</a:t>
            </a:r>
          </a:p>
          <a:p>
            <a:r>
              <a:rPr lang="ru-RU" dirty="0" smtClean="0"/>
              <a:t>футболист</a:t>
            </a:r>
          </a:p>
          <a:p>
            <a:r>
              <a:rPr lang="ru-RU" dirty="0" smtClean="0"/>
              <a:t>фигура</a:t>
            </a:r>
          </a:p>
          <a:p>
            <a:r>
              <a:rPr lang="ru-RU" dirty="0" smtClean="0"/>
              <a:t>фотоаппарат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173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ЗВУКИ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   фо   фу   фы  фи   фе   фё</vt:lpstr>
      <vt:lpstr>Игра «Один – много».</vt:lpstr>
      <vt:lpstr>Презентация PowerPoint</vt:lpstr>
      <vt:lpstr>ФЛОТ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User-OK!</dc:creator>
  <cp:lastModifiedBy>User-OK!</cp:lastModifiedBy>
  <cp:revision>140</cp:revision>
  <dcterms:created xsi:type="dcterms:W3CDTF">2015-09-14T10:51:50Z</dcterms:created>
  <dcterms:modified xsi:type="dcterms:W3CDTF">2016-02-17T16:06:24Z</dcterms:modified>
</cp:coreProperties>
</file>