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3C05-2059-422E-8423-98BD48EAE04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972B-5E6C-4A85-87B2-47D48C55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066744"/>
            <a:ext cx="5857916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ПИСЬМО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ПАМЯТИ</a:t>
            </a:r>
            <a:endParaRPr lang="ru-RU" sz="60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85919" y="5000636"/>
            <a:ext cx="3214709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Материалы к урокам</a:t>
            </a:r>
            <a:endParaRPr lang="ru-RU" sz="3600" b="1" kern="1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русского языка</a:t>
            </a:r>
            <a:endParaRPr lang="ru-RU" sz="3600" b="1" kern="1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4 класс</a:t>
            </a:r>
          </a:p>
        </p:txBody>
      </p:sp>
      <p:pic>
        <p:nvPicPr>
          <p:cNvPr id="4" name="Рисунок 3" descr="post-149122-12529329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143380"/>
            <a:ext cx="2252727" cy="225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Как-то в блюдечке варенья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нашёл стихотворенье.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Я, конечно, сразу сел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варенье быстро съел.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теперь для продолженья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Этого стихотворенья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ни капельки варенья.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(С.Бондаренко)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500042"/>
            <a:ext cx="9001156" cy="58785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Существительное – школа,                      Не  и  ни  у  нас  частицы,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Просыпается – глагол,                               Нам  их  надо  повторять!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  прилагательным  весёлый                 И  при  этом  не  лениться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Новый  школьный  день  пришёл.        И  ни  часу  не  терять!</a:t>
            </a:r>
          </a:p>
          <a:p>
            <a:endParaRPr lang="ru-RU" sz="2000" b="1" spc="-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Встали  мы – местоименье,                      После  школы,  как  известно,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Бьёт  числительное  семь.                        Мы  катаемся  в  санях.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  ученье,  без  сомненья,                        Здесь  особенно  уместны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Приниматься  надо  всем.                         Междометья  ох  и  ах.</a:t>
            </a:r>
          </a:p>
          <a:p>
            <a:endParaRPr lang="ru-RU" sz="2000" b="1" spc="-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Мы  наречием  отлично                              А  потом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  уроках  дорожим                                    У  тёплой  печи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Соблюдаем  мы  привычно                     Повторяем </a:t>
            </a:r>
          </a:p>
          <a:p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Дисциплину  и  режим.                                Части  речи!      (</a:t>
            </a:r>
            <a:r>
              <a:rPr lang="ru-RU" sz="2800" b="1" spc="-1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О.Высотская</a:t>
            </a:r>
            <a:r>
              <a:rPr lang="ru-RU" sz="2800" b="1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)                            </a:t>
            </a:r>
            <a:endParaRPr lang="ru-RU" sz="2800" b="1" spc="-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4282" y="1000108"/>
            <a:ext cx="2428892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85984" y="1357298"/>
            <a:ext cx="785818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1472" y="1857364"/>
            <a:ext cx="214314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28794" y="3000372"/>
            <a:ext cx="178595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00100" y="3427412"/>
            <a:ext cx="178595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5786" y="5000636"/>
            <a:ext cx="1285884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3768" y="1000108"/>
            <a:ext cx="107157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72066" y="4286256"/>
            <a:ext cx="1714512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48648"/>
            <a:ext cx="8572560" cy="59093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ИСТОЧНИКИ</a:t>
            </a:r>
          </a:p>
          <a:p>
            <a:pPr>
              <a:defRPr/>
            </a:pPr>
            <a:r>
              <a:rPr lang="ru-RU" sz="32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КАРТИНКИ: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spc="-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http:forum.materinstvo.ru/index.php?5=d0c1a26d8t62ft7927b9208c2de446cd&amp;showforum=223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Белицкая Н.Г., Орг А.О. Школьные олимпиады.  Начальная школа: 2-4 классы.-М.:Айрис-пресс, 2006</a:t>
            </a:r>
          </a:p>
          <a:p>
            <a:pPr>
              <a:buFont typeface="Arial" pitchFamily="34" charset="0"/>
              <a:buChar char="•"/>
              <a:defRPr/>
            </a:pPr>
            <a:endParaRPr lang="ru-RU" sz="1100" b="1" spc="-15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Дик Н.Ф. Олимпиадные задания по русскому языку в начальной школе. Ростов-на-Дону: Феникс, 2008</a:t>
            </a:r>
          </a:p>
          <a:p>
            <a:pPr>
              <a:buFont typeface="Arial" pitchFamily="34" charset="0"/>
              <a:buChar char="•"/>
              <a:defRPr/>
            </a:pP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Ефремушкина О.А. Школьные олимпиады для начальных классов. Ростов-на-Дону: Феникс, 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908175" y="1423993"/>
            <a:ext cx="5534025" cy="286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Презентацию подготовила</a:t>
            </a:r>
          </a:p>
          <a:p>
            <a:pPr algn="ctr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Учитель начальных классов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МБОУ «</a:t>
            </a:r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Шуруповская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 ОШ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"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Волгогрдская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 область</a:t>
            </a:r>
          </a:p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Фроловский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 район</a:t>
            </a:r>
          </a:p>
          <a:p>
            <a:pPr algn="ctr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Пронина В. </a:t>
            </a:r>
            <a:r>
              <a:rPr lang="ru-RU" sz="3600" kern="10" spc="72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И.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7738" y="5572140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28670"/>
            <a:ext cx="9001156" cy="492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Ещё  не  </a:t>
            </a:r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ступил  </a:t>
            </a:r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свет,</a:t>
            </a:r>
          </a:p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Ни  </a:t>
            </a:r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ноч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нет,  ни  утр    нет,</a:t>
            </a:r>
          </a:p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  </a:t>
            </a:r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рона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под  м  им  окном</a:t>
            </a:r>
          </a:p>
          <a:p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Спр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сонья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шевелит  крыл      ,</a:t>
            </a:r>
          </a:p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  в  неб     за  звезд        звезда</a:t>
            </a:r>
          </a:p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Истаивает   </a:t>
            </a:r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всегда.</a:t>
            </a:r>
          </a:p>
          <a:p>
            <a:pPr algn="ctr"/>
            <a:endParaRPr lang="ru-RU" sz="20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  (Н.Гумилёв)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058275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1691693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763131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357430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2357430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000372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9586" y="3000372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3620519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3643314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263461"/>
            <a:ext cx="500066" cy="59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4143380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1571612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928670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928670"/>
            <a:ext cx="92869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ас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60" y="1571612"/>
            <a:ext cx="50006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2857496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 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124" y="2190270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2214554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9586" y="2857496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ом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1736" y="3476154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476154"/>
            <a:ext cx="92869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ой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166" y="928670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(    )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8860" y="221455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(       )</a:t>
            </a:r>
            <a:endParaRPr lang="ru-RU" sz="4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5257b67b687b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r="17499" b="12121"/>
          <a:stretch>
            <a:fillRect/>
          </a:stretch>
        </p:blipFill>
        <p:spPr>
          <a:xfrm>
            <a:off x="6786578" y="285728"/>
            <a:ext cx="2214578" cy="2071702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1476"/>
          <a:ext cx="6215106" cy="621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5106"/>
              </a:tblGrid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Г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800" baseline="0" dirty="0" err="1" smtClean="0">
                          <a:latin typeface="Arial Narrow" pitchFamily="34" charset="0"/>
                        </a:rPr>
                        <a:t>лодн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  ,  ощипан        кошка,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latin typeface="Arial Narrow" pitchFamily="34" charset="0"/>
                        </a:rPr>
                        <a:t>Блестя       гнём  </a:t>
                      </a:r>
                      <a:r>
                        <a:rPr lang="ru-RU" sz="2800" baseline="0" dirty="0" err="1" smtClean="0">
                          <a:latin typeface="Arial Narrow" pitchFamily="34" charset="0"/>
                        </a:rPr>
                        <a:t>з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800" baseline="0" dirty="0" err="1" smtClean="0">
                          <a:latin typeface="Arial Narrow" pitchFamily="34" charset="0"/>
                        </a:rPr>
                        <a:t>лёных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ru-RU" sz="2800" baseline="0" dirty="0" err="1" smtClean="0">
                          <a:latin typeface="Arial Narrow" pitchFamily="34" charset="0"/>
                        </a:rPr>
                        <a:t>зорк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     </a:t>
                      </a:r>
                      <a:r>
                        <a:rPr lang="ru-RU" sz="2800" baseline="0" dirty="0" err="1" smtClean="0">
                          <a:latin typeface="Arial Narrow" pitchFamily="34" charset="0"/>
                        </a:rPr>
                        <a:t>гла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 ,</a:t>
                      </a: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baseline="0" dirty="0" err="1" smtClean="0">
                          <a:latin typeface="Arial Narrow" pitchFamily="34" charset="0"/>
                        </a:rPr>
                        <a:t>Пр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ходит  мимо  дачи  много  раз,</a:t>
                      </a: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>
                          <a:latin typeface="Arial Narrow" pitchFamily="34" charset="0"/>
                        </a:rPr>
                        <a:t>Царапается  в  ставню  у      кошка.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М   укает.  Глаза  её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з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стыли,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Горят  л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сной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зв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риною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тоской.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Слинял  на  шее  бантик  г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лубой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Уехали,  а  кошку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п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забыли…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Одну  оставили… Под  л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пухами</a:t>
                      </a:r>
                      <a:endParaRPr lang="ru-RU" sz="28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Она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з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 билась, - умирать  пора!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И  стынет  дож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ь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,  как  капли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серебра, -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63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Narrow" pitchFamily="34" charset="0"/>
                        </a:rPr>
                        <a:t>Ж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стоко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дышит  осень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х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 Narrow" pitchFamily="34" charset="0"/>
                        </a:rPr>
                        <a:t>лодами</a:t>
                      </a:r>
                      <a:r>
                        <a:rPr lang="ru-RU" sz="2800" dirty="0" smtClean="0">
                          <a:latin typeface="Arial Narrow" pitchFamily="34" charset="0"/>
                        </a:rPr>
                        <a:t>…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488" y="383447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7626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7626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7626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21429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1429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1429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3344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283434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83434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228599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26283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176277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26270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592933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90617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40611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490604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440597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7626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..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0760" y="60007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(</a:t>
            </a:r>
            <a:r>
              <a:rPr lang="ru-RU" sz="2800" dirty="0" err="1" smtClean="0">
                <a:latin typeface="Arial Narrow" pitchFamily="34" charset="0"/>
              </a:rPr>
              <a:t>Н.Ашукин</a:t>
            </a:r>
            <a:r>
              <a:rPr lang="ru-RU" sz="2800" dirty="0" smtClean="0">
                <a:latin typeface="Arial Narrow" pitchFamily="34" charset="0"/>
              </a:rPr>
              <a:t>)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24" name="Рисунок 23" descr="КОТПОД ЗОНТОМ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6380" y="1857364"/>
            <a:ext cx="3525204" cy="40005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3174" y="71435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86050" y="214290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  <a:latin typeface="Arial Narrow" pitchFamily="34" charset="0"/>
              </a:rPr>
              <a:t>ая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8" y="21429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4414" y="214290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  <a:latin typeface="Arial Narrow" pitchFamily="34" charset="0"/>
              </a:rPr>
              <a:t>ая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34" y="590617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71604" y="71435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0694" y="71435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  <a:latin typeface="Arial Narrow" pitchFamily="34" charset="0"/>
              </a:rPr>
              <a:t>з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562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их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9058" y="176277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472" y="12627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1736" y="278605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85852" y="278605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14678" y="22859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034" y="22859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71868" y="435769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57488" y="38344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86182" y="33344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4546" y="54061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1538" y="485776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14744" y="592933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о</a:t>
            </a:r>
            <a:endParaRPr lang="ru-RU" sz="2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14282" y="142852"/>
            <a:ext cx="5786478" cy="221457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Утр        так  </a:t>
            </a:r>
            <a:r>
              <a:rPr lang="ru-RU" sz="2800" dirty="0" err="1" smtClean="0"/>
              <a:t>з</a:t>
            </a:r>
            <a:r>
              <a:rPr lang="ru-RU" sz="2800" dirty="0" smtClean="0"/>
              <a:t>  ведено –</a:t>
            </a:r>
          </a:p>
          <a:p>
            <a:r>
              <a:rPr lang="ru-RU" sz="2800" dirty="0" smtClean="0"/>
              <a:t>Разомкнёшь  ресницы,</a:t>
            </a:r>
          </a:p>
          <a:p>
            <a:r>
              <a:rPr lang="ru-RU" sz="2800" dirty="0" smtClean="0"/>
              <a:t>И  к  тебе  идёт  оно</a:t>
            </a:r>
          </a:p>
          <a:p>
            <a:r>
              <a:rPr lang="ru-RU" sz="2800" dirty="0" smtClean="0"/>
              <a:t>Розовой  жар-птиц        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2071678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 </a:t>
            </a:r>
            <a:r>
              <a:rPr lang="ru-RU" sz="2800" dirty="0" err="1" smtClean="0"/>
              <a:t>ст</a:t>
            </a:r>
            <a:r>
              <a:rPr lang="ru-RU" sz="2800" dirty="0" smtClean="0"/>
              <a:t>  </a:t>
            </a:r>
            <a:r>
              <a:rPr lang="ru-RU" sz="2800" dirty="0" err="1" smtClean="0"/>
              <a:t>мнеет</a:t>
            </a:r>
            <a:r>
              <a:rPr lang="ru-RU" sz="2800" dirty="0" smtClean="0"/>
              <a:t> – он  придёт:</a:t>
            </a:r>
          </a:p>
          <a:p>
            <a:r>
              <a:rPr lang="ru-RU" sz="2800" dirty="0" err="1" smtClean="0"/>
              <a:t>Тоненьк</a:t>
            </a:r>
            <a:r>
              <a:rPr lang="ru-RU" sz="2800" dirty="0" smtClean="0"/>
              <a:t>      ,</a:t>
            </a:r>
          </a:p>
          <a:p>
            <a:r>
              <a:rPr lang="ru-RU" sz="2800" dirty="0" smtClean="0"/>
              <a:t>Смущен      .</a:t>
            </a:r>
          </a:p>
          <a:p>
            <a:r>
              <a:rPr lang="ru-RU" sz="2800" dirty="0" smtClean="0"/>
              <a:t>Он  на  </a:t>
            </a:r>
            <a:r>
              <a:rPr lang="ru-RU" sz="2800" dirty="0" err="1" smtClean="0"/>
              <a:t>цып</a:t>
            </a:r>
            <a:r>
              <a:rPr lang="ru-RU" sz="2800" dirty="0" smtClean="0"/>
              <a:t>  </a:t>
            </a:r>
            <a:r>
              <a:rPr lang="ru-RU" sz="2800" dirty="0" err="1" smtClean="0"/>
              <a:t>чках</a:t>
            </a:r>
            <a:r>
              <a:rPr lang="ru-RU" sz="2800" dirty="0" smtClean="0"/>
              <a:t>  войдёт</a:t>
            </a:r>
          </a:p>
          <a:p>
            <a:r>
              <a:rPr lang="ru-RU" sz="2800" dirty="0" err="1" smtClean="0"/>
              <a:t>Дольк</a:t>
            </a:r>
            <a:r>
              <a:rPr lang="ru-RU" sz="2800" dirty="0" smtClean="0"/>
              <a:t>        л   </a:t>
            </a:r>
            <a:r>
              <a:rPr lang="ru-RU" sz="2800" dirty="0" err="1" smtClean="0"/>
              <a:t>монной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4286256"/>
            <a:ext cx="492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Срок  </a:t>
            </a:r>
            <a:r>
              <a:rPr lang="ru-RU" sz="2800" dirty="0" err="1" smtClean="0"/>
              <a:t>прош</a:t>
            </a:r>
            <a:r>
              <a:rPr lang="ru-RU" sz="2800" dirty="0" smtClean="0"/>
              <a:t>   л – плывёт  она</a:t>
            </a:r>
          </a:p>
          <a:p>
            <a:r>
              <a:rPr lang="ru-RU" sz="2800" dirty="0" smtClean="0"/>
              <a:t>В  пелене  тумана,</a:t>
            </a:r>
          </a:p>
          <a:p>
            <a:r>
              <a:rPr lang="ru-RU" sz="2800" dirty="0" smtClean="0"/>
              <a:t>Кругл   лица  и  </a:t>
            </a:r>
            <a:r>
              <a:rPr lang="ru-RU" sz="2800" dirty="0" err="1" smtClean="0"/>
              <a:t>грус</a:t>
            </a:r>
            <a:r>
              <a:rPr lang="ru-RU" sz="2800" dirty="0" smtClean="0"/>
              <a:t>  на,</a:t>
            </a:r>
          </a:p>
          <a:p>
            <a:r>
              <a:rPr lang="ru-RU" sz="2800" dirty="0" smtClean="0"/>
              <a:t>Будто  </a:t>
            </a:r>
            <a:r>
              <a:rPr lang="ru-RU" sz="2800" dirty="0" err="1" smtClean="0"/>
              <a:t>несм</a:t>
            </a:r>
            <a:r>
              <a:rPr lang="ru-RU" sz="2800" dirty="0" smtClean="0"/>
              <a:t>   </a:t>
            </a:r>
            <a:r>
              <a:rPr lang="ru-RU" sz="2800" dirty="0" err="1" smtClean="0"/>
              <a:t>яна</a:t>
            </a:r>
            <a:r>
              <a:rPr lang="ru-RU" sz="2800" dirty="0" smtClean="0"/>
              <a:t>…</a:t>
            </a:r>
          </a:p>
          <a:p>
            <a:pPr algn="ctr"/>
            <a:r>
              <a:rPr lang="ru-RU" sz="2800" dirty="0" smtClean="0"/>
              <a:t>                             (</a:t>
            </a:r>
            <a:r>
              <a:rPr lang="ru-RU" sz="2800" dirty="0" err="1" smtClean="0"/>
              <a:t>Е.Кач</a:t>
            </a:r>
            <a:r>
              <a:rPr lang="ru-RU" sz="2800" dirty="0"/>
              <a:t>)</a:t>
            </a:r>
          </a:p>
        </p:txBody>
      </p:sp>
      <p:pic>
        <p:nvPicPr>
          <p:cNvPr id="7" name="Рисунок 6" descr="686264ba68d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20567789">
            <a:off x="709876" y="4256695"/>
            <a:ext cx="1427921" cy="1506601"/>
          </a:xfrm>
          <a:prstGeom prst="rect">
            <a:avLst/>
          </a:prstGeom>
        </p:spPr>
      </p:pic>
      <p:pic>
        <p:nvPicPr>
          <p:cNvPr id="8" name="Рисунок 7" descr="post-54958-1222362891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215074" y="642918"/>
            <a:ext cx="2271801" cy="2071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28572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207167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157161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28572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34058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25485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86182" y="38344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28926" y="38344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357950" y="514351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56204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6248" y="514351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143504" y="433454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28662" y="2857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ом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28926" y="378619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ою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214942" y="55721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357422" y="28572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86116" y="157161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ей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643174" y="207167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250030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ий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214678" y="292893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ый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3504" y="428625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ё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786182" y="378619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714744" y="335756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357950" y="514351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286248" y="514351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571504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тов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на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лях</a:t>
            </a:r>
          </a:p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Льётся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кругом,</a:t>
            </a:r>
          </a:p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 сияет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</a:t>
            </a:r>
            <a:endParaRPr lang="ru-RU" sz="44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  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бром.</a:t>
            </a:r>
          </a:p>
          <a:p>
            <a:pPr algn="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(И.Суриков)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235743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28572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8572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71448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00010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35743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235743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228599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28572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28599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164305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678" y="228599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92867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8" y="28572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17" name="Рисунок 16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7135">
            <a:off x="1120781" y="896733"/>
            <a:ext cx="408933" cy="365119"/>
          </a:xfrm>
          <a:prstGeom prst="rect">
            <a:avLst/>
          </a:prstGeom>
        </p:spPr>
      </p:pic>
      <p:pic>
        <p:nvPicPr>
          <p:cNvPr id="18" name="Рисунок 17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7135">
            <a:off x="329937" y="855614"/>
            <a:ext cx="575749" cy="514062"/>
          </a:xfrm>
          <a:prstGeom prst="rect">
            <a:avLst/>
          </a:prstGeom>
        </p:spPr>
      </p:pic>
      <p:pic>
        <p:nvPicPr>
          <p:cNvPr id="20" name="Рисунок 19" descr="5be85c0202f2e6d9a23f78dd95a697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6357958"/>
            <a:ext cx="438150" cy="381000"/>
          </a:xfrm>
          <a:prstGeom prst="rect">
            <a:avLst/>
          </a:prstGeom>
        </p:spPr>
      </p:pic>
      <p:pic>
        <p:nvPicPr>
          <p:cNvPr id="21" name="Рисунок 20" descr="5be85c0202f2e6d9a23f78dd95a697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87994">
            <a:off x="8358214" y="5715016"/>
            <a:ext cx="438150" cy="428604"/>
          </a:xfrm>
          <a:prstGeom prst="rect">
            <a:avLst/>
          </a:prstGeom>
        </p:spPr>
      </p:pic>
      <p:pic>
        <p:nvPicPr>
          <p:cNvPr id="22" name="Рисунок 21" descr="5be85c0202f2e6d9a23f78dd95a697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3741">
            <a:off x="2859257" y="3794690"/>
            <a:ext cx="438150" cy="428604"/>
          </a:xfrm>
          <a:prstGeom prst="rect">
            <a:avLst/>
          </a:prstGeom>
        </p:spPr>
      </p:pic>
      <p:pic>
        <p:nvPicPr>
          <p:cNvPr id="23" name="Рисунок 22" descr="dragonfly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5" y="1428736"/>
            <a:ext cx="817251" cy="857256"/>
          </a:xfrm>
          <a:prstGeom prst="rect">
            <a:avLst/>
          </a:prstGeom>
        </p:spPr>
      </p:pic>
      <p:pic>
        <p:nvPicPr>
          <p:cNvPr id="24" name="Рисунок 23" descr="dragonfly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8044134" y="3306595"/>
            <a:ext cx="619396" cy="649716"/>
          </a:xfrm>
          <a:prstGeom prst="rect">
            <a:avLst/>
          </a:prstGeom>
        </p:spPr>
      </p:pic>
      <p:pic>
        <p:nvPicPr>
          <p:cNvPr id="25" name="Рисунок 24" descr="dragonfly1.gif"/>
          <p:cNvPicPr>
            <a:picLocks noChangeAspect="1"/>
          </p:cNvPicPr>
          <p:nvPr/>
        </p:nvPicPr>
        <p:blipFill>
          <a:blip r:embed="rId5">
            <a:lum bright="10000"/>
          </a:blip>
          <a:stretch>
            <a:fillRect/>
          </a:stretch>
        </p:blipFill>
        <p:spPr>
          <a:xfrm rot="10161755" flipV="1">
            <a:off x="4587160" y="5056914"/>
            <a:ext cx="619396" cy="649716"/>
          </a:xfrm>
          <a:prstGeom prst="rect">
            <a:avLst/>
          </a:prstGeom>
        </p:spPr>
      </p:pic>
      <p:pic>
        <p:nvPicPr>
          <p:cNvPr id="26" name="Рисунок 25" descr="л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714860"/>
            <a:ext cx="2319339" cy="2143140"/>
          </a:xfrm>
          <a:prstGeom prst="rect">
            <a:avLst/>
          </a:prstGeom>
        </p:spPr>
      </p:pic>
      <p:pic>
        <p:nvPicPr>
          <p:cNvPr id="27" name="Рисунок 26" descr="45ee6f78c90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976153" flipV="1">
            <a:off x="5929322" y="4738694"/>
            <a:ext cx="2119306" cy="2119306"/>
          </a:xfrm>
          <a:prstGeom prst="rect">
            <a:avLst/>
          </a:prstGeom>
        </p:spPr>
      </p:pic>
      <p:pic>
        <p:nvPicPr>
          <p:cNvPr id="28" name="Рисунок 27" descr="45ee6f78c90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4929190" y="5357826"/>
            <a:ext cx="1476364" cy="1476364"/>
          </a:xfrm>
          <a:prstGeom prst="rect">
            <a:avLst/>
          </a:prstGeom>
        </p:spPr>
      </p:pic>
      <p:pic>
        <p:nvPicPr>
          <p:cNvPr id="29" name="Рисунок 28" descr="45ee6f78c90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3571869" y="5381636"/>
            <a:ext cx="1476364" cy="1476364"/>
          </a:xfrm>
          <a:prstGeom prst="rect">
            <a:avLst/>
          </a:prstGeom>
        </p:spPr>
      </p:pic>
      <p:pic>
        <p:nvPicPr>
          <p:cNvPr id="30" name="Рисунок 29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7135">
            <a:off x="2828696" y="3192836"/>
            <a:ext cx="408933" cy="365119"/>
          </a:xfrm>
          <a:prstGeom prst="rect">
            <a:avLst/>
          </a:prstGeom>
        </p:spPr>
      </p:pic>
      <p:pic>
        <p:nvPicPr>
          <p:cNvPr id="31" name="Рисунок 30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7135">
            <a:off x="1342989" y="2476405"/>
            <a:ext cx="408933" cy="469511"/>
          </a:xfrm>
          <a:prstGeom prst="rect">
            <a:avLst/>
          </a:prstGeom>
        </p:spPr>
      </p:pic>
      <p:pic>
        <p:nvPicPr>
          <p:cNvPr id="32" name="Рисунок 31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7135">
            <a:off x="3400201" y="5121663"/>
            <a:ext cx="408933" cy="365119"/>
          </a:xfrm>
          <a:prstGeom prst="rect">
            <a:avLst/>
          </a:prstGeom>
        </p:spPr>
      </p:pic>
      <p:pic>
        <p:nvPicPr>
          <p:cNvPr id="33" name="Рисунок 32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75936" flipH="1">
            <a:off x="8043670" y="2478457"/>
            <a:ext cx="408933" cy="365119"/>
          </a:xfrm>
          <a:prstGeom prst="rect">
            <a:avLst/>
          </a:prstGeom>
        </p:spPr>
      </p:pic>
      <p:pic>
        <p:nvPicPr>
          <p:cNvPr id="34" name="Рисунок 33" descr="22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75936" flipH="1">
            <a:off x="8298232" y="512971"/>
            <a:ext cx="408933" cy="365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Луна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над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призрачн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горой;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Неверным  свет       залита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окрес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ность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  кипарисов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Выт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нулся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 строй;</a:t>
            </a: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 тени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жали  в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неизвес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ность</a:t>
            </a:r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(В.Брюсов)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1435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278605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532" y="642918"/>
            <a:ext cx="7762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-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</a:t>
            </a:r>
            <a:endParaRPr lang="ru-RU" sz="3600" b="1" spc="-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64291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8" y="71435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28247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392" y="1214422"/>
            <a:ext cx="8477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-1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</a:t>
            </a:r>
            <a:endParaRPr lang="ru-RU" sz="3600" b="1" spc="-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128586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114298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235743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228599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285749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post-56918-12525919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834319"/>
            <a:ext cx="2445905" cy="273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04180"/>
            <a:ext cx="7215238" cy="29392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Замёрзший  бор  шумит  среди  лазури,</a:t>
            </a:r>
          </a:p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Метёт  ветвями  синеву  небес.</a:t>
            </a:r>
          </a:p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  </a:t>
            </a:r>
            <a:r>
              <a:rPr lang="ru-RU" sz="3700" b="1" spc="-1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каж</a:t>
            </a:r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ru-RU" sz="3700" b="1" spc="-1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тся</a:t>
            </a:r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, - не буря  </a:t>
            </a:r>
            <a:r>
              <a:rPr lang="ru-RU" sz="3700" b="1" spc="-1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буд</a:t>
            </a:r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 т  лес,</a:t>
            </a:r>
          </a:p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  буйный  лес,  качаясь,  </a:t>
            </a:r>
            <a:r>
              <a:rPr lang="ru-RU" sz="3700" b="1" spc="-1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буд</a:t>
            </a:r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 т  бурю.</a:t>
            </a:r>
          </a:p>
          <a:p>
            <a:pPr algn="ctr"/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                             (С.Маршак)</a:t>
            </a:r>
            <a:endParaRPr lang="ru-RU" sz="3700" b="1" spc="-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5074" y="3410222"/>
            <a:ext cx="42862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..</a:t>
            </a:r>
            <a:endParaRPr lang="ru-RU" sz="3700" b="1" spc="-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2838718"/>
            <a:ext cx="42862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..</a:t>
            </a:r>
            <a:endParaRPr lang="ru-RU" sz="3700" b="1" spc="-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857496"/>
            <a:ext cx="42862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..</a:t>
            </a:r>
            <a:endParaRPr lang="ru-RU" sz="3700" b="1" spc="-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838718"/>
            <a:ext cx="42862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</a:t>
            </a:r>
            <a:endParaRPr lang="ru-RU" sz="3700" b="1" spc="-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3410222"/>
            <a:ext cx="357190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</a:t>
            </a:r>
            <a:endParaRPr lang="ru-RU" sz="3700" b="1" spc="-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838718"/>
            <a:ext cx="42862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-1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90" y="1000108"/>
            <a:ext cx="864396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Когда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сн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 жинку,  что  л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гко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л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 тает,</a:t>
            </a:r>
          </a:p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Как  звёзд 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чка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упавшая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ск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льзя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,</a:t>
            </a:r>
          </a:p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Берёшь  рукой – она  сл 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зинкой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тает,</a:t>
            </a:r>
          </a:p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И  в 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звратить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в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lang="ru-RU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здушность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ей  нельзя.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                                            (М.Цветаева)  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07154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0001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107154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106815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63966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14311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71462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271462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10001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10001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156822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3636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4942" y="207167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263979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4744" y="264318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20" name="Рисунок 19" descr="cinderella-purpl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589257"/>
            <a:ext cx="3209922" cy="326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214554"/>
            <a:ext cx="685804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плом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</a:t>
            </a:r>
            <a:endParaRPr lang="ru-RU" sz="40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   м  из  л </a:t>
            </a:r>
            <a:r>
              <a:rPr lang="en-US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мля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вер 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то  в  сна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зка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(М.Садовский)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4078436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857" y="2214554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939" y="2214554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799" y="2857496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863990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361" y="3433870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3433870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3433870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981" y="4078436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865" y="4078436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ольха.gif"/>
          <p:cNvPicPr>
            <a:picLocks noChangeAspect="1"/>
          </p:cNvPicPr>
          <p:nvPr/>
        </p:nvPicPr>
        <p:blipFill>
          <a:blip r:embed="rId3"/>
          <a:srcRect l="36000" b="40420"/>
          <a:stretch>
            <a:fillRect/>
          </a:stretch>
        </p:blipFill>
        <p:spPr>
          <a:xfrm rot="12531643" flipV="1">
            <a:off x="1567525" y="5631491"/>
            <a:ext cx="1689819" cy="1009937"/>
          </a:xfrm>
          <a:prstGeom prst="rect">
            <a:avLst/>
          </a:prstGeom>
        </p:spPr>
      </p:pic>
      <p:pic>
        <p:nvPicPr>
          <p:cNvPr id="16" name="Рисунок 15" descr="Рисунок5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8276">
            <a:off x="4689399" y="329448"/>
            <a:ext cx="2095515" cy="14383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9295" y="2214554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2221048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9361" y="2786058"/>
            <a:ext cx="66675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792552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9361" y="3435494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3873" y="3429000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7818" y="3435494"/>
            <a:ext cx="666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4981" y="4000504"/>
            <a:ext cx="66675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endParaRPr lang="ru-RU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0865" y="4063047"/>
            <a:ext cx="666755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1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1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190" y="4063047"/>
            <a:ext cx="666755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1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1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729</Words>
  <Application>Microsoft Office PowerPoint</Application>
  <PresentationFormat>Экран (4:3)</PresentationFormat>
  <Paragraphs>264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Учитель</cp:lastModifiedBy>
  <cp:revision>14</cp:revision>
  <dcterms:created xsi:type="dcterms:W3CDTF">2011-06-14T11:43:32Z</dcterms:created>
  <dcterms:modified xsi:type="dcterms:W3CDTF">2016-02-17T19:46:42Z</dcterms:modified>
</cp:coreProperties>
</file>