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7" r:id="rId3"/>
    <p:sldId id="277" r:id="rId4"/>
    <p:sldId id="278" r:id="rId5"/>
    <p:sldId id="286" r:id="rId6"/>
    <p:sldId id="287" r:id="rId7"/>
    <p:sldId id="285" r:id="rId8"/>
    <p:sldId id="279" r:id="rId9"/>
    <p:sldId id="280" r:id="rId10"/>
    <p:sldId id="289" r:id="rId11"/>
    <p:sldId id="283" r:id="rId12"/>
    <p:sldId id="284" r:id="rId13"/>
    <p:sldId id="294" r:id="rId14"/>
    <p:sldId id="290" r:id="rId15"/>
    <p:sldId id="291" r:id="rId16"/>
    <p:sldId id="292" r:id="rId17"/>
    <p:sldId id="295" r:id="rId18"/>
    <p:sldId id="293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E5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3B9E-6D05-446B-BC61-9418864CF9FF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970A9-3F7D-419C-8431-365218D96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3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AD35-A8C2-4147-B87F-8B9DC5268D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4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AD35-A8C2-4147-B87F-8B9DC5268D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0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AD35-A8C2-4147-B87F-8B9DC5268D7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3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AD35-A8C2-4147-B87F-8B9DC5268D7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9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AD35-A8C2-4147-B87F-8B9DC5268D7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2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7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5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42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4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1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1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8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3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5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3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6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9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4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8C07-70A5-4EFA-B33E-34A67550EEE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DBD9C-7841-4323-B686-40DE38EE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4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1" y="2404534"/>
            <a:ext cx="7344816" cy="1646302"/>
          </a:xfrm>
        </p:spPr>
        <p:txBody>
          <a:bodyPr/>
          <a:lstStyle/>
          <a:p>
            <a:r>
              <a:rPr lang="ru-RU" b="1" dirty="0" smtClean="0"/>
              <a:t>Модуль действительного числа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458112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</a:t>
            </a:r>
            <a:r>
              <a:rPr lang="ru-RU" dirty="0"/>
              <a:t>материала: </a:t>
            </a:r>
          </a:p>
          <a:p>
            <a:r>
              <a:rPr lang="ru-RU" dirty="0" err="1"/>
              <a:t>Дудниченко</a:t>
            </a:r>
            <a:r>
              <a:rPr lang="ru-RU" dirty="0"/>
              <a:t> Татьяна Анатольевна, учитель математики  первой квалификационной </a:t>
            </a:r>
            <a:r>
              <a:rPr lang="ru-RU" dirty="0" smtClean="0"/>
              <a:t>категории ГАОУ СОШ МГПУ, г</a:t>
            </a:r>
            <a:r>
              <a:rPr lang="ru-RU" dirty="0"/>
              <a:t>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750" y="1571625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Решить уравнение</a:t>
            </a:r>
            <a:r>
              <a:rPr 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|x-1| = 4</a:t>
            </a:r>
            <a:r>
              <a:rPr lang="ru-RU" sz="3200"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3061" t="44502" r="57175" b="32617"/>
          <a:stretch>
            <a:fillRect/>
          </a:stretch>
        </p:blipFill>
        <p:spPr bwMode="auto">
          <a:xfrm>
            <a:off x="1835696" y="3000375"/>
            <a:ext cx="5528624" cy="35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071688" y="2286000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способ (аналитический)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571480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Задание 2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878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3645" t="35487" r="38470" b="20703"/>
          <a:stretch>
            <a:fillRect/>
          </a:stretch>
        </p:blipFill>
        <p:spPr bwMode="auto">
          <a:xfrm>
            <a:off x="683568" y="1428750"/>
            <a:ext cx="7746057" cy="503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785794"/>
            <a:ext cx="382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способ (графический)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2490" t="29358" r="29588" b="29604"/>
          <a:stretch>
            <a:fillRect/>
          </a:stretch>
        </p:blipFill>
        <p:spPr>
          <a:xfrm>
            <a:off x="0" y="1340768"/>
            <a:ext cx="8902700" cy="4731420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58006" y="476672"/>
            <a:ext cx="7786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03" y="63071"/>
            <a:ext cx="6347713" cy="1320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Модуль действительного числа.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428736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Тождество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Рассмотрим выражение , если а&gt;0, то мы знаем что  	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Но как быть, в случае если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&lt;0? Ведь не может быть 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случае корень равен отрицательному числу.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Давайте рассмотрим –а.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1. Если а&lt;0 то –а&gt;0.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Давайте обобщим: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По определению модуля: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/>
              <a:t> </a:t>
            </a:r>
            <a:r>
              <a:rPr lang="ru-RU" b="1" dirty="0" smtClean="0"/>
              <a:t>То есть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357298"/>
            <a:ext cx="944825" cy="35719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714488"/>
            <a:ext cx="785818" cy="330271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000240"/>
            <a:ext cx="785818" cy="34800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143248"/>
            <a:ext cx="1341932" cy="364656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643314"/>
            <a:ext cx="2811002" cy="642942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6559" y="4721960"/>
            <a:ext cx="1973682" cy="642942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4916" y="5469663"/>
            <a:ext cx="1214446" cy="45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34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882"/>
            <a:ext cx="6347713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Модуль действительного числа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428736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Упростить выражение		если:</a:t>
            </a:r>
          </a:p>
          <a:p>
            <a:r>
              <a:rPr lang="ru-RU" b="1" dirty="0" smtClean="0"/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а-2≥0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-2&lt;0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Решение.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Справедливо тождество: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а-2≥0, то 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-2|=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-2. Таким образом получаем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а-2&lt;0, то 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-2|=-(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-2)=2-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Таким образом получаем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428736"/>
            <a:ext cx="964413" cy="35719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357430"/>
            <a:ext cx="2683688" cy="500066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0041" y="3645024"/>
            <a:ext cx="2483661" cy="500066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643446"/>
            <a:ext cx="2483661" cy="500066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299" y="146050"/>
            <a:ext cx="6347713" cy="1320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Модуль действительного числа.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49697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Пример. Вычислить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Решение.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знаем что: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Осталось раскрыть модули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Рассмотрим первое выражение: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857364"/>
            <a:ext cx="2472630" cy="571504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857496"/>
            <a:ext cx="2192709" cy="571504"/>
          </a:xfrm>
          <a:prstGeom prst="rect">
            <a:avLst/>
          </a:prstGeom>
          <a:noFill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571876"/>
            <a:ext cx="2192709" cy="571504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1847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00636"/>
            <a:ext cx="2980689" cy="357190"/>
          </a:xfrm>
          <a:prstGeom prst="rect">
            <a:avLst/>
          </a:prstGeom>
          <a:noFill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500702"/>
            <a:ext cx="1143008" cy="360296"/>
          </a:xfrm>
          <a:prstGeom prst="rect">
            <a:avLst/>
          </a:prstGeom>
          <a:noFill/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1466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Рассмотрим второе выражение: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Используя определение раскроем знаки модулей: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итоге получили: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Ответ: 1.</a:t>
            </a: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785926"/>
            <a:ext cx="2980689" cy="357190"/>
          </a:xfrm>
          <a:prstGeom prst="rect">
            <a:avLst/>
          </a:prstGeom>
          <a:noFill/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214554"/>
            <a:ext cx="1133154" cy="35719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928934"/>
            <a:ext cx="2074006" cy="428628"/>
          </a:xfrm>
          <a:prstGeom prst="rect">
            <a:avLst/>
          </a:prstGeom>
          <a:noFill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429000"/>
            <a:ext cx="2074006" cy="428628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86256"/>
            <a:ext cx="5353476" cy="642942"/>
          </a:xfrm>
          <a:prstGeom prst="rect">
            <a:avLst/>
          </a:prstGeom>
          <a:noFill/>
        </p:spPr>
      </p:pic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Закрепление </a:t>
            </a:r>
            <a:r>
              <a:rPr lang="ru-RU" b="1" dirty="0"/>
              <a:t>нового материала.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№ </a:t>
            </a:r>
            <a:r>
              <a:rPr lang="ru-RU" sz="3600" dirty="0"/>
              <a:t>16.2, №16.3, №16.4, №16.12, №16.16 </a:t>
            </a:r>
            <a:r>
              <a:rPr lang="ru-RU" sz="3600" dirty="0" smtClean="0"/>
              <a:t>( а, г</a:t>
            </a:r>
            <a:r>
              <a:rPr lang="ru-RU" sz="3600" dirty="0"/>
              <a:t>), №16.19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4714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428736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 для самостоятельного решения.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1.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Решите уравнение: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а) 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-10|=3 б) 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+2|=1 в) 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|=2.8 г)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2.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Решить уравнение: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|3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-9|=33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|8-4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|=16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+7|=-3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3.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Упростить выражение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/>
              <a:t>если  </a:t>
            </a:r>
            <a:r>
              <a:rPr lang="ru-RU" b="1" dirty="0" smtClean="0"/>
              <a:t>а)</a:t>
            </a:r>
            <a:r>
              <a:rPr lang="ru-RU" dirty="0" smtClean="0"/>
              <a:t> а-3≥0 </a:t>
            </a:r>
            <a:r>
              <a:rPr lang="ru-RU" b="1" dirty="0" smtClean="0"/>
              <a:t>б) </a:t>
            </a:r>
            <a:r>
              <a:rPr lang="en-US" dirty="0" smtClean="0"/>
              <a:t>a</a:t>
            </a:r>
            <a:r>
              <a:rPr lang="ru-RU" dirty="0" smtClean="0"/>
              <a:t>-3&lt;0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Вычислите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00240"/>
            <a:ext cx="1175270" cy="35719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357562"/>
            <a:ext cx="928694" cy="302835"/>
          </a:xfrm>
          <a:prstGeom prst="rect">
            <a:avLst/>
          </a:prstGeom>
          <a:noFill/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572008"/>
            <a:ext cx="2781708" cy="642942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3047" y="228600"/>
            <a:ext cx="6347713" cy="107633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Задачи для самостоятельного решения</a:t>
            </a:r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5892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Домашнее задание: прочитать материал §16, №16.6 16.11, 16.22 </a:t>
            </a:r>
          </a:p>
        </p:txBody>
      </p:sp>
    </p:spTree>
    <p:extLst>
      <p:ext uri="{BB962C8B-B14F-4D97-AF65-F5344CB8AC3E}">
        <p14:creationId xmlns:p14="http://schemas.microsoft.com/office/powerpoint/2010/main" val="6968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5564691"/>
          </a:xfrm>
        </p:spPr>
        <p:txBody>
          <a:bodyPr/>
          <a:lstStyle/>
          <a:p>
            <a:r>
              <a:rPr lang="ru-RU" b="1" dirty="0"/>
              <a:t>Список использованной литературы:</a:t>
            </a:r>
            <a:endParaRPr lang="ru-RU" dirty="0"/>
          </a:p>
          <a:p>
            <a:pPr lvl="0"/>
            <a:r>
              <a:rPr lang="ru-RU" i="1" dirty="0" err="1"/>
              <a:t>Звавич</a:t>
            </a:r>
            <a:r>
              <a:rPr lang="ru-RU" i="1" dirty="0"/>
              <a:t> Л.И.</a:t>
            </a:r>
            <a:r>
              <a:rPr lang="ru-RU" dirty="0"/>
              <a:t> Алгебра. Углубленное изучение. 8 </a:t>
            </a:r>
            <a:r>
              <a:rPr lang="ru-RU" dirty="0" err="1"/>
              <a:t>кл</a:t>
            </a:r>
            <a:r>
              <a:rPr lang="ru-RU" dirty="0"/>
              <a:t>.: задачник / Л.И. </a:t>
            </a:r>
            <a:r>
              <a:rPr lang="ru-RU" dirty="0" err="1"/>
              <a:t>Звавич</a:t>
            </a:r>
            <a:r>
              <a:rPr lang="ru-RU" dirty="0"/>
              <a:t>, А.Р. Рязановский. – 4-е изд., </a:t>
            </a:r>
            <a:r>
              <a:rPr lang="ru-RU" dirty="0" err="1"/>
              <a:t>испр</a:t>
            </a:r>
            <a:r>
              <a:rPr lang="ru-RU" dirty="0"/>
              <a:t>. – М.: Мнемозина, 2006. – 284 с.</a:t>
            </a:r>
          </a:p>
          <a:p>
            <a:pPr lvl="0"/>
            <a:r>
              <a:rPr lang="ru-RU" i="1" dirty="0"/>
              <a:t>Мордкович А.Г. </a:t>
            </a:r>
            <a:r>
              <a:rPr lang="ru-RU" dirty="0"/>
              <a:t>Алгебра. 8 класс. В 2 ч. Ч. 1. Учебник для учащихся общеобразовательных учреждений /А.Г. Мордкович. – 12-е изд., стер. – М.: Мнемозина, </a:t>
            </a:r>
            <a:r>
              <a:rPr lang="ru-RU" dirty="0" smtClean="0"/>
              <a:t>2014. </a:t>
            </a:r>
            <a:r>
              <a:rPr lang="ru-RU" dirty="0"/>
              <a:t>– 215 с.</a:t>
            </a:r>
          </a:p>
          <a:p>
            <a:pPr lvl="0"/>
            <a:r>
              <a:rPr lang="ru-RU" i="1" dirty="0"/>
              <a:t>Мордкович А.Г </a:t>
            </a:r>
            <a:r>
              <a:rPr lang="ru-RU" dirty="0"/>
              <a:t>и др. Алгебра. 8 класс. В 2 ч. Ч. 2. Задачник для учащихся общеобразовательных учреждений / под ред. А.Г. Мордковича. – 12-е изд., </a:t>
            </a:r>
            <a:r>
              <a:rPr lang="ru-RU" dirty="0" err="1"/>
              <a:t>испр</a:t>
            </a:r>
            <a:r>
              <a:rPr lang="ru-RU" dirty="0"/>
              <a:t>. и доп. – М.: Мнемозина, </a:t>
            </a:r>
            <a:r>
              <a:rPr lang="ru-RU" dirty="0" smtClean="0"/>
              <a:t>2014. </a:t>
            </a:r>
            <a:r>
              <a:rPr lang="ru-RU" dirty="0"/>
              <a:t>– 271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30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Цели и 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Ввести </a:t>
            </a:r>
            <a:r>
              <a:rPr lang="ru-RU" sz="2000" dirty="0"/>
              <a:t>определение модуля действительного числа, рассмотреть свойства и разъяснить геометрический смысл модуля; </a:t>
            </a:r>
          </a:p>
          <a:p>
            <a:pPr lvl="0"/>
            <a:r>
              <a:rPr lang="ru-RU" sz="2000" dirty="0"/>
              <a:t>Ввести </a:t>
            </a:r>
            <a:r>
              <a:rPr lang="ru-RU" sz="2000" dirty="0" smtClean="0"/>
              <a:t>функцию </a:t>
            </a:r>
            <a:r>
              <a:rPr lang="en-US" sz="2000" dirty="0" smtClean="0"/>
              <a:t>y </a:t>
            </a:r>
            <a:r>
              <a:rPr lang="en-US" sz="2000" dirty="0"/>
              <a:t>= |x</a:t>
            </a:r>
            <a:r>
              <a:rPr lang="en-US" sz="2000" dirty="0" smtClean="0"/>
              <a:t>|</a:t>
            </a:r>
            <a:r>
              <a:rPr lang="ru-RU" sz="2000" dirty="0" smtClean="0"/>
              <a:t>, </a:t>
            </a:r>
            <a:r>
              <a:rPr lang="ru-RU" sz="2000" dirty="0"/>
              <a:t>показать правила построения ее графика;</a:t>
            </a:r>
          </a:p>
          <a:p>
            <a:pPr lvl="0"/>
            <a:r>
              <a:rPr lang="ru-RU" sz="2000" dirty="0"/>
              <a:t>Научить разными способами решать уравнения, содержащие модуль;</a:t>
            </a:r>
          </a:p>
          <a:p>
            <a:pPr lvl="0"/>
            <a:r>
              <a:rPr lang="ru-RU" sz="2000" dirty="0"/>
              <a:t>Развивать интерес к математике, самостоятельность, логическое мышление, математическую речь, прививать аккуратность и трудолюбие.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857232"/>
            <a:ext cx="3623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6939" t="41211" r="20351" b="31445"/>
          <a:stretch>
            <a:fillRect/>
          </a:stretch>
        </p:blipFill>
        <p:spPr bwMode="auto">
          <a:xfrm>
            <a:off x="285720" y="1785926"/>
            <a:ext cx="8572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34590" t="41016" r="33565" b="40430"/>
          <a:stretch>
            <a:fillRect/>
          </a:stretch>
        </p:blipFill>
        <p:spPr bwMode="auto">
          <a:xfrm>
            <a:off x="2143125" y="4618038"/>
            <a:ext cx="36433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8204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Например: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latin typeface="Arial" pitchFamily="34" charset="0"/>
                <a:cs typeface="Arial" pitchFamily="34" charset="0"/>
              </a:rPr>
              <a:t>|8|=8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>
                <a:latin typeface="Arial" pitchFamily="34" charset="0"/>
                <a:cs typeface="Arial" pitchFamily="34" charset="0"/>
              </a:rPr>
              <a:t>     |</a:t>
            </a:r>
            <a:r>
              <a:rPr lang="en-US" dirty="0">
                <a:latin typeface="Arial" pitchFamily="34" charset="0"/>
                <a:cs typeface="Arial" pitchFamily="34" charset="0"/>
              </a:rPr>
              <a:t>-8</a:t>
            </a:r>
            <a:r>
              <a:rPr lang="ru-RU" dirty="0">
                <a:latin typeface="Arial" pitchFamily="34" charset="0"/>
                <a:cs typeface="Arial" pitchFamily="34" charset="0"/>
              </a:rPr>
              <a:t>|</a:t>
            </a:r>
            <a:r>
              <a:rPr lang="en-US" dirty="0">
                <a:latin typeface="Arial" pitchFamily="34" charset="0"/>
                <a:cs typeface="Arial" pitchFamily="34" charset="0"/>
              </a:rPr>
              <a:t>=-(-8)=8;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3844" y="6108352"/>
            <a:ext cx="4608903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85794"/>
            <a:ext cx="557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модуля</a:t>
            </a:r>
            <a:endParaRPr lang="ru-RU" sz="5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3061" t="25391" r="61018" b="42383"/>
          <a:stretch>
            <a:fillRect/>
          </a:stretch>
        </p:blipFill>
        <p:spPr bwMode="auto">
          <a:xfrm>
            <a:off x="2857488" y="1857364"/>
            <a:ext cx="34528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9222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модуля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186" y="1635803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latin typeface="Arial" pitchFamily="34" charset="0"/>
                <a:cs typeface="Arial" pitchFamily="34" charset="0"/>
              </a:rPr>
              <a:t>Числовая прямая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служит хорошим примером множества действительных чисел. Давайте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отметим на числовой прямой две точки </a:t>
            </a: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ru-RU" dirty="0">
                <a:latin typeface="Arial" pitchFamily="34" charset="0"/>
                <a:cs typeface="Arial" pitchFamily="34" charset="0"/>
              </a:rPr>
              <a:t> и постараемся найти расстояние ρ(</a:t>
            </a: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ru-RU" dirty="0">
                <a:latin typeface="Arial" pitchFamily="34" charset="0"/>
                <a:cs typeface="Arial" pitchFamily="34" charset="0"/>
              </a:rPr>
              <a:t>) между этими точками. Очевидно что это расстояние равно </a:t>
            </a:r>
            <a:r>
              <a:rPr lang="en-US" dirty="0">
                <a:latin typeface="Arial" pitchFamily="34" charset="0"/>
                <a:cs typeface="Arial" pitchFamily="34" charset="0"/>
              </a:rPr>
              <a:t>b-a</a:t>
            </a:r>
            <a:r>
              <a:rPr lang="ru-RU" dirty="0">
                <a:latin typeface="Arial" pitchFamily="34" charset="0"/>
                <a:cs typeface="Arial" pitchFamily="34" charset="0"/>
              </a:rPr>
              <a:t>, если </a:t>
            </a:r>
            <a:r>
              <a:rPr lang="en-US" dirty="0">
                <a:latin typeface="Arial" pitchFamily="34" charset="0"/>
                <a:cs typeface="Arial" pitchFamily="34" charset="0"/>
              </a:rPr>
              <a:t>b&gt;a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	Если поменять местами, то есть </a:t>
            </a: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ru-RU" dirty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ru-RU" dirty="0">
                <a:latin typeface="Arial" pitchFamily="34" charset="0"/>
                <a:cs typeface="Arial" pitchFamily="34" charset="0"/>
              </a:rPr>
              <a:t>, расстояние будет равно </a:t>
            </a: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ru-RU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	Если </a:t>
            </a: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ru-RU" dirty="0">
                <a:latin typeface="Arial" pitchFamily="34" charset="0"/>
                <a:cs typeface="Arial" pitchFamily="34" charset="0"/>
              </a:rPr>
              <a:t>=</a:t>
            </a:r>
            <a:r>
              <a:rPr lang="en-US" dirty="0">
                <a:latin typeface="Arial" pitchFamily="34" charset="0"/>
                <a:cs typeface="Arial" pitchFamily="34" charset="0"/>
              </a:rPr>
              <a:t>b </a:t>
            </a:r>
            <a:r>
              <a:rPr lang="ru-RU" dirty="0">
                <a:latin typeface="Arial" pitchFamily="34" charset="0"/>
                <a:cs typeface="Arial" pitchFamily="34" charset="0"/>
              </a:rPr>
              <a:t>то расстояние равно нулю, так как получается точка.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	Все три случая мы можем описать единообразно: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29734" y="2852936"/>
            <a:ext cx="1990504" cy="600165"/>
          </a:xfrm>
          <a:prstGeom prst="rect">
            <a:avLst/>
          </a:prstGeom>
        </p:spPr>
      </p:pic>
      <p:pic>
        <p:nvPicPr>
          <p:cNvPr id="6" name="Рисунок 5" descr="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561632" y="4084003"/>
            <a:ext cx="1958606" cy="601626"/>
          </a:xfrm>
          <a:prstGeom prst="rect">
            <a:avLst/>
          </a:prstGeom>
        </p:spPr>
      </p:pic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244387"/>
              </p:ext>
            </p:extLst>
          </p:nvPr>
        </p:nvGraphicFramePr>
        <p:xfrm>
          <a:off x="2997017" y="5606121"/>
          <a:ext cx="30559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Формула" r:id="rId5" imgW="1002865" imgH="253890" progId="Equation.3">
                  <p:embed/>
                </p:oleObj>
              </mc:Choice>
              <mc:Fallback>
                <p:oleObj name="Формула" r:id="rId5" imgW="100286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017" y="5606121"/>
                        <a:ext cx="305593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1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29324" y="116632"/>
            <a:ext cx="8229600" cy="619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Пример.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Решите уравнение: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	а)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|x-3|=6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|x+5|=3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|x|=2.8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г)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Решение.</a:t>
            </a:r>
          </a:p>
          <a:p>
            <a:pPr marL="0" indent="0">
              <a:buNone/>
            </a:pPr>
            <a:r>
              <a:rPr lang="ru-RU" sz="1800" b="1" dirty="0" smtClean="0"/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Нам нужно найти на координатной прямой такие точки, которые   удалены от точки 3 на расстояние равное 6. 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Такие точки 9 и -3. (Прибавили и отняли шестерку от тройки.)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х=9 и х=-3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|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+5|=3, перепишем уравнение в виде |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-(-5)|=3.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Найдем расстояние от точки -5 удаленное на 3. Такое расстояние, получается, от двух точек: х=2 и х=-8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х=2 и х=-8.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|=2.8, можно представить в виде |х-0|=2.8 или </a:t>
            </a:r>
          </a:p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Очевидно, что х=-2.8 или х=2.8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х=-2.8  и х=2.8.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г)  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эквивалентно  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	Очевидно, что                                 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580" y="5527079"/>
            <a:ext cx="1296144" cy="338861"/>
          </a:xfrm>
          <a:prstGeom prst="rect">
            <a:avLst/>
          </a:prstGeom>
          <a:noFill/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085" y="5486682"/>
            <a:ext cx="1226352" cy="357190"/>
          </a:xfrm>
          <a:prstGeom prst="rect">
            <a:avLst/>
          </a:prstGeom>
          <a:noFill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0974" y="5948290"/>
            <a:ext cx="1148111" cy="357190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2261" y="5948290"/>
            <a:ext cx="1620113" cy="357190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0860" y="4653136"/>
            <a:ext cx="1485910" cy="35719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0476" y="1653823"/>
            <a:ext cx="1285884" cy="357190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796289"/>
            <a:ext cx="1485910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2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0715" t="43564" r="35802" b="35918"/>
          <a:stretch>
            <a:fillRect/>
          </a:stretch>
        </p:blipFill>
        <p:spPr>
          <a:xfrm>
            <a:off x="0" y="1142984"/>
            <a:ext cx="91440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esolventa.ru/sprris/algebra/modul/g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57375"/>
            <a:ext cx="4572016" cy="45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714356"/>
            <a:ext cx="5315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y = |x|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4265" t="30937" r="37576" b="28024"/>
          <a:stretch>
            <a:fillRect/>
          </a:stretch>
        </p:blipFill>
        <p:spPr>
          <a:xfrm>
            <a:off x="428596" y="1071546"/>
            <a:ext cx="8358188" cy="505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302</Words>
  <Application>Microsoft Office PowerPoint</Application>
  <PresentationFormat>Экран (4:3)</PresentationFormat>
  <Paragraphs>127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Грань</vt:lpstr>
      <vt:lpstr>Формула</vt:lpstr>
      <vt:lpstr>Модуль действительного числа</vt:lpstr>
      <vt:lpstr>Цели и задачи урока</vt:lpstr>
      <vt:lpstr>Презентация PowerPoint</vt:lpstr>
      <vt:lpstr>Презентация PowerPoint</vt:lpstr>
      <vt:lpstr>Геометрический смысл модуля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Модуль действительного числа.</vt:lpstr>
      <vt:lpstr>Модуль действительного числа.</vt:lpstr>
      <vt:lpstr>Модуль действительного числа.</vt:lpstr>
      <vt:lpstr>Презентация PowerPoint</vt:lpstr>
      <vt:lpstr>Закрепление нового материала. </vt:lpstr>
      <vt:lpstr>Задачи для самостоятельного решения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«Среднее арифметическое. Деление десятичных дробей на натуральное число»</dc:title>
  <dc:creator>Admin</dc:creator>
  <cp:lastModifiedBy>Любимые</cp:lastModifiedBy>
  <cp:revision>42</cp:revision>
  <dcterms:created xsi:type="dcterms:W3CDTF">2011-03-26T13:22:03Z</dcterms:created>
  <dcterms:modified xsi:type="dcterms:W3CDTF">2016-02-18T19:07:50Z</dcterms:modified>
</cp:coreProperties>
</file>