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8" r:id="rId9"/>
    <p:sldId id="269" r:id="rId10"/>
    <p:sldId id="270" r:id="rId11"/>
    <p:sldId id="271" r:id="rId12"/>
    <p:sldId id="272" r:id="rId13"/>
    <p:sldId id="263" r:id="rId14"/>
    <p:sldId id="267" r:id="rId15"/>
    <p:sldId id="266" r:id="rId16"/>
    <p:sldId id="265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0E871-14A3-40B3-9D17-0F8A845B7235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C0E66-03C1-4B1B-9F58-2E401D356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47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C0E66-03C1-4B1B-9F58-2E401D35650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993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home.overta.ru/users/rbcusb/foto/31.jpg&amp;imgrefurl=http://www.fiu.edu/~chisikr/&amp;h=418&amp;w=510&amp;sz=28&amp;hl=ru&amp;start=16&amp;um=1&amp;tbnid=h7SWveMrH1PscM:&amp;tbnh=107&amp;tbnw=131&amp;prev=/images%3Fq%3D%25D1%2587%25D0%25B8%25D0%25B6%26svnum%3D10%26um%3D1%26hl%3Dru%26rls%3Dcom.microsoft:en-US%26sa%3DN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://images.google.com/imgres?imgurl=http://www.oborona.ru/objectdata/UserDefinedUnitImpl/686418/15-02.jpg&amp;imgrefurl=http://www.oborona.ru/article/%3Fid%3D686418%26category%3D3529&amp;h=250&amp;w=250&amp;sz=23&amp;hl=ru&amp;start=68&amp;um=1&amp;tbnid=rCBYyJrAwu2txM:&amp;tbnh=111&amp;tbnw=111&amp;prev=/images%3Fq%3D%25D0%25BB%25D0%25B5%25D1%2582%25D1%2587%25D0%25B8%25D0%25BA%26start%3D60%26ndsp%3D20%26svnum%3D10%26um%3D1%26hl%3Dru%26rls%3Dcom.microsoft:en-US%26sa%3DN" TargetMode="External"/><Relationship Id="rId2" Type="http://schemas.openxmlformats.org/officeDocument/2006/relationships/hyperlink" Target="http://images.google.com/imgres?imgurl=http://inf.1september.ru/2000/4/art/image5.gif&amp;imgrefurl=http://inf.1september.ru/2000/4/art/man1.htm&amp;h=187&amp;w=250&amp;sz=7&amp;hl=ru&amp;start=3&amp;um=1&amp;tbnid=SGSGR41RsIzy_M:&amp;tbnh=83&amp;tbnw=111&amp;prev=/images%3Fq%3D%25D1%2582%25D1%2583%25D1%2587%25D0%25B0%26svnum%3D10%26um%3D1%26hl%3Dru%26rls%3Dcom.microsoft:en-US%26sa%3D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m/imgres?imgurl=http://upload.wikimedia.org/wikipedia/commons/thumb/1/17/Aegolius-funereus-001.jpg/280px-Aegolius-funereus-001.jpg&amp;imgrefurl=http://ky.wiktionary.org/wiki/%25D0%25BC%25D0%25BE%25D1%2585%25D0%25BE%25D0%25BD%25D0%25BE%25D0%25B3%25D0%25B8%25D0%25B9_%25D1%2581%25D1%258B%25D1%2587&amp;h=420&amp;w=280&amp;sz=31&amp;hl=ru&amp;start=3&amp;um=1&amp;tbnid=MeutoxXvKHGg1M:&amp;tbnh=125&amp;tbnw=83&amp;prev=/images%3Fq%3D%25D1%2581%25D1%258B%25D1%2587%26svnum%3D10%26um%3D1%26hl%3Dru%26rls%3Dcom.microsoft:en-US%26sa%3DN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hyperlink" Target="http://images.google.com/imgres?imgurl=http://lh3.google.com/_pXtrK7tuVAA/RsMIJed4RZI/AAAAAAAAAko/6DSFdr8L38M/s800/SW18-BLUE.JPG&amp;imgrefurl=http://picasaweb.google.com/lh/photo/zzk8tYB4LOfcD-YL6Y-iHQ&amp;h=800&amp;w=768&amp;sz=123&amp;hl=ru&amp;start=6&amp;um=1&amp;tbnid=vVNHx30XHVKbwM:&amp;tbnh=143&amp;tbnw=137&amp;prev=/images%3Fq%3D%25D0%25B6%25D0%25B8%25D0%25BB%25D0%25B5%25D1%2582%26svnum%3D10%26um%3D1%26hl%3Dru%26rls%3Dcom.microsoft:en-US%26sa%3DN" TargetMode="External"/><Relationship Id="rId4" Type="http://schemas.openxmlformats.org/officeDocument/2006/relationships/hyperlink" Target="http://images.google.com/imgres?imgurl=http://www.logoexpert.ru/www.LOGOEXPERT.RU/images/mosoblinform.gif&amp;imgrefurl=http://www.logoexpert.ru/&amp;h=335&amp;w=335&amp;sz=234&amp;hl=ru&amp;start=6&amp;um=1&amp;tbnid=73DAbquz3kpb5M:&amp;tbnh=119&amp;tbnw=119&amp;prev=/images%3Fq%3D%25D1%2587%25D0%25B0%25D1%2581%25D1%258B%26ndsp%3D20%26svnum%3D10%26um%3D1%26hl%3Dru%26rls%3Dcom.microsoft:en-US%26sa%3DN" TargetMode="External"/><Relationship Id="rId9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293096"/>
            <a:ext cx="5904656" cy="882119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chemeClr val="tx1"/>
                </a:solidFill>
              </a:rPr>
              <a:t>Класс: 1 «г»</a:t>
            </a:r>
          </a:p>
          <a:p>
            <a:pPr algn="r"/>
            <a:r>
              <a:rPr lang="ru-RU" sz="3200" b="1" dirty="0" smtClean="0">
                <a:solidFill>
                  <a:schemeClr val="tx1"/>
                </a:solidFill>
              </a:rPr>
              <a:t>Учитель: Параева Б.В.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7772400" cy="1470025"/>
          </a:xfrm>
        </p:spPr>
        <p:txBody>
          <a:bodyPr wrap="square"/>
          <a:lstStyle/>
          <a:p>
            <a:pPr marL="182880" indent="0" algn="ctr">
              <a:buNone/>
            </a:pPr>
            <a:r>
              <a:rPr lang="ru-RU" b="1" dirty="0" smtClean="0">
                <a:solidFill>
                  <a:srgbClr val="0000FF"/>
                </a:solidFill>
                <a:effectLst/>
              </a:rPr>
              <a:t>Согласный звук </a:t>
            </a:r>
            <a:r>
              <a:rPr lang="ru-RU" b="1" dirty="0" err="1" smtClean="0">
                <a:solidFill>
                  <a:srgbClr val="0000FF"/>
                </a:solidFill>
                <a:effectLst/>
              </a:rPr>
              <a:t>Чч</a:t>
            </a:r>
            <a:r>
              <a:rPr lang="ru-RU" b="1" dirty="0" smtClean="0">
                <a:solidFill>
                  <a:srgbClr val="0000FF"/>
                </a:solidFill>
                <a:effectLst/>
              </a:rPr>
              <a:t/>
            </a:r>
            <a:br>
              <a:rPr lang="ru-RU" b="1" dirty="0" smtClean="0">
                <a:solidFill>
                  <a:srgbClr val="0000FF"/>
                </a:solidFill>
                <a:effectLst/>
              </a:rPr>
            </a:br>
            <a:r>
              <a:rPr lang="ru-RU" b="1" dirty="0" smtClean="0">
                <a:solidFill>
                  <a:srgbClr val="0000FF"/>
                </a:solidFill>
                <a:effectLst/>
              </a:rPr>
              <a:t>Строчная буква </a:t>
            </a:r>
            <a:r>
              <a:rPr lang="ru-RU" b="1" dirty="0" err="1" smtClean="0">
                <a:solidFill>
                  <a:srgbClr val="0000FF"/>
                </a:solidFill>
                <a:effectLst/>
              </a:rPr>
              <a:t>Чч</a:t>
            </a:r>
            <a:endParaRPr lang="ru-RU" b="1" dirty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3961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785786" y="2357430"/>
            <a:ext cx="2000264" cy="2143140"/>
          </a:xfrm>
          <a:prstGeom prst="rect">
            <a:avLst/>
          </a:prstGeom>
          <a:gradFill rotWithShape="1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900" b="1" dirty="0">
                <a:ln w="11430"/>
                <a:solidFill>
                  <a:srgbClr val="00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Ч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4857752" y="2357430"/>
            <a:ext cx="1857388" cy="2143140"/>
          </a:xfrm>
          <a:prstGeom prst="rect">
            <a:avLst/>
          </a:prstGeom>
          <a:gradFill rotWithShape="1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9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36433014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0.25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785786" y="2357430"/>
            <a:ext cx="2000264" cy="2143140"/>
          </a:xfrm>
          <a:prstGeom prst="rect">
            <a:avLst/>
          </a:prstGeom>
          <a:gradFill rotWithShape="1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900" b="1" dirty="0">
                <a:ln w="11430"/>
                <a:solidFill>
                  <a:srgbClr val="00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Ч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4857752" y="2357430"/>
            <a:ext cx="1857388" cy="2143140"/>
          </a:xfrm>
          <a:prstGeom prst="rect">
            <a:avLst/>
          </a:prstGeom>
          <a:gradFill rotWithShape="1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9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Ё</a:t>
            </a:r>
            <a:endParaRPr lang="ru-RU" sz="199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33014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0.25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928662" y="2357430"/>
            <a:ext cx="2143140" cy="2214578"/>
          </a:xfrm>
          <a:prstGeom prst="rect">
            <a:avLst/>
          </a:prstGeom>
          <a:gradFill rotWithShape="1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900" b="1" dirty="0">
                <a:ln w="11430"/>
                <a:solidFill>
                  <a:srgbClr val="00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Ч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5286380" y="2357430"/>
            <a:ext cx="2071702" cy="2214578"/>
          </a:xfrm>
          <a:prstGeom prst="rect">
            <a:avLst/>
          </a:prstGeom>
          <a:gradFill rotWithShape="1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9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У</a:t>
            </a:r>
          </a:p>
        </p:txBody>
      </p:sp>
    </p:spTree>
    <p:extLst>
      <p:ext uri="{BB962C8B-B14F-4D97-AF65-F5344CB8AC3E}">
        <p14:creationId xmlns:p14="http://schemas.microsoft.com/office/powerpoint/2010/main" val="680410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0.25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1042988" y="1196975"/>
            <a:ext cx="7921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ч</a:t>
            </a:r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1042988" y="2133600"/>
            <a:ext cx="7921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ч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124075" y="2133600"/>
            <a:ext cx="7921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у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3203575" y="2133600"/>
            <a:ext cx="7921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ж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3276600" y="1196975"/>
            <a:ext cx="7921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с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2130093" y="1196975"/>
            <a:ext cx="7921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а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8200" name="Rectangle 12"/>
          <p:cNvSpPr>
            <a:spLocks noChangeArrowheads="1"/>
          </p:cNvSpPr>
          <p:nvPr/>
        </p:nvSpPr>
        <p:spPr bwMode="auto">
          <a:xfrm>
            <a:off x="4325503" y="1196975"/>
            <a:ext cx="7921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ы</a:t>
            </a:r>
          </a:p>
        </p:txBody>
      </p:sp>
      <p:sp>
        <p:nvSpPr>
          <p:cNvPr id="8201" name="Rectangle 13"/>
          <p:cNvSpPr>
            <a:spLocks noChangeArrowheads="1"/>
          </p:cNvSpPr>
          <p:nvPr/>
        </p:nvSpPr>
        <p:spPr bwMode="auto">
          <a:xfrm>
            <a:off x="3153343" y="4221163"/>
            <a:ext cx="7921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й</a:t>
            </a:r>
          </a:p>
        </p:txBody>
      </p:sp>
      <p:sp>
        <p:nvSpPr>
          <p:cNvPr id="8202" name="Rectangle 14"/>
          <p:cNvSpPr>
            <a:spLocks noChangeArrowheads="1"/>
          </p:cNvSpPr>
          <p:nvPr/>
        </p:nvSpPr>
        <p:spPr bwMode="auto">
          <a:xfrm>
            <a:off x="3203575" y="3141663"/>
            <a:ext cx="7921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ш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2124075" y="4221163"/>
            <a:ext cx="7921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2130093" y="3141663"/>
            <a:ext cx="7921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8205" name="Rectangle 18"/>
          <p:cNvSpPr>
            <a:spLocks noChangeArrowheads="1"/>
          </p:cNvSpPr>
          <p:nvPr/>
        </p:nvSpPr>
        <p:spPr bwMode="auto">
          <a:xfrm>
            <a:off x="4356101" y="5229225"/>
            <a:ext cx="7921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о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8206" name="Rectangle 19"/>
          <p:cNvSpPr>
            <a:spLocks noChangeArrowheads="1"/>
          </p:cNvSpPr>
          <p:nvPr/>
        </p:nvSpPr>
        <p:spPr bwMode="auto">
          <a:xfrm>
            <a:off x="3276601" y="5229225"/>
            <a:ext cx="7921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д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2124076" y="5229225"/>
            <a:ext cx="7921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у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8208" name="Rectangle 21"/>
          <p:cNvSpPr>
            <a:spLocks noChangeArrowheads="1"/>
          </p:cNvSpPr>
          <p:nvPr/>
        </p:nvSpPr>
        <p:spPr bwMode="auto">
          <a:xfrm>
            <a:off x="1042988" y="5204733"/>
            <a:ext cx="7921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ч</a:t>
            </a:r>
          </a:p>
        </p:txBody>
      </p:sp>
      <p:sp>
        <p:nvSpPr>
          <p:cNvPr id="8209" name="Rectangle 22"/>
          <p:cNvSpPr>
            <a:spLocks noChangeArrowheads="1"/>
          </p:cNvSpPr>
          <p:nvPr/>
        </p:nvSpPr>
        <p:spPr bwMode="auto">
          <a:xfrm>
            <a:off x="1042988" y="4221163"/>
            <a:ext cx="7921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ч</a:t>
            </a:r>
          </a:p>
        </p:txBody>
      </p:sp>
      <p:sp>
        <p:nvSpPr>
          <p:cNvPr id="8210" name="Rectangle 23"/>
          <p:cNvSpPr>
            <a:spLocks noChangeArrowheads="1"/>
          </p:cNvSpPr>
          <p:nvPr/>
        </p:nvSpPr>
        <p:spPr bwMode="auto">
          <a:xfrm>
            <a:off x="1042988" y="3141663"/>
            <a:ext cx="7921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ч</a:t>
            </a:r>
          </a:p>
        </p:txBody>
      </p:sp>
      <p:sp>
        <p:nvSpPr>
          <p:cNvPr id="8211" name="Rectangle 25"/>
          <p:cNvSpPr>
            <a:spLocks noChangeArrowheads="1"/>
          </p:cNvSpPr>
          <p:nvPr/>
        </p:nvSpPr>
        <p:spPr bwMode="auto">
          <a:xfrm>
            <a:off x="5508625" y="3141663"/>
            <a:ext cx="7921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8212" name="Rectangle 26"/>
          <p:cNvSpPr>
            <a:spLocks noChangeArrowheads="1"/>
          </p:cNvSpPr>
          <p:nvPr/>
        </p:nvSpPr>
        <p:spPr bwMode="auto">
          <a:xfrm>
            <a:off x="4356100" y="3141663"/>
            <a:ext cx="7921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к</a:t>
            </a:r>
          </a:p>
        </p:txBody>
      </p:sp>
      <p:sp>
        <p:nvSpPr>
          <p:cNvPr id="8214" name="Rectangle 29"/>
          <p:cNvSpPr>
            <a:spLocks noChangeArrowheads="1"/>
          </p:cNvSpPr>
          <p:nvPr/>
        </p:nvSpPr>
        <p:spPr bwMode="auto">
          <a:xfrm>
            <a:off x="5508625" y="4221163"/>
            <a:ext cx="7921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chemeClr val="bg1"/>
                </a:solidFill>
              </a:rPr>
              <a:t>и</a:t>
            </a:r>
          </a:p>
        </p:txBody>
      </p:sp>
      <p:sp>
        <p:nvSpPr>
          <p:cNvPr id="8215" name="Rectangle 30"/>
          <p:cNvSpPr>
            <a:spLocks noChangeArrowheads="1"/>
          </p:cNvSpPr>
          <p:nvPr/>
        </p:nvSpPr>
        <p:spPr bwMode="auto">
          <a:xfrm>
            <a:off x="4356100" y="4221163"/>
            <a:ext cx="7921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н</a:t>
            </a:r>
          </a:p>
        </p:txBody>
      </p:sp>
      <p:sp>
        <p:nvSpPr>
          <p:cNvPr id="8216" name="Rectangle 31"/>
          <p:cNvSpPr>
            <a:spLocks noChangeArrowheads="1"/>
          </p:cNvSpPr>
          <p:nvPr/>
        </p:nvSpPr>
        <p:spPr bwMode="auto">
          <a:xfrm>
            <a:off x="6659563" y="4221163"/>
            <a:ext cx="7921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chemeClr val="bg1"/>
                </a:solidFill>
              </a:rPr>
              <a:t>к</a:t>
            </a: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4325502" y="2133600"/>
            <a:ext cx="7921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о</a:t>
            </a:r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5508623" y="2133600"/>
            <a:ext cx="7921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chemeClr val="bg1"/>
                </a:solidFill>
              </a:rPr>
              <a:t>й</a:t>
            </a:r>
          </a:p>
        </p:txBody>
      </p:sp>
    </p:spTree>
    <p:extLst>
      <p:ext uri="{BB962C8B-B14F-4D97-AF65-F5344CB8AC3E}">
        <p14:creationId xmlns:p14="http://schemas.microsoft.com/office/powerpoint/2010/main" val="314743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/>
      <p:bldP spid="25611" grpId="0" animBg="1"/>
      <p:bldP spid="25615" grpId="0" animBg="1"/>
      <p:bldP spid="25616" grpId="0" animBg="1"/>
      <p:bldP spid="256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90872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  <a:effectLst/>
              </a:rPr>
              <a:t>ЗАПОМНИ</a:t>
            </a:r>
            <a:endParaRPr lang="ru-RU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0960" y="2492375"/>
            <a:ext cx="6400800" cy="347503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ЧА</a:t>
            </a:r>
            <a:r>
              <a:rPr lang="ru-RU" sz="4400" b="1" dirty="0" smtClean="0">
                <a:solidFill>
                  <a:srgbClr val="7030A0"/>
                </a:solidFill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</a:rPr>
              <a:t>пиши с буквой </a:t>
            </a:r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r>
              <a:rPr lang="ru-RU" sz="4400" b="1" dirty="0">
                <a:solidFill>
                  <a:schemeClr val="tx1"/>
                </a:solidFill>
              </a:rPr>
              <a:t>.</a:t>
            </a:r>
            <a:r>
              <a:rPr lang="ru-RU" sz="4400" b="1" dirty="0" smtClean="0">
                <a:solidFill>
                  <a:srgbClr val="7030A0"/>
                </a:solidFill>
              </a:rPr>
              <a:t> </a:t>
            </a:r>
          </a:p>
          <a:p>
            <a:pPr marL="4572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ЧУ</a:t>
            </a:r>
            <a:r>
              <a:rPr lang="ru-RU" sz="4400" b="1" dirty="0" smtClean="0">
                <a:solidFill>
                  <a:srgbClr val="7030A0"/>
                </a:solidFill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</a:rPr>
              <a:t>пиши с буквой </a:t>
            </a:r>
            <a:r>
              <a:rPr lang="ru-RU" sz="4400" b="1" dirty="0" smtClean="0">
                <a:solidFill>
                  <a:srgbClr val="FF0000"/>
                </a:solidFill>
              </a:rPr>
              <a:t>У</a:t>
            </a:r>
            <a:r>
              <a:rPr lang="ru-RU" sz="4400" b="1" dirty="0" smtClean="0">
                <a:solidFill>
                  <a:schemeClr val="tx1"/>
                </a:solidFill>
              </a:rPr>
              <a:t>.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845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900113" y="908050"/>
            <a:ext cx="24479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Arial" charset="0"/>
              </a:rPr>
              <a:t>чай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724525" y="4292600"/>
            <a:ext cx="24479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Arial" charset="0"/>
              </a:rPr>
              <a:t>точные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651500" y="3213100"/>
            <a:ext cx="24479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Arial" charset="0"/>
              </a:rPr>
              <a:t>чудесный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651500" y="2060575"/>
            <a:ext cx="24479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Arial" charset="0"/>
              </a:rPr>
              <a:t>честный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651500" y="908050"/>
            <a:ext cx="24479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Arial" charset="0"/>
              </a:rPr>
              <a:t>чистые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971550" y="2060575"/>
            <a:ext cx="24479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Arial" charset="0"/>
              </a:rPr>
              <a:t>чашки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971550" y="3141663"/>
            <a:ext cx="24479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Arial" charset="0"/>
              </a:rPr>
              <a:t>человек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929659" y="4289152"/>
            <a:ext cx="24479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Arial" charset="0"/>
              </a:rPr>
              <a:t>часы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3419475" y="1196975"/>
            <a:ext cx="2016125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V="1">
            <a:off x="3492500" y="1341438"/>
            <a:ext cx="20161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V="1">
            <a:off x="3492500" y="2492375"/>
            <a:ext cx="194310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3563938" y="4652963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5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3" grpId="0" animBg="1"/>
      <p:bldP spid="4104" grpId="0" animBg="1"/>
      <p:bldP spid="4105" grpId="0" animBg="1"/>
      <p:bldP spid="4106" grpId="0" animBg="1"/>
      <p:bldP spid="4107" grpId="0" animBg="1"/>
      <p:bldP spid="4108" grpId="0" animBg="1"/>
      <p:bldP spid="4109" grpId="0" animBg="1"/>
      <p:bldP spid="4110" grpId="0" animBg="1"/>
      <p:bldP spid="4111" grpId="0" animBg="1"/>
      <p:bldP spid="4112" grpId="0" animBg="1"/>
      <p:bldP spid="41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4162651" y="5589588"/>
            <a:ext cx="8636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err="1">
                <a:solidFill>
                  <a:schemeClr val="bg1"/>
                </a:solidFill>
              </a:rPr>
              <a:t>жи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3443514" y="3429000"/>
            <a:ext cx="8636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err="1" smtClean="0">
                <a:solidFill>
                  <a:schemeClr val="bg1"/>
                </a:solidFill>
              </a:rPr>
              <a:t>чи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2205037" y="5590722"/>
            <a:ext cx="8636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err="1">
                <a:solidFill>
                  <a:schemeClr val="bg1"/>
                </a:solidFill>
              </a:rPr>
              <a:t>сы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1032915" y="3439007"/>
            <a:ext cx="8636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err="1">
                <a:solidFill>
                  <a:schemeClr val="bg1"/>
                </a:solidFill>
              </a:rPr>
              <a:t>ча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7174" name="Rectangle 20"/>
          <p:cNvSpPr>
            <a:spLocks noChangeArrowheads="1"/>
          </p:cNvSpPr>
          <p:nvPr/>
        </p:nvSpPr>
        <p:spPr bwMode="auto">
          <a:xfrm>
            <a:off x="143961" y="5571806"/>
            <a:ext cx="8636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ту</a:t>
            </a: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6876256" y="5516563"/>
            <a:ext cx="8636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чик</a:t>
            </a: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5773075" y="3370631"/>
            <a:ext cx="8636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лет</a:t>
            </a:r>
          </a:p>
        </p:txBody>
      </p:sp>
      <p:sp>
        <p:nvSpPr>
          <p:cNvPr id="7177" name="Line 24"/>
          <p:cNvSpPr>
            <a:spLocks noChangeShapeType="1"/>
          </p:cNvSpPr>
          <p:nvPr/>
        </p:nvSpPr>
        <p:spPr bwMode="auto">
          <a:xfrm flipV="1">
            <a:off x="537030" y="4424136"/>
            <a:ext cx="5762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8" name="Line 27"/>
          <p:cNvSpPr>
            <a:spLocks noChangeShapeType="1"/>
          </p:cNvSpPr>
          <p:nvPr/>
        </p:nvSpPr>
        <p:spPr bwMode="auto">
          <a:xfrm flipV="1">
            <a:off x="2915444" y="4349126"/>
            <a:ext cx="5762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9" name="Line 28"/>
          <p:cNvSpPr>
            <a:spLocks noChangeShapeType="1"/>
          </p:cNvSpPr>
          <p:nvPr/>
        </p:nvSpPr>
        <p:spPr bwMode="auto">
          <a:xfrm flipV="1">
            <a:off x="5314382" y="4302607"/>
            <a:ext cx="5762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0" name="Line 32"/>
          <p:cNvSpPr>
            <a:spLocks noChangeShapeType="1"/>
          </p:cNvSpPr>
          <p:nvPr/>
        </p:nvSpPr>
        <p:spPr bwMode="auto">
          <a:xfrm>
            <a:off x="1835696" y="4444150"/>
            <a:ext cx="57467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1" name="Line 33"/>
          <p:cNvSpPr>
            <a:spLocks noChangeShapeType="1"/>
          </p:cNvSpPr>
          <p:nvPr/>
        </p:nvSpPr>
        <p:spPr bwMode="auto">
          <a:xfrm>
            <a:off x="6397851" y="4302607"/>
            <a:ext cx="57467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2" name="Line 34"/>
          <p:cNvSpPr>
            <a:spLocks noChangeShapeType="1"/>
          </p:cNvSpPr>
          <p:nvPr/>
        </p:nvSpPr>
        <p:spPr bwMode="auto">
          <a:xfrm>
            <a:off x="4081460" y="4349126"/>
            <a:ext cx="57467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2564" name="Picture 36" descr="image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42" y="448582"/>
            <a:ext cx="1368425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6" name="Picture 38" descr="mosoblinform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36" y="2051156"/>
            <a:ext cx="11334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8" name="Picture 40" descr="280px-Aegolius-funereus-00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138" y="668121"/>
            <a:ext cx="105251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0" name="Picture 42" descr="3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38" y="2228624"/>
            <a:ext cx="12477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2" name="Picture 44" descr="SW18-BLUE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150" y="668121"/>
            <a:ext cx="10890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4" name="Picture 46" descr="15-02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418" y="2234382"/>
            <a:ext cx="1057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015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4" grpId="0" animBg="1"/>
      <p:bldP spid="22545" grpId="0" animBg="1"/>
      <p:bldP spid="22546" grpId="0" animBg="1"/>
      <p:bldP spid="22547" grpId="0" animBg="1"/>
      <p:bldP spid="22549" grpId="0" animBg="1"/>
      <p:bldP spid="2255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691680" y="1628800"/>
            <a:ext cx="5966666" cy="83917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Молодцы, ребята!</a:t>
            </a:r>
            <a:endParaRPr lang="ru-RU" dirty="0"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74" name="Picture 2" descr="C:\Program Files (x86)\Microsoft Office\MEDIA\CAGCAT10\j02819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924944"/>
            <a:ext cx="2304256" cy="2178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809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Девиз урока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564904"/>
            <a:ext cx="6400800" cy="3474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00B050"/>
                </a:solidFill>
              </a:rPr>
              <a:t> «Мы  - самые дружные ребята!»</a:t>
            </a:r>
            <a:endParaRPr lang="ru-RU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874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Словарные слова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844824"/>
            <a:ext cx="2736304" cy="396044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_бед                  </a:t>
            </a:r>
          </a:p>
          <a:p>
            <a:pPr marL="45720" indent="0">
              <a:buNone/>
            </a:pPr>
            <a:r>
              <a:rPr lang="ru-RU" sz="4800" b="1" dirty="0" err="1" smtClean="0">
                <a:solidFill>
                  <a:srgbClr val="002060"/>
                </a:solidFill>
              </a:rPr>
              <a:t>м_л_ко</a:t>
            </a:r>
            <a:endParaRPr lang="ru-RU" sz="4800" b="1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sz="4800" b="1" dirty="0" err="1" smtClean="0">
                <a:solidFill>
                  <a:srgbClr val="002060"/>
                </a:solidFill>
              </a:rPr>
              <a:t>в_рона</a:t>
            </a:r>
            <a:endParaRPr lang="ru-RU" sz="4800" b="1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sz="4800" b="1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sz="4800" b="1" dirty="0" err="1" smtClean="0">
                <a:solidFill>
                  <a:srgbClr val="002060"/>
                </a:solidFill>
              </a:rPr>
              <a:t>ч_й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0" y="1916832"/>
            <a:ext cx="2736304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ru-RU" sz="4800" b="1" dirty="0" err="1" smtClean="0">
                <a:solidFill>
                  <a:srgbClr val="002060"/>
                </a:solidFill>
              </a:rPr>
              <a:t>ябл_ня</a:t>
            </a:r>
            <a:endParaRPr lang="ru-RU" sz="4800" b="1" dirty="0" smtClean="0">
              <a:solidFill>
                <a:srgbClr val="00206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ru-RU" sz="4800" b="1" dirty="0" err="1" smtClean="0">
                <a:solidFill>
                  <a:srgbClr val="002060"/>
                </a:solidFill>
              </a:rPr>
              <a:t>х_р_шо</a:t>
            </a:r>
            <a:endParaRPr lang="ru-RU" sz="4800" b="1" dirty="0" smtClean="0">
              <a:solidFill>
                <a:srgbClr val="00206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ru-RU" sz="4800" b="1" dirty="0" err="1" smtClean="0">
                <a:solidFill>
                  <a:srgbClr val="002060"/>
                </a:solidFill>
              </a:rPr>
              <a:t>к_пуста</a:t>
            </a:r>
            <a:endParaRPr lang="ru-RU" sz="4800" b="1" dirty="0" smtClean="0">
              <a:solidFill>
                <a:srgbClr val="002060"/>
              </a:solidFill>
            </a:endParaRPr>
          </a:p>
          <a:p>
            <a:pPr marL="45720" indent="0">
              <a:buFont typeface="Georgia" pitchFamily="18" charset="0"/>
              <a:buNone/>
            </a:pPr>
            <a:endParaRPr lang="ru-RU" sz="4800" b="1" dirty="0" smtClean="0">
              <a:solidFill>
                <a:srgbClr val="002060"/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ru-RU" sz="4800" b="1" dirty="0" err="1" smtClean="0">
                <a:solidFill>
                  <a:srgbClr val="002060"/>
                </a:solidFill>
              </a:rPr>
              <a:t>ч_до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10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 flipV="1">
            <a:off x="2062584" y="3643338"/>
            <a:ext cx="625475" cy="14287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Прямая соединительная линия 1"/>
          <p:cNvCxnSpPr/>
          <p:nvPr/>
        </p:nvCxnSpPr>
        <p:spPr>
          <a:xfrm rot="16200000" flipH="1">
            <a:off x="6467130" y="4011638"/>
            <a:ext cx="941388" cy="78422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4986772" y="5891212"/>
            <a:ext cx="1290638" cy="64293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3059203" y="5908903"/>
            <a:ext cx="1239837" cy="533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688059" y="1884827"/>
            <a:ext cx="3857652" cy="3857652"/>
          </a:xfrm>
          <a:prstGeom prst="ellipse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 rot="3228739">
            <a:off x="7144234" y="5043993"/>
            <a:ext cx="914400" cy="414334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Хорда 8"/>
          <p:cNvSpPr/>
          <p:nvPr/>
        </p:nvSpPr>
        <p:spPr>
          <a:xfrm rot="6744725">
            <a:off x="2314569" y="5869640"/>
            <a:ext cx="1025525" cy="1374775"/>
          </a:xfrm>
          <a:prstGeom prst="chord">
            <a:avLst/>
          </a:prstGeom>
          <a:solidFill>
            <a:srgbClr val="00B050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Хорда 9"/>
          <p:cNvSpPr/>
          <p:nvPr/>
        </p:nvSpPr>
        <p:spPr>
          <a:xfrm rot="4127217" flipV="1">
            <a:off x="6170454" y="5955225"/>
            <a:ext cx="862012" cy="1374775"/>
          </a:xfrm>
          <a:prstGeom prst="chord">
            <a:avLst/>
          </a:prstGeom>
          <a:solidFill>
            <a:srgbClr val="00B050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14893" y="1047296"/>
            <a:ext cx="2428875" cy="12001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414768" y="2212976"/>
            <a:ext cx="3429000" cy="1587"/>
          </a:xfrm>
          <a:prstGeom prst="line">
            <a:avLst/>
          </a:prstGeom>
          <a:ln w="1047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804694" y="2214563"/>
            <a:ext cx="1071562" cy="1587"/>
          </a:xfrm>
          <a:prstGeom prst="line">
            <a:avLst/>
          </a:prstGeom>
          <a:ln w="1047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280210" y="734219"/>
            <a:ext cx="2673350" cy="5386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400" b="1" dirty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</a:t>
            </a:r>
            <a:endParaRPr lang="ru-RU" sz="34400" dirty="0">
              <a:solidFill>
                <a:srgbClr val="4D4D4D"/>
              </a:solidFill>
              <a:latin typeface="+mn-lt"/>
              <a:cs typeface="+mn-cs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1554584" y="3278187"/>
            <a:ext cx="573088" cy="44291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 rot="3146899">
            <a:off x="881036" y="2663147"/>
            <a:ext cx="914400" cy="403609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297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88640"/>
            <a:ext cx="50943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/>
              <a:t>Вывод:</a:t>
            </a:r>
          </a:p>
          <a:p>
            <a:pPr algn="ctr">
              <a:defRPr/>
            </a:pPr>
            <a:endParaRPr lang="ru-RU" sz="4000" b="1" dirty="0" smtClean="0"/>
          </a:p>
          <a:p>
            <a:pPr algn="ctr">
              <a:defRPr/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Звук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ч</a:t>
            </a: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</a:rPr>
              <a:t>]</a:t>
            </a:r>
            <a:endParaRPr lang="ru-RU" sz="4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endParaRPr lang="ru-RU" sz="4800" b="1" dirty="0" smtClean="0"/>
          </a:p>
          <a:p>
            <a:pPr algn="ctr">
              <a:defRPr/>
            </a:pPr>
            <a:r>
              <a:rPr lang="ru-RU" sz="4800" b="1" dirty="0" smtClean="0">
                <a:solidFill>
                  <a:srgbClr val="0070C0"/>
                </a:solidFill>
              </a:rPr>
              <a:t>Согласный</a:t>
            </a:r>
            <a:endParaRPr lang="ru-RU" sz="4800" b="1" dirty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</a:rPr>
              <a:t>Непарный</a:t>
            </a:r>
          </a:p>
          <a:p>
            <a:pPr algn="ctr">
              <a:defRPr/>
            </a:pP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Всегда мягкий</a:t>
            </a:r>
            <a:endParaRPr lang="ru-RU" sz="48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4800" b="1" dirty="0">
                <a:solidFill>
                  <a:schemeClr val="accent6"/>
                </a:solidFill>
              </a:rPr>
              <a:t>Глухой</a:t>
            </a:r>
          </a:p>
        </p:txBody>
      </p:sp>
    </p:spTree>
    <p:extLst>
      <p:ext uri="{BB962C8B-B14F-4D97-AF65-F5344CB8AC3E}">
        <p14:creationId xmlns:p14="http://schemas.microsoft.com/office/powerpoint/2010/main" val="5900401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3636085" cy="936114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half" idx="2"/>
          </p:nvPr>
        </p:nvSpPr>
        <p:spPr>
          <a:xfrm>
            <a:off x="1115616" y="1412776"/>
            <a:ext cx="6811984" cy="466064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ч</a:t>
            </a:r>
            <a:r>
              <a:rPr lang="ru-RU" sz="4000" b="1" dirty="0" smtClean="0"/>
              <a:t>ерника</a:t>
            </a:r>
          </a:p>
          <a:p>
            <a:pPr algn="ctr"/>
            <a:r>
              <a:rPr lang="ru-RU" sz="4000" b="1" dirty="0" smtClean="0"/>
              <a:t>кирпич</a:t>
            </a:r>
          </a:p>
          <a:p>
            <a:pPr algn="ctr"/>
            <a:r>
              <a:rPr lang="ru-RU" sz="4000" b="1" dirty="0"/>
              <a:t>с</a:t>
            </a:r>
            <a:r>
              <a:rPr lang="ru-RU" sz="4000" b="1" dirty="0" smtClean="0"/>
              <a:t>трекочет</a:t>
            </a:r>
          </a:p>
          <a:p>
            <a:pPr algn="ctr"/>
            <a:r>
              <a:rPr lang="ru-RU" sz="4000" b="1" dirty="0" smtClean="0"/>
              <a:t>мяч</a:t>
            </a:r>
          </a:p>
          <a:p>
            <a:pPr algn="ctr"/>
            <a:r>
              <a:rPr lang="ru-RU" sz="4000" b="1" dirty="0" smtClean="0"/>
              <a:t>трубач </a:t>
            </a:r>
          </a:p>
          <a:p>
            <a:pPr algn="ctr"/>
            <a:r>
              <a:rPr lang="ru-RU" sz="4000" b="1" dirty="0" smtClean="0"/>
              <a:t>книга</a:t>
            </a:r>
          </a:p>
          <a:p>
            <a:pPr algn="ctr"/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23298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65" descr="144A61F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8286750" cy="593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170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071538" y="2357430"/>
            <a:ext cx="1785950" cy="1873249"/>
          </a:xfrm>
          <a:prstGeom prst="rect">
            <a:avLst/>
          </a:prstGeom>
          <a:gradFill rotWithShape="1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900" b="1" dirty="0">
                <a:ln w="11430"/>
                <a:solidFill>
                  <a:srgbClr val="00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Ч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5072066" y="2357430"/>
            <a:ext cx="1939929" cy="1873249"/>
          </a:xfrm>
          <a:prstGeom prst="rect">
            <a:avLst/>
          </a:prstGeom>
          <a:gradFill rotWithShape="1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9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О</a:t>
            </a:r>
          </a:p>
        </p:txBody>
      </p:sp>
    </p:spTree>
    <p:extLst>
      <p:ext uri="{BB962C8B-B14F-4D97-AF65-F5344CB8AC3E}">
        <p14:creationId xmlns:p14="http://schemas.microsoft.com/office/powerpoint/2010/main" val="40422393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0.25 1.4814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428728" y="2214554"/>
            <a:ext cx="1714512" cy="2000264"/>
          </a:xfrm>
          <a:prstGeom prst="rect">
            <a:avLst/>
          </a:prstGeom>
          <a:gradFill rotWithShape="1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900" b="1" dirty="0">
                <a:ln w="11430"/>
                <a:solidFill>
                  <a:srgbClr val="00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ч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5286380" y="2214554"/>
            <a:ext cx="1582739" cy="2016125"/>
          </a:xfrm>
          <a:prstGeom prst="rect">
            <a:avLst/>
          </a:prstGeom>
          <a:gradFill rotWithShape="1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9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4238759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0.25 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120</Words>
  <Application>Microsoft Office PowerPoint</Application>
  <PresentationFormat>Экран (4:3)</PresentationFormat>
  <Paragraphs>85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Согласный звук Чч Строчная буква Чч</vt:lpstr>
      <vt:lpstr>Девиз урока</vt:lpstr>
      <vt:lpstr>Словарные слова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ЗАПОМНИ</vt:lpstr>
      <vt:lpstr>Презентация PowerPoint</vt:lpstr>
      <vt:lpstr>Презентация PowerPoint</vt:lpstr>
      <vt:lpstr>Молодцы, ребята!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Согласный звук Чч Строчная буква Чч</dc:title>
  <dc:creator>user</dc:creator>
  <cp:lastModifiedBy>user</cp:lastModifiedBy>
  <cp:revision>13</cp:revision>
  <dcterms:created xsi:type="dcterms:W3CDTF">2013-01-30T11:44:00Z</dcterms:created>
  <dcterms:modified xsi:type="dcterms:W3CDTF">2013-01-30T13:10:54Z</dcterms:modified>
</cp:coreProperties>
</file>