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63" r:id="rId12"/>
    <p:sldId id="274" r:id="rId13"/>
    <p:sldId id="275" r:id="rId14"/>
    <p:sldId id="276" r:id="rId15"/>
    <p:sldId id="277" r:id="rId16"/>
    <p:sldId id="279" r:id="rId17"/>
    <p:sldId id="278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9CC77-3896-4741-ABBF-94774273C35C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DFE47-E8ED-4043-9D10-92EDCEFBFF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1676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FE47-E8ED-4043-9D10-92EDCEFBFF5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1443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FE47-E8ED-4043-9D10-92EDCEFBFF5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851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FE47-E8ED-4043-9D10-92EDCEFBFF5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1443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FE47-E8ED-4043-9D10-92EDCEFBFF5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1443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FE47-E8ED-4043-9D10-92EDCEFBFF5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1443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FE47-E8ED-4043-9D10-92EDCEFBFF5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1443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FE47-E8ED-4043-9D10-92EDCEFBFF5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1443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FE47-E8ED-4043-9D10-92EDCEFBFF5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1443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FE47-E8ED-4043-9D10-92EDCEFBFF5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1443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FE47-E8ED-4043-9D10-92EDCEFBFF5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1443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FE47-E8ED-4043-9D10-92EDCEFBFF5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1443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FE47-E8ED-4043-9D10-92EDCEFBFF5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1443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FE47-E8ED-4043-9D10-92EDCEFBFF5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1443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FE47-E8ED-4043-9D10-92EDCEFBFF5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1443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FE47-E8ED-4043-9D10-92EDCEFBFF5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144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AA42-3C99-49C0-9EA8-A3341F379137}" type="datetime1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788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94EC-F629-4CD5-97FB-22FEEECBDBB2}" type="datetime1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64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287F-AFA3-44D7-9B28-171F2DF118BF}" type="datetime1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247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CE8A-56B6-43D3-8A79-279E7EE2247A}" type="datetime1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768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A83A-26D6-48CD-A790-352AEEE0D9FF}" type="datetime1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831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9526-2EFB-4595-AA48-FB47D1E86BF3}" type="datetime1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395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2ABF-0391-4FD0-BA81-879C7FB54E5D}" type="datetime1">
              <a:rPr lang="ru-RU" smtClean="0"/>
              <a:pPr/>
              <a:t>27.10.2014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78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A22-D6A3-49C5-809A-32C269CBC049}" type="datetime1">
              <a:rPr lang="ru-RU" smtClean="0"/>
              <a:pPr/>
              <a:t>27.10.2014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843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7EAF-3357-43EB-9034-C1A987B15CF7}" type="datetime1">
              <a:rPr lang="ru-RU" smtClean="0"/>
              <a:pPr/>
              <a:t>27.10.2014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031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E728-FC79-46D6-B84B-7B91400C1F42}" type="datetime1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4876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896-CB21-4A03-8616-6D8A8B7E3151}" type="datetime1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642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D9F7F-8355-4C42-A254-153F2A1B0774}" type="datetime1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F7657-0F86-4EA9-B4C0-026C0665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9919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P\Desktop\&#1056;&#1072;&#1073;&#1086;&#1090;&#1072;\&#1076;&#1077;&#1090;&#1089;&#1082;&#1080;&#1077;%20&#1087;&#1077;&#1089;&#1085;&#1080;\&#9679;%20&#1052;&#1091;&#1079;&#1099;&#1082;&#1072;&#1083;&#1100;&#1085;&#1072;&#1103;%20&#1092;&#1080;&#1079;&#1084;&#1080;&#1085;&#1091;&#1090;&#1082;&#1072;%20-%20&#1076;&#1083;&#1103;%20&#1087;&#1088;&#1072;&#1082;&#1090;&#1080;&#1082;&#1080;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548" y="4248699"/>
            <a:ext cx="1625397" cy="1625397"/>
          </a:xfrm>
          <a:prstGeom prst="rect">
            <a:avLst/>
          </a:prstGeom>
        </p:spPr>
      </p:pic>
      <p:sp>
        <p:nvSpPr>
          <p:cNvPr id="13" name="Выноска-облако 12"/>
          <p:cNvSpPr/>
          <p:nvPr/>
        </p:nvSpPr>
        <p:spPr>
          <a:xfrm rot="21296190">
            <a:off x="401599" y="848786"/>
            <a:ext cx="6292207" cy="3974076"/>
          </a:xfrm>
          <a:prstGeom prst="cloudCallout">
            <a:avLst>
              <a:gd name="adj1" fmla="val 50770"/>
              <a:gd name="adj2" fmla="val 5658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333006" y="1659393"/>
            <a:ext cx="43218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математики</a:t>
            </a:r>
          </a:p>
          <a:p>
            <a:pPr algn="ctr"/>
            <a:endParaRPr lang="ru-RU" sz="48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25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Выноска-облако 12"/>
          <p:cNvSpPr/>
          <p:nvPr/>
        </p:nvSpPr>
        <p:spPr>
          <a:xfrm rot="21296190">
            <a:off x="41367" y="288957"/>
            <a:ext cx="6602210" cy="1229311"/>
          </a:xfrm>
          <a:prstGeom prst="cloudCallout">
            <a:avLst>
              <a:gd name="adj1" fmla="val 50770"/>
              <a:gd name="adj2" fmla="val 5658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58449" y="419724"/>
            <a:ext cx="5922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Сами узнаем</a:t>
            </a:r>
            <a:endParaRPr lang="ru-RU" sz="4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a77722d2-4bf2-4cf6-b55b-2cdf7cbcb4ab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25299"/>
            <a:ext cx="8259580" cy="49327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08" y="456187"/>
            <a:ext cx="1625397" cy="1625397"/>
          </a:xfrm>
          <a:prstGeom prst="rect">
            <a:avLst/>
          </a:prstGeom>
        </p:spPr>
      </p:pic>
      <p:sp>
        <p:nvSpPr>
          <p:cNvPr id="8" name="Блок-схема: узел 7"/>
          <p:cNvSpPr/>
          <p:nvPr/>
        </p:nvSpPr>
        <p:spPr>
          <a:xfrm>
            <a:off x="5216578" y="3057993"/>
            <a:ext cx="149901" cy="13491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66086" y="5903893"/>
            <a:ext cx="22319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Работа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с учебником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258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5 -0.00093 C 0.01475 0.00046 0.01805 0.00208 0.02135 0.00347 C 0.02291 0.00416 0.02621 0.00555 0.02621 0.00555 C 0.02795 0.01248 0.02708 0.01341 0.03281 0.01665 C 0.03593 0.0185 0.0427 0.02081 0.0427 0.02081 C 0.046 0.03514 0.04878 0.03329 0.05746 0.04046 C 0.06354 0.05295 0.05885 0.04115 0.06232 0.06011 C 0.06319 0.06451 0.06562 0.07329 0.06562 0.07329 C 0.0651 0.07699 0.06562 0.08115 0.06406 0.08416 C 0.06302 0.08624 0.06076 0.08578 0.05902 0.08647 C 0.05086 0.08948 0.04253 0.09156 0.03454 0.09526 C 0.0335 0.09734 0.03316 0.10081 0.03125 0.10173 C 0.02986 0.10243 0.01875 0.0941 0.01649 0.09295 C 0.01007 0.08 0.00503 0.06659 -0.00157 0.05364 C -0.00313 0.05063 -0.00695 0.05225 -0.00973 0.05156 C -0.0191 0.05225 -0.02865 0.0504 -0.03768 0.05364 C -0.04011 0.05457 -0.04098 0.08115 -0.04098 0.08208 " pathEditMode="relative" ptsTypes="ffffffffffffffff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827" y="4856643"/>
            <a:ext cx="1376369" cy="13763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6199" y="351133"/>
            <a:ext cx="7805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Задача</a:t>
            </a:r>
            <a:endParaRPr lang="ru-RU" sz="4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230" y="2011562"/>
            <a:ext cx="86443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 </a:t>
            </a:r>
            <a:r>
              <a:rPr lang="ru-RU" sz="4400" dirty="0"/>
              <a:t> </a:t>
            </a:r>
            <a:r>
              <a:rPr lang="ru-RU" sz="4400" dirty="0" smtClean="0"/>
              <a:t> </a:t>
            </a:r>
            <a:endParaRPr lang="ru-RU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9665" y="1304144"/>
            <a:ext cx="41280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Тетрадь – 6 р.</a:t>
            </a:r>
          </a:p>
          <a:p>
            <a:r>
              <a:rPr lang="ru-RU" sz="4800" b="1" dirty="0" smtClean="0"/>
              <a:t>Альбом – 12 р.</a:t>
            </a:r>
            <a:endParaRPr lang="ru-RU" sz="4800" b="1" dirty="0"/>
          </a:p>
        </p:txBody>
      </p:sp>
      <p:sp>
        <p:nvSpPr>
          <p:cNvPr id="8" name="Правая круглая скобка 7"/>
          <p:cNvSpPr/>
          <p:nvPr/>
        </p:nvSpPr>
        <p:spPr>
          <a:xfrm>
            <a:off x="4586990" y="1603946"/>
            <a:ext cx="299804" cy="944381"/>
          </a:xfrm>
          <a:prstGeom prst="rightBracket">
            <a:avLst/>
          </a:prstGeom>
          <a:ln w="412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41626" y="1783829"/>
            <a:ext cx="2193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во</a:t>
            </a:r>
            <a:r>
              <a:rPr lang="ru-RU" sz="3600" b="1" dirty="0" smtClean="0"/>
              <a:t> </a:t>
            </a:r>
            <a:r>
              <a:rPr lang="ru-RU" sz="3600" dirty="0" smtClean="0"/>
              <a:t>? </a:t>
            </a:r>
            <a:r>
              <a:rPr lang="ru-RU" sz="3600" b="1" dirty="0" smtClean="0">
                <a:solidFill>
                  <a:srgbClr val="FF0000"/>
                </a:solidFill>
              </a:rPr>
              <a:t>раз</a:t>
            </a:r>
            <a:r>
              <a:rPr lang="ru-RU" sz="3600" dirty="0" smtClean="0"/>
              <a:t> </a:t>
            </a:r>
            <a:r>
              <a:rPr lang="en-US" sz="3600" dirty="0" smtClean="0"/>
              <a:t>&gt; 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74557" y="3477718"/>
            <a:ext cx="67519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12 </a:t>
            </a:r>
            <a:r>
              <a:rPr lang="en-US" sz="3200" b="1" dirty="0" smtClean="0"/>
              <a:t>:</a:t>
            </a:r>
            <a:r>
              <a:rPr lang="ru-RU" sz="3200" b="1" dirty="0" smtClean="0"/>
              <a:t> 6 =2 раза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Ответ:  цена альбома 2 раза больше 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68531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603" y="4173748"/>
            <a:ext cx="1625397" cy="1625397"/>
          </a:xfrm>
          <a:prstGeom prst="rect">
            <a:avLst/>
          </a:prstGeom>
        </p:spPr>
      </p:pic>
      <p:sp>
        <p:nvSpPr>
          <p:cNvPr id="13" name="Выноска-облако 12"/>
          <p:cNvSpPr/>
          <p:nvPr/>
        </p:nvSpPr>
        <p:spPr>
          <a:xfrm rot="21296190">
            <a:off x="187074" y="282513"/>
            <a:ext cx="6602210" cy="4531099"/>
          </a:xfrm>
          <a:prstGeom prst="cloudCallout">
            <a:avLst>
              <a:gd name="adj1" fmla="val 50770"/>
              <a:gd name="adj2" fmla="val 5658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03419" y="1813809"/>
            <a:ext cx="59222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Физминутка</a:t>
            </a:r>
            <a:endParaRPr lang="ru-RU" sz="6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● Музыкальная физминутка - для практи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258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Выноска-облако 12"/>
          <p:cNvSpPr/>
          <p:nvPr/>
        </p:nvSpPr>
        <p:spPr>
          <a:xfrm rot="21296190">
            <a:off x="41367" y="288957"/>
            <a:ext cx="6602210" cy="1229311"/>
          </a:xfrm>
          <a:prstGeom prst="cloudCallout">
            <a:avLst>
              <a:gd name="adj1" fmla="val 50770"/>
              <a:gd name="adj2" fmla="val 5658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53517" y="449704"/>
            <a:ext cx="5922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Закрепляем</a:t>
            </a:r>
            <a:endParaRPr lang="ru-RU" sz="4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a77722d2-4bf2-4cf6-b55b-2cdf7cbcb4ab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25299"/>
            <a:ext cx="8259580" cy="49327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08" y="456187"/>
            <a:ext cx="1625397" cy="1625397"/>
          </a:xfrm>
          <a:prstGeom prst="rect">
            <a:avLst/>
          </a:prstGeom>
        </p:spPr>
      </p:pic>
      <p:sp>
        <p:nvSpPr>
          <p:cNvPr id="8" name="Блок-схема: узел 7"/>
          <p:cNvSpPr/>
          <p:nvPr/>
        </p:nvSpPr>
        <p:spPr>
          <a:xfrm>
            <a:off x="4886794" y="3612629"/>
            <a:ext cx="149901" cy="13491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258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03 0.00185 0.01441 0.00069 0.01962 0.01087 C 0.0224 0.02821 0.02344 0.03491 0.02135 0.05457 C 0.02031 0.06358 0.0158 0.06451 0.01319 0.07422 C 0.01146 0.08069 0.0099 0.0874 0.00816 0.09387 C 0.00712 0.09827 0.00486 0.10705 0.00486 0.10705 C 0.0066 0.12832 0.00382 0.13318 0.01805 0.12879 C 0.02378 0.12347 0.02413 0.11884 0.02795 0.11121 C 0.03142 0.09711 0.03941 0.08948 0.05087 0.08948 " pathEditMode="relative" ptsTypes="ffffffff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816" y="1055794"/>
            <a:ext cx="1244184" cy="1222711"/>
          </a:xfrm>
          <a:prstGeom prst="rect">
            <a:avLst/>
          </a:prstGeom>
        </p:spPr>
      </p:pic>
      <p:sp>
        <p:nvSpPr>
          <p:cNvPr id="13" name="Выноска-облако 12"/>
          <p:cNvSpPr/>
          <p:nvPr/>
        </p:nvSpPr>
        <p:spPr>
          <a:xfrm rot="21296190">
            <a:off x="58655" y="236157"/>
            <a:ext cx="7779045" cy="1673101"/>
          </a:xfrm>
          <a:prstGeom prst="cloudCallout">
            <a:avLst>
              <a:gd name="adj1" fmla="val 50770"/>
              <a:gd name="adj2" fmla="val 5658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33596" y="644577"/>
            <a:ext cx="7541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Таблицы умножения и деления с числом 5</a:t>
            </a:r>
            <a:endParaRPr lang="ru-RU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9370" y="2113613"/>
            <a:ext cx="24134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5•5=25</a:t>
            </a:r>
          </a:p>
          <a:p>
            <a:pPr marL="342900" indent="-342900"/>
            <a:r>
              <a:rPr lang="ru-RU" sz="4400" dirty="0" smtClean="0"/>
              <a:t>5•6=30</a:t>
            </a:r>
          </a:p>
          <a:p>
            <a:pPr marL="342900" indent="-342900"/>
            <a:r>
              <a:rPr lang="ru-RU" sz="4400" dirty="0" smtClean="0"/>
              <a:t>5•7=35</a:t>
            </a:r>
          </a:p>
          <a:p>
            <a:pPr marL="342900" indent="-342900"/>
            <a:r>
              <a:rPr lang="ru-RU" sz="4400" dirty="0" smtClean="0"/>
              <a:t>5•8=40</a:t>
            </a:r>
          </a:p>
          <a:p>
            <a:pPr marL="342900" indent="-342900"/>
            <a:r>
              <a:rPr lang="ru-RU" sz="4400" dirty="0" smtClean="0"/>
              <a:t>5•9=45</a:t>
            </a:r>
          </a:p>
          <a:p>
            <a:pPr marL="342900" indent="-342900"/>
            <a:r>
              <a:rPr lang="ru-RU" sz="4400" dirty="0" smtClean="0"/>
              <a:t>5•10=50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1568" y="2083634"/>
            <a:ext cx="204254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25:5=5</a:t>
            </a:r>
          </a:p>
          <a:p>
            <a:r>
              <a:rPr lang="ru-RU" sz="4400" dirty="0" smtClean="0"/>
              <a:t>30:5=6</a:t>
            </a:r>
          </a:p>
          <a:p>
            <a:r>
              <a:rPr lang="ru-RU" sz="4400" dirty="0" smtClean="0"/>
              <a:t>35:5=7</a:t>
            </a:r>
          </a:p>
          <a:p>
            <a:r>
              <a:rPr lang="ru-RU" sz="4400" dirty="0" smtClean="0"/>
              <a:t>40:5=8</a:t>
            </a:r>
          </a:p>
          <a:p>
            <a:r>
              <a:rPr lang="ru-RU" sz="4400" dirty="0" smtClean="0"/>
              <a:t>45:5=9</a:t>
            </a:r>
          </a:p>
          <a:p>
            <a:r>
              <a:rPr lang="ru-RU" sz="4400" dirty="0" smtClean="0"/>
              <a:t>50:5=10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22725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Выноска-облако 12"/>
          <p:cNvSpPr/>
          <p:nvPr/>
        </p:nvSpPr>
        <p:spPr>
          <a:xfrm rot="21296190">
            <a:off x="41367" y="288957"/>
            <a:ext cx="6602210" cy="1229311"/>
          </a:xfrm>
          <a:prstGeom prst="cloudCallout">
            <a:avLst>
              <a:gd name="adj1" fmla="val 50770"/>
              <a:gd name="adj2" fmla="val 5658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53517" y="449704"/>
            <a:ext cx="5922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a77722d2-4bf2-4cf6-b55b-2cdf7cbcb4ab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25299"/>
            <a:ext cx="8259580" cy="49327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08" y="456187"/>
            <a:ext cx="1625397" cy="1625397"/>
          </a:xfrm>
          <a:prstGeom prst="rect">
            <a:avLst/>
          </a:prstGeom>
        </p:spPr>
      </p:pic>
      <p:sp>
        <p:nvSpPr>
          <p:cNvPr id="9" name="Блок-схема: узел 8"/>
          <p:cNvSpPr/>
          <p:nvPr/>
        </p:nvSpPr>
        <p:spPr>
          <a:xfrm>
            <a:off x="5501391" y="4242216"/>
            <a:ext cx="149901" cy="13491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258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52 0.00301 -0.00035 0.00648 -0.00174 0.00879 C -0.00278 0.01064 -0.00556 0.00902 -0.0066 0.01087 C -0.00868 0.01457 -0.00921 0.01942 -0.0099 0.02405 C -0.01042 0.02775 -0.0099 0.03191 -0.01146 0.03492 C -0.0125 0.037 -0.01493 0.03607 -0.0165 0.03723 C -0.01823 0.03838 -0.0198 0.04 -0.02136 0.04139 C -0.02518 0.05665 -0.02362 0.05018 -0.02622 0.06104 C -0.02743 0.06613 -0.03612 0.06983 -0.03612 0.06983 C -0.04237 0.08208 -0.04671 0.08925 -0.05747 0.09388 C -0.06424 0.10729 -0.07431 0.11284 -0.08525 0.11792 C -0.0875 0.12231 -0.08959 0.12671 -0.09184 0.1311 C -0.09289 0.13318 -0.09514 0.13758 -0.09514 0.13758 C -0.09532 0.13942 -0.09896 0.16162 -0.09514 0.1637 C -0.09046 0.16625 -0.08525 0.1607 -0.08039 0.15931 C -0.07813 0.15492 -0.07743 0.14821 -0.07379 0.14636 C -0.06632 0.14289 -0.05851 0.14081 -0.05087 0.13758 C -0.04115 0.12879 -0.04566 0.12879 -0.04098 0.11792 C -0.03733 0.1096 -0.03646 0.1126 -0.03125 0.10914 C -0.02639 0.1059 -0.02535 0.10359 -0.02136 0.09827 C -0.02032 0.09388 -0.02101 0.08763 -0.01806 0.08509 C -0.01476 0.08231 -0.00834 0.07653 -0.00834 0.07653 C -0.00382 0.06729 -0.00643 0.06243 0.00156 0.05896 C 0.00677 0.05411 0.01111 0.04856 0.01632 0.0437 C 0.02135 0.0444 0.03177 0.04162 0.03281 0.05249 C 0.03368 0.06012 0.02118 0.06983 0.02118 0.06983 C 0.02013 0.07422 0.01857 0.08555 0.01475 0.08948 C 0.0118 0.09249 0.00798 0.09341 0.00486 0.09596 C -0.00243 0.11075 -0.00296 0.12879 0.00486 0.14405 C 0.00625 0.15168 0.00798 0.15862 0.00972 0.16601 C 0.01163 0.18567 0.01145 0.17758 0.01145 0.19006 " pathEditMode="relative" ptsTypes="ffffffffffffffffffffffffffffff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3451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Таблица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3639" y="1334128"/>
            <a:ext cx="2234471" cy="47219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600" b="1" dirty="0" smtClean="0"/>
              <a:t>6 </a:t>
            </a:r>
            <a:r>
              <a:rPr lang="en-US" sz="4600" b="1" dirty="0" smtClean="0"/>
              <a:t>•</a:t>
            </a:r>
            <a:r>
              <a:rPr lang="ru-RU" sz="4600" b="1" dirty="0" smtClean="0"/>
              <a:t> </a:t>
            </a:r>
            <a:r>
              <a:rPr lang="en-US" sz="4600" b="1" dirty="0" smtClean="0"/>
              <a:t>1</a:t>
            </a:r>
            <a:r>
              <a:rPr lang="ru-RU" sz="4600" b="1" dirty="0" smtClean="0"/>
              <a:t> </a:t>
            </a:r>
            <a:r>
              <a:rPr lang="en-US" sz="4600" b="1" dirty="0" smtClean="0"/>
              <a:t>=</a:t>
            </a:r>
            <a:r>
              <a:rPr lang="ru-RU" sz="4600" b="1" dirty="0" smtClean="0"/>
              <a:t> </a:t>
            </a:r>
            <a:r>
              <a:rPr lang="en-US" sz="4600" b="1" dirty="0" smtClean="0"/>
              <a:t>6</a:t>
            </a:r>
          </a:p>
          <a:p>
            <a:pPr>
              <a:buNone/>
            </a:pPr>
            <a:r>
              <a:rPr lang="ru-RU" sz="4600" b="1" dirty="0" smtClean="0"/>
              <a:t>6 </a:t>
            </a:r>
            <a:r>
              <a:rPr lang="en-US" sz="4600" b="1" dirty="0" smtClean="0"/>
              <a:t>•</a:t>
            </a:r>
            <a:r>
              <a:rPr lang="ru-RU" sz="4600" b="1" dirty="0" smtClean="0"/>
              <a:t> </a:t>
            </a:r>
            <a:r>
              <a:rPr lang="en-US" sz="4600" b="1" dirty="0" smtClean="0"/>
              <a:t>2</a:t>
            </a:r>
            <a:r>
              <a:rPr lang="ru-RU" sz="4600" b="1" dirty="0" smtClean="0"/>
              <a:t> </a:t>
            </a:r>
            <a:r>
              <a:rPr lang="en-US" sz="4600" b="1" dirty="0" smtClean="0"/>
              <a:t>=</a:t>
            </a:r>
            <a:r>
              <a:rPr lang="ru-RU" sz="4600" b="1" dirty="0" smtClean="0"/>
              <a:t> 12</a:t>
            </a:r>
          </a:p>
          <a:p>
            <a:pPr>
              <a:buNone/>
            </a:pPr>
            <a:r>
              <a:rPr lang="ru-RU" sz="4600" b="1" dirty="0" smtClean="0"/>
              <a:t>6 </a:t>
            </a:r>
            <a:r>
              <a:rPr lang="en-US" sz="4600" b="1" dirty="0" smtClean="0"/>
              <a:t>•</a:t>
            </a:r>
            <a:r>
              <a:rPr lang="ru-RU" sz="4600" b="1" dirty="0" smtClean="0"/>
              <a:t> </a:t>
            </a:r>
            <a:r>
              <a:rPr lang="en-US" sz="4600" b="1" dirty="0" smtClean="0"/>
              <a:t>3</a:t>
            </a:r>
            <a:r>
              <a:rPr lang="ru-RU" sz="4600" b="1" dirty="0" smtClean="0"/>
              <a:t> </a:t>
            </a:r>
            <a:r>
              <a:rPr lang="en-US" sz="4600" b="1" dirty="0" smtClean="0"/>
              <a:t>=</a:t>
            </a:r>
            <a:r>
              <a:rPr lang="ru-RU" sz="4600" b="1" dirty="0" smtClean="0"/>
              <a:t> 18</a:t>
            </a:r>
          </a:p>
          <a:p>
            <a:pPr>
              <a:buNone/>
            </a:pPr>
            <a:r>
              <a:rPr lang="ru-RU" sz="4600" b="1" dirty="0" smtClean="0"/>
              <a:t>6 </a:t>
            </a:r>
            <a:r>
              <a:rPr lang="en-US" sz="4600" b="1" dirty="0" smtClean="0"/>
              <a:t>•</a:t>
            </a:r>
            <a:r>
              <a:rPr lang="ru-RU" sz="4600" b="1" dirty="0" smtClean="0"/>
              <a:t> </a:t>
            </a:r>
            <a:r>
              <a:rPr lang="en-US" sz="4600" b="1" dirty="0" smtClean="0"/>
              <a:t>4</a:t>
            </a:r>
            <a:r>
              <a:rPr lang="ru-RU" sz="4600" b="1" dirty="0" smtClean="0"/>
              <a:t> </a:t>
            </a:r>
            <a:r>
              <a:rPr lang="en-US" sz="4600" b="1" dirty="0" smtClean="0"/>
              <a:t>=</a:t>
            </a:r>
            <a:r>
              <a:rPr lang="ru-RU" sz="4600" b="1" dirty="0" smtClean="0"/>
              <a:t> 24</a:t>
            </a:r>
          </a:p>
          <a:p>
            <a:pPr>
              <a:buNone/>
            </a:pPr>
            <a:r>
              <a:rPr lang="ru-RU" sz="4600" b="1" dirty="0" smtClean="0"/>
              <a:t>6 </a:t>
            </a:r>
            <a:r>
              <a:rPr lang="en-US" sz="4600" b="1" dirty="0" smtClean="0"/>
              <a:t>•</a:t>
            </a:r>
            <a:r>
              <a:rPr lang="ru-RU" sz="4600" b="1" dirty="0" smtClean="0"/>
              <a:t> </a:t>
            </a:r>
            <a:r>
              <a:rPr lang="en-US" sz="4600" b="1" dirty="0" smtClean="0"/>
              <a:t>5</a:t>
            </a:r>
            <a:r>
              <a:rPr lang="ru-RU" sz="4600" b="1" dirty="0" smtClean="0"/>
              <a:t> </a:t>
            </a:r>
            <a:r>
              <a:rPr lang="en-US" sz="4600" b="1" dirty="0" smtClean="0"/>
              <a:t>=</a:t>
            </a:r>
            <a:r>
              <a:rPr lang="ru-RU" sz="4600" b="1" dirty="0" smtClean="0"/>
              <a:t> 30</a:t>
            </a:r>
          </a:p>
          <a:p>
            <a:pPr>
              <a:buNone/>
            </a:pPr>
            <a:r>
              <a:rPr lang="ru-RU" sz="4600" b="1" dirty="0" smtClean="0"/>
              <a:t>6 </a:t>
            </a:r>
            <a:r>
              <a:rPr lang="en-US" sz="4600" b="1" dirty="0" smtClean="0"/>
              <a:t>•</a:t>
            </a:r>
            <a:r>
              <a:rPr lang="ru-RU" sz="4600" b="1" dirty="0" smtClean="0"/>
              <a:t> </a:t>
            </a:r>
            <a:r>
              <a:rPr lang="en-US" sz="4600" b="1" dirty="0" smtClean="0"/>
              <a:t>6</a:t>
            </a:r>
            <a:r>
              <a:rPr lang="ru-RU" sz="4600" b="1" dirty="0" smtClean="0"/>
              <a:t> </a:t>
            </a:r>
            <a:r>
              <a:rPr lang="en-US" sz="4600" b="1" dirty="0" smtClean="0"/>
              <a:t>=</a:t>
            </a:r>
            <a:r>
              <a:rPr lang="ru-RU" sz="4600" b="1" dirty="0" smtClean="0"/>
              <a:t> 36</a:t>
            </a:r>
          </a:p>
          <a:p>
            <a:pPr>
              <a:buNone/>
            </a:pPr>
            <a:r>
              <a:rPr lang="ru-RU" sz="4600" b="1" dirty="0" smtClean="0"/>
              <a:t>6 </a:t>
            </a:r>
            <a:r>
              <a:rPr lang="en-US" sz="4600" b="1" dirty="0" smtClean="0"/>
              <a:t>•</a:t>
            </a:r>
            <a:r>
              <a:rPr lang="ru-RU" sz="4600" b="1" dirty="0" smtClean="0"/>
              <a:t> </a:t>
            </a:r>
            <a:r>
              <a:rPr lang="en-US" sz="4600" b="1" dirty="0" smtClean="0"/>
              <a:t>7</a:t>
            </a:r>
            <a:r>
              <a:rPr lang="ru-RU" sz="4600" b="1" dirty="0" smtClean="0"/>
              <a:t> </a:t>
            </a:r>
            <a:r>
              <a:rPr lang="en-US" sz="4600" b="1" dirty="0" smtClean="0"/>
              <a:t>=</a:t>
            </a:r>
            <a:r>
              <a:rPr lang="ru-RU" sz="4600" b="1" dirty="0" smtClean="0"/>
              <a:t> 42</a:t>
            </a:r>
          </a:p>
          <a:p>
            <a:pPr>
              <a:buNone/>
            </a:pPr>
            <a:r>
              <a:rPr lang="ru-RU" sz="4600" b="1" dirty="0" smtClean="0"/>
              <a:t>6 </a:t>
            </a:r>
            <a:r>
              <a:rPr lang="en-US" sz="4600" b="1" dirty="0" smtClean="0"/>
              <a:t>•</a:t>
            </a:r>
            <a:r>
              <a:rPr lang="ru-RU" sz="4600" b="1" dirty="0" smtClean="0"/>
              <a:t> </a:t>
            </a:r>
            <a:r>
              <a:rPr lang="en-US" sz="4600" b="1" dirty="0" smtClean="0"/>
              <a:t>8</a:t>
            </a:r>
            <a:r>
              <a:rPr lang="ru-RU" sz="4600" b="1" dirty="0" smtClean="0"/>
              <a:t> </a:t>
            </a:r>
            <a:r>
              <a:rPr lang="en-US" sz="4600" b="1" dirty="0" smtClean="0"/>
              <a:t>=</a:t>
            </a:r>
            <a:r>
              <a:rPr lang="ru-RU" sz="4600" b="1" dirty="0" smtClean="0"/>
              <a:t> 48</a:t>
            </a:r>
            <a:endParaRPr lang="en-US" sz="4600" b="1" dirty="0" smtClean="0"/>
          </a:p>
          <a:p>
            <a:pPr>
              <a:buNone/>
            </a:pPr>
            <a:r>
              <a:rPr lang="ru-RU" sz="4600" b="1" dirty="0" smtClean="0"/>
              <a:t>6 </a:t>
            </a:r>
            <a:r>
              <a:rPr lang="en-US" sz="4600" b="1" dirty="0" smtClean="0"/>
              <a:t>•</a:t>
            </a:r>
            <a:r>
              <a:rPr lang="ru-RU" sz="4600" b="1" dirty="0" smtClean="0"/>
              <a:t> </a:t>
            </a:r>
            <a:r>
              <a:rPr lang="en-US" sz="4600" b="1" dirty="0" smtClean="0"/>
              <a:t>9</a:t>
            </a:r>
            <a:r>
              <a:rPr lang="ru-RU" sz="4600" b="1" dirty="0" smtClean="0"/>
              <a:t> </a:t>
            </a:r>
            <a:r>
              <a:rPr lang="en-US" sz="4600" b="1" dirty="0" smtClean="0"/>
              <a:t>=</a:t>
            </a:r>
            <a:r>
              <a:rPr lang="ru-RU" sz="4600" b="1" dirty="0" smtClean="0"/>
              <a:t> 54</a:t>
            </a:r>
            <a:endParaRPr lang="en-US" sz="4600" b="1" dirty="0" smtClean="0"/>
          </a:p>
          <a:p>
            <a:pPr>
              <a:buNone/>
            </a:pPr>
            <a:r>
              <a:rPr lang="ru-RU" sz="4600" b="1" dirty="0" smtClean="0"/>
              <a:t>6 </a:t>
            </a:r>
            <a:r>
              <a:rPr lang="en-US" sz="4600" b="1" dirty="0" smtClean="0"/>
              <a:t>•</a:t>
            </a:r>
            <a:r>
              <a:rPr lang="ru-RU" sz="4600" b="1" dirty="0" smtClean="0"/>
              <a:t> </a:t>
            </a:r>
            <a:r>
              <a:rPr lang="en-US" sz="4600" b="1" dirty="0" smtClean="0"/>
              <a:t>10</a:t>
            </a:r>
            <a:r>
              <a:rPr lang="ru-RU" sz="4600" b="1" dirty="0" smtClean="0"/>
              <a:t> </a:t>
            </a:r>
            <a:r>
              <a:rPr lang="en-US" sz="4600" b="1" dirty="0" smtClean="0"/>
              <a:t>=</a:t>
            </a:r>
            <a:r>
              <a:rPr lang="ru-RU" sz="4600" b="1" dirty="0" smtClean="0"/>
              <a:t> </a:t>
            </a:r>
            <a:r>
              <a:rPr lang="en-US" sz="4600" b="1" dirty="0" smtClean="0"/>
              <a:t>60</a:t>
            </a:r>
            <a:endParaRPr lang="en-US" sz="4600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51686" y="1169233"/>
            <a:ext cx="19637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3200" b="1" dirty="0" smtClean="0"/>
              <a:t>6 :6 </a:t>
            </a:r>
            <a:r>
              <a:rPr lang="en-US" sz="3200" b="1" dirty="0" smtClean="0"/>
              <a:t>=</a:t>
            </a:r>
            <a:r>
              <a:rPr lang="ru-RU" sz="3200" b="1" dirty="0" smtClean="0"/>
              <a:t> 1</a:t>
            </a:r>
          </a:p>
          <a:p>
            <a:pPr>
              <a:buNone/>
            </a:pPr>
            <a:r>
              <a:rPr lang="ru-RU" sz="3200" b="1" dirty="0" smtClean="0"/>
              <a:t>12 : 6 = 2</a:t>
            </a:r>
          </a:p>
          <a:p>
            <a:pPr>
              <a:buNone/>
            </a:pPr>
            <a:r>
              <a:rPr lang="ru-RU" sz="3200" b="1" dirty="0" smtClean="0"/>
              <a:t>18 : 6 = 3</a:t>
            </a:r>
          </a:p>
          <a:p>
            <a:pPr>
              <a:buNone/>
            </a:pPr>
            <a:r>
              <a:rPr lang="ru-RU" sz="3200" b="1" dirty="0" smtClean="0"/>
              <a:t>24 : 6 = 4</a:t>
            </a:r>
          </a:p>
          <a:p>
            <a:pPr>
              <a:buNone/>
            </a:pPr>
            <a:r>
              <a:rPr lang="ru-RU" sz="3200" b="1" dirty="0" smtClean="0"/>
              <a:t>30 : 6 = 5</a:t>
            </a:r>
          </a:p>
          <a:p>
            <a:pPr>
              <a:buNone/>
            </a:pPr>
            <a:r>
              <a:rPr lang="ru-RU" sz="3200" b="1" dirty="0" smtClean="0"/>
              <a:t>36 : 6 = 6</a:t>
            </a:r>
          </a:p>
          <a:p>
            <a:pPr>
              <a:buNone/>
            </a:pPr>
            <a:r>
              <a:rPr lang="ru-RU" sz="3200" b="1" dirty="0" smtClean="0"/>
              <a:t>42 : 6 = 7</a:t>
            </a:r>
          </a:p>
          <a:p>
            <a:pPr>
              <a:buNone/>
            </a:pPr>
            <a:r>
              <a:rPr lang="ru-RU" sz="3200" b="1" dirty="0" smtClean="0"/>
              <a:t>48 : 6 = 8</a:t>
            </a:r>
          </a:p>
          <a:p>
            <a:pPr>
              <a:buNone/>
            </a:pPr>
            <a:r>
              <a:rPr lang="ru-RU" sz="3200" b="1" dirty="0" smtClean="0"/>
              <a:t>54 : 6 = 9</a:t>
            </a:r>
          </a:p>
          <a:p>
            <a:pPr>
              <a:buNone/>
            </a:pPr>
            <a:r>
              <a:rPr lang="ru-RU" sz="3200" b="1" dirty="0" smtClean="0"/>
              <a:t>60 </a:t>
            </a:r>
            <a:r>
              <a:rPr lang="ru-RU" sz="3200" b="1" smtClean="0"/>
              <a:t>: 6 = </a:t>
            </a:r>
            <a:r>
              <a:rPr lang="ru-RU" sz="3200" b="1" dirty="0" smtClean="0"/>
              <a:t>10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603" y="4173748"/>
            <a:ext cx="1625397" cy="1625397"/>
          </a:xfrm>
          <a:prstGeom prst="rect">
            <a:avLst/>
          </a:prstGeom>
        </p:spPr>
      </p:pic>
      <p:sp>
        <p:nvSpPr>
          <p:cNvPr id="13" name="Выноска-облако 12"/>
          <p:cNvSpPr/>
          <p:nvPr/>
        </p:nvSpPr>
        <p:spPr>
          <a:xfrm rot="21296190">
            <a:off x="187073" y="282513"/>
            <a:ext cx="6602210" cy="4531099"/>
          </a:xfrm>
          <a:prstGeom prst="cloudCallout">
            <a:avLst>
              <a:gd name="adj1" fmla="val 50770"/>
              <a:gd name="adj2" fmla="val 5658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03419" y="1813809"/>
            <a:ext cx="59222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Домашняя работа</a:t>
            </a:r>
          </a:p>
          <a:p>
            <a:pPr algn="ctr"/>
            <a:r>
              <a:rPr lang="ru-RU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 №4, с.44</a:t>
            </a:r>
            <a:endParaRPr lang="ru-RU" sz="4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25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36" y="4128777"/>
            <a:ext cx="1625397" cy="1625397"/>
          </a:xfrm>
          <a:prstGeom prst="rect">
            <a:avLst/>
          </a:prstGeom>
        </p:spPr>
      </p:pic>
      <p:sp>
        <p:nvSpPr>
          <p:cNvPr id="13" name="Выноска-облако 12"/>
          <p:cNvSpPr/>
          <p:nvPr/>
        </p:nvSpPr>
        <p:spPr>
          <a:xfrm rot="21296190">
            <a:off x="-228832" y="82946"/>
            <a:ext cx="7697933" cy="4710428"/>
          </a:xfrm>
          <a:prstGeom prst="cloudCallout">
            <a:avLst>
              <a:gd name="adj1" fmla="val 50770"/>
              <a:gd name="adj2" fmla="val 5658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437937" y="1134737"/>
            <a:ext cx="4321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8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675" y="1139252"/>
            <a:ext cx="7074501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Мы сюда пришли учиться,</a:t>
            </a:r>
            <a:br>
              <a:rPr lang="ru-RU" sz="4400" b="1" i="1" dirty="0" smtClean="0"/>
            </a:br>
            <a:r>
              <a:rPr lang="ru-RU" sz="4400" b="1" i="1" dirty="0" smtClean="0"/>
              <a:t>Не лениться, а трудиться.</a:t>
            </a:r>
            <a:br>
              <a:rPr lang="ru-RU" sz="4400" b="1" i="1" dirty="0" smtClean="0"/>
            </a:br>
            <a:r>
              <a:rPr lang="ru-RU" sz="4400" b="1" i="1" dirty="0" smtClean="0"/>
              <a:t>Работаем старательно,</a:t>
            </a:r>
            <a:br>
              <a:rPr lang="ru-RU" sz="4400" b="1" i="1" dirty="0" smtClean="0"/>
            </a:br>
            <a:r>
              <a:rPr lang="ru-RU" sz="4400" b="1" i="1" dirty="0" smtClean="0"/>
              <a:t>Слушаем внимательно</a:t>
            </a:r>
            <a:r>
              <a:rPr lang="ru-RU" sz="4400" b="1" dirty="0" smtClean="0"/>
              <a:t>.</a:t>
            </a:r>
          </a:p>
          <a:p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3597640" y="4212236"/>
            <a:ext cx="149901" cy="13491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25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603" y="1445538"/>
            <a:ext cx="1625397" cy="1625397"/>
          </a:xfrm>
          <a:prstGeom prst="rect">
            <a:avLst/>
          </a:prstGeom>
        </p:spPr>
      </p:pic>
      <p:sp>
        <p:nvSpPr>
          <p:cNvPr id="13" name="Выноска-облако 12"/>
          <p:cNvSpPr/>
          <p:nvPr/>
        </p:nvSpPr>
        <p:spPr>
          <a:xfrm rot="21296190">
            <a:off x="1879812" y="227217"/>
            <a:ext cx="5226977" cy="1767710"/>
          </a:xfrm>
          <a:prstGeom prst="cloudCallout">
            <a:avLst>
              <a:gd name="adj1" fmla="val 50770"/>
              <a:gd name="adj2" fmla="val 5658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407957" y="689547"/>
            <a:ext cx="5922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Лабиринт знаний</a:t>
            </a:r>
            <a:endParaRPr lang="ru-RU" sz="4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a77722d2-4bf2-4cf6-b55b-2cdf7cbcb4ab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9548" y="2300053"/>
            <a:ext cx="6475751" cy="43255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25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37937" y="1134737"/>
            <a:ext cx="4321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8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a77722d2-4bf2-4cf6-b55b-2cdf7cbcb4ab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753" y="682051"/>
            <a:ext cx="8484433" cy="5921116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7" name="TextBox 6"/>
          <p:cNvSpPr txBox="1"/>
          <p:nvPr/>
        </p:nvSpPr>
        <p:spPr>
          <a:xfrm>
            <a:off x="3357797" y="0"/>
            <a:ext cx="3567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Играем «Цепочка»</a:t>
            </a:r>
            <a:endParaRPr lang="ru-RU" sz="32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09" y="315829"/>
            <a:ext cx="1625397" cy="1625397"/>
          </a:xfrm>
          <a:prstGeom prst="rect">
            <a:avLst/>
          </a:prstGeom>
        </p:spPr>
      </p:pic>
      <p:sp>
        <p:nvSpPr>
          <p:cNvPr id="17" name="Блок-схема: узел 16"/>
          <p:cNvSpPr/>
          <p:nvPr/>
        </p:nvSpPr>
        <p:spPr>
          <a:xfrm>
            <a:off x="2923083" y="1514006"/>
            <a:ext cx="149901" cy="13491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258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0.01642 C 0.01267 0.0185 0.01354 0.02104 0.01493 0.02289 C 0.01632 0.02474 0.01857 0.0252 0.01979 0.02728 C 0.02482 0.03491 0.02882 0.04416 0.03125 0.05364 C 0.02969 0.05572 0.02725 0.05734 0.02639 0.06011 C 0.02205 0.07329 0.02847 0.07676 0.01649 0.08185 C 0.01267 0.09826 0.01823 0.07907 0.00989 0.09295 C 0.00903 0.09433 0.00399 0.10983 0.0033 0.11237 C 0.00278 0.11468 0.00295 0.11746 0.00173 0.11907 C 0.00052 0.12069 -0.00156 0.12046 -0.00313 0.12116 C -0.0099 0.1348 -0.00955 0.15144 -0.01632 0.16485 C -0.01893 0.17572 -0.02136 0.18474 -0.01146 0.1889 C -0.0066 0.19514 -0.00382 0.20139 0.00173 0.20647 C 0.00295 0.21688 0.00295 0.21896 0.00503 0.22821 C 0.00607 0.2326 0.00833 0.24139 0.00833 0.24139 C 0.00955 0.25572 0.01111 0.2615 0.01319 0.27399 C 0.01684 0.29618 0.01788 0.33341 0.03785 0.34173 C 0.04791 0.33734 0.05017 0.33711 0.06076 0.34173 C 0.06528 0.35977 0.06215 0.35098 0.07066 0.36786 C 0.07309 0.37248 0.07795 0.3741 0.08038 0.37873 C 0.08785 0.39283 0.08038 0.3822 0.08541 0.39422 C 0.08819 0.40116 0.09323 0.40647 0.09514 0.41387 C 0.09566 0.41595 0.09566 0.41873 0.09687 0.42035 C 0.09809 0.42196 0.10017 0.42173 0.10173 0.42243 C 0.11059 0.43052 0.11892 0.43168 0.12951 0.42474 " pathEditMode="relative" ptsTypes="ffffffffffffffffffffffffA">
                                      <p:cBhvr>
                                        <p:cTn id="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37937" y="1134737"/>
            <a:ext cx="4321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8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a77722d2-4bf2-4cf6-b55b-2cdf7cbcb4ab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802" y="719526"/>
            <a:ext cx="6880487" cy="42572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4852" y="0"/>
            <a:ext cx="4059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Логическая разминка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08091" y="6003401"/>
            <a:ext cx="4443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Хочу писать красиво!</a:t>
            </a:r>
            <a:endParaRPr lang="ru-RU" sz="3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742" y="5232603"/>
            <a:ext cx="1625397" cy="1625397"/>
          </a:xfrm>
          <a:prstGeom prst="rect">
            <a:avLst/>
          </a:prstGeom>
        </p:spPr>
      </p:pic>
      <p:sp>
        <p:nvSpPr>
          <p:cNvPr id="12" name="Блок-схема: узел 11"/>
          <p:cNvSpPr/>
          <p:nvPr/>
        </p:nvSpPr>
        <p:spPr>
          <a:xfrm>
            <a:off x="3312827" y="3357796"/>
            <a:ext cx="149901" cy="13491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258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5 0.00115 C 0.01302 0.00185 0.01475 0.00254 0.01632 0.00347 C 0.01805 0.00462 0.01944 0.00693 0.02135 0.00786 C 0.03003 0.01272 0.0401 0.01456 0.04913 0.01873 C 0.07187 0.01665 0.07465 0.02474 0.08038 0.00347 C 0.07986 0.00115 0.0802 -0.00208 0.07864 -0.00324 C 0.07586 -0.00532 0.07204 -0.00439 0.06892 -0.00532 C 0.06718 -0.00578 0.06562 -0.00717 0.06389 -0.0074 C 0.05399 -0.00856 0.04427 -0.00902 0.03437 -0.00971 C 0.02222 -0.02058 0.02448 -0.01596 0.02135 -0.03376 C 0.02274 -0.05064 0.021 -0.05688 0.03281 -0.06197 C 0.03732 -0.07098 0.03941 -0.06937 0.04583 -0.07515 C 0.04687 -0.07723 0.04826 -0.07931 0.04913 -0.08162 C 0.05 -0.08439 0.05086 -0.09041 0.05086 -0.09041 " pathEditMode="relative" ptsTypes="fffffffffffff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603" y="4173748"/>
            <a:ext cx="1625397" cy="1625397"/>
          </a:xfrm>
          <a:prstGeom prst="rect">
            <a:avLst/>
          </a:prstGeom>
        </p:spPr>
      </p:pic>
      <p:sp>
        <p:nvSpPr>
          <p:cNvPr id="13" name="Выноска-облако 12"/>
          <p:cNvSpPr/>
          <p:nvPr/>
        </p:nvSpPr>
        <p:spPr>
          <a:xfrm rot="21296190">
            <a:off x="187074" y="282513"/>
            <a:ext cx="6602210" cy="4531099"/>
          </a:xfrm>
          <a:prstGeom prst="cloudCallout">
            <a:avLst>
              <a:gd name="adj1" fmla="val 50770"/>
              <a:gd name="adj2" fmla="val 5658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03419" y="1813809"/>
            <a:ext cx="59222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Физминутка</a:t>
            </a:r>
            <a:endParaRPr lang="ru-RU" sz="6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25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1" name="Picture 17" descr="10102004190732_M434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1013" y="5300663"/>
            <a:ext cx="7620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18" descr="10102004190732_M434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4581525"/>
            <a:ext cx="10477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19" descr="10102004190732_M434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3860800"/>
            <a:ext cx="13811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20" descr="10102004190732_M434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2781300"/>
            <a:ext cx="17621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21" descr="10102004190732_M434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1412875"/>
            <a:ext cx="21431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22" descr="10102004190732_M434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913"/>
            <a:ext cx="27146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Matr188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atreshki_r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1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2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21944 -0.1310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55556E-6 L -0.40156 -0.29399 " pathEditMode="relative" ptsTypes="AA">
                                      <p:cBhvr>
                                        <p:cTn id="135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75 0.07893 L -0.54809 -0.40394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12 -0.06296 L -0.67153 -0.5041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-0.77951 -0.57755 " pathEditMode="relative" ptsTypes="AA">
                                      <p:cBhvr>
                                        <p:cTn id="144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7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7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8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9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20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1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20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2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20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0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2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2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6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20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20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2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20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20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23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2000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2000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24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20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20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78000"/>
                            </p:stCondLst>
                            <p:childTnLst>
                              <p:par>
                                <p:cTn id="254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5" dur="2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2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263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89 -0.00509 L 0.54062 -0.00509 L 0.54062 0.37014 L 0.13889 0.37014 L 0.13889 -0.00509 Z " pathEditMode="relative" rAng="0" ptsTypes="FFFFF">
                                      <p:cBhvr>
                                        <p:cTn id="264" dur="3000" spd="-100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89000"/>
                            </p:stCondLst>
                            <p:childTnLst>
                              <p:par>
                                <p:cTn id="26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7" dur="3000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3000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Выноска-облако 12"/>
          <p:cNvSpPr/>
          <p:nvPr/>
        </p:nvSpPr>
        <p:spPr>
          <a:xfrm rot="21296190">
            <a:off x="41367" y="288957"/>
            <a:ext cx="6602210" cy="1229311"/>
          </a:xfrm>
          <a:prstGeom prst="cloudCallout">
            <a:avLst>
              <a:gd name="adj1" fmla="val 50770"/>
              <a:gd name="adj2" fmla="val 5658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58449" y="419724"/>
            <a:ext cx="5922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умеем!</a:t>
            </a:r>
            <a:endParaRPr lang="ru-RU" sz="4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a77722d2-4bf2-4cf6-b55b-2cdf7cbcb4ab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25299"/>
            <a:ext cx="8259580" cy="49327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08" y="456187"/>
            <a:ext cx="1625397" cy="1625397"/>
          </a:xfrm>
          <a:prstGeom prst="rect">
            <a:avLst/>
          </a:prstGeom>
        </p:spPr>
      </p:pic>
      <p:sp>
        <p:nvSpPr>
          <p:cNvPr id="8" name="Блок-схема: узел 7"/>
          <p:cNvSpPr/>
          <p:nvPr/>
        </p:nvSpPr>
        <p:spPr>
          <a:xfrm>
            <a:off x="4227227" y="4227226"/>
            <a:ext cx="149901" cy="13491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921114" y="5711253"/>
            <a:ext cx="1946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Вычисли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258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-0.00323 C -0.01094 -0.00531 -0.01146 -0.00855 -0.0132 -0.00971 C -0.0158 -0.01133 -0.03785 -0.01572 -0.04098 -0.01641 C -0.04427 -0.03052 -0.04757 -0.04855 -0.05903 -0.05341 C -0.06337 -0.05734 -0.06546 -0.05872 -0.06893 -0.06427 C -0.07014 -0.06635 -0.07049 -0.06936 -0.07205 -0.07098 C -0.07761 -0.07699 -0.08629 -0.07422 -0.09341 -0.07514 C -0.11059 -0.08115 -0.10868 -0.0793 -0.13438 -0.07745 C -0.14271 -0.07838 -0.15573 -0.07144 -0.15573 -0.08624 C -0.15573 -0.09641 -0.15452 -0.10844 -0.14757 -0.11445 C -0.14601 -0.11583 -0.1441 -0.1156 -0.14254 -0.11676 C -0.13907 -0.1193 -0.13282 -0.12555 -0.13282 -0.12555 C -0.12257 -0.14566 -0.11042 -0.14728 -0.09341 -0.14959 C -0.08577 -0.1489 -0.07796 -0.14959 -0.07049 -0.14728 C -0.06493 -0.14543 -0.06632 -0.13757 -0.06233 -0.1341 C -0.06146 -0.13341 -0.04757 -0.12994 -0.04757 -0.12994 C -0.04653 -0.12763 -0.04601 -0.12462 -0.04427 -0.12323 C -0.04132 -0.12069 -0.03438 -0.11884 -0.03438 -0.11884 C -0.02952 -0.11237 -0.02778 -0.10659 -0.02136 -0.10358 C -0.00105 -0.10543 0.00382 -0.10659 0.02135 -0.11237 C 0.02777 -0.11445 0.04097 -0.11676 0.04097 -0.11676 C 0.04392 -0.12069 0.04826 -0.12323 0.05086 -0.12763 C 0.05191 -0.12948 0.05104 -0.13271 0.05243 -0.1341 C 0.06024 -0.1415 0.08576 -0.14335 0.0934 -0.1452 C 0.09444 -0.14728 0.0967 -0.15167 0.0967 -0.15167 " pathEditMode="relative" ptsTypes="ffffffffffffffffffffffff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603" y="4173748"/>
            <a:ext cx="1625397" cy="1625397"/>
          </a:xfrm>
          <a:prstGeom prst="rect">
            <a:avLst/>
          </a:prstGeom>
        </p:spPr>
      </p:pic>
      <p:sp>
        <p:nvSpPr>
          <p:cNvPr id="13" name="Выноска-облако 12"/>
          <p:cNvSpPr/>
          <p:nvPr/>
        </p:nvSpPr>
        <p:spPr>
          <a:xfrm rot="21296190">
            <a:off x="6007" y="264601"/>
            <a:ext cx="7389660" cy="5005890"/>
          </a:xfrm>
          <a:prstGeom prst="cloudCallout">
            <a:avLst>
              <a:gd name="adj1" fmla="val 50770"/>
              <a:gd name="adj2" fmla="val 5658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4736" y="824458"/>
            <a:ext cx="67755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7030A0"/>
                </a:solidFill>
              </a:rPr>
              <a:t>Хотим знать!</a:t>
            </a:r>
          </a:p>
          <a:p>
            <a:endParaRPr lang="ru-RU" sz="3600" b="1" i="1" dirty="0" smtClean="0">
              <a:solidFill>
                <a:srgbClr val="7030A0"/>
              </a:solidFill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</a:rPr>
              <a:t>Цель: научиться составлять</a:t>
            </a:r>
          </a:p>
          <a:p>
            <a:r>
              <a:rPr lang="ru-RU" sz="3600" b="1" i="1" dirty="0" smtClean="0">
                <a:solidFill>
                  <a:srgbClr val="7030A0"/>
                </a:solidFill>
              </a:rPr>
              <a:t>таблицы умножения и деления</a:t>
            </a:r>
          </a:p>
          <a:p>
            <a:r>
              <a:rPr lang="ru-RU" sz="3600" b="1" i="1" dirty="0" smtClean="0">
                <a:solidFill>
                  <a:srgbClr val="7030A0"/>
                </a:solidFill>
              </a:rPr>
              <a:t>с числом 6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25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e7540f9c27b25aabadba07dcb246f58647d8efb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219</Words>
  <Application>Microsoft Office PowerPoint</Application>
  <PresentationFormat>Экран (4:3)</PresentationFormat>
  <Paragraphs>84</Paragraphs>
  <Slides>17</Slides>
  <Notes>15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Таблица</vt:lpstr>
      <vt:lpstr>Слайд 17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HP</cp:lastModifiedBy>
  <cp:revision>39</cp:revision>
  <dcterms:created xsi:type="dcterms:W3CDTF">2013-08-04T06:25:50Z</dcterms:created>
  <dcterms:modified xsi:type="dcterms:W3CDTF">2014-10-27T03:42:10Z</dcterms:modified>
</cp:coreProperties>
</file>