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32" r:id="rId2"/>
    <p:sldId id="264"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84"/>
    <a:srgbClr val="DF21AD"/>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590" autoAdjust="0"/>
  </p:normalViewPr>
  <p:slideViewPr>
    <p:cSldViewPr>
      <p:cViewPr varScale="1">
        <p:scale>
          <a:sx n="84" d="100"/>
          <a:sy n="84" d="100"/>
        </p:scale>
        <p:origin x="-108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4380F1-C409-4536-AE81-8FA18FB1EA8C}" type="datetimeFigureOut">
              <a:rPr lang="ru-RU" smtClean="0"/>
              <a:pPr/>
              <a:t>18.02.2016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DD9E88-D0CB-42F2-8F72-4A2578FF75C3}"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F430B-3FAB-4E5E-9C36-DB90A832595E}" type="datetimeFigureOut">
              <a:rPr lang="ru-RU" smtClean="0"/>
              <a:pPr/>
              <a:t>18.02.2016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9F64F-1965-4F46-9AB1-B4E9184B186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F9F64F-1965-4F46-9AB1-B4E9184B1863}"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Заголовок 1"/>
          <p:cNvSpPr>
            <a:spLocks noGrp="1"/>
          </p:cNvSpPr>
          <p:nvPr>
            <p:ph type="title"/>
          </p:nvPr>
        </p:nvSpPr>
        <p:spPr>
          <a:xfrm>
            <a:off x="539552" y="404664"/>
            <a:ext cx="8229600" cy="1143000"/>
          </a:xfrm>
        </p:spPr>
        <p:txBody>
          <a:bodyPr>
            <a:normAutofit fontScale="90000"/>
          </a:bodyPr>
          <a:lstStyle/>
          <a:p>
            <a:r>
              <a:rPr lang="ru-RU" sz="3600" dirty="0" smtClean="0">
                <a:solidFill>
                  <a:srgbClr val="7030A0"/>
                </a:solidFill>
              </a:rPr>
              <a:t/>
            </a:r>
            <a:br>
              <a:rPr lang="ru-RU" sz="3600" dirty="0" smtClean="0">
                <a:solidFill>
                  <a:srgbClr val="7030A0"/>
                </a:solidFill>
              </a:rPr>
            </a:br>
            <a:r>
              <a:rPr lang="ru-RU" sz="3600" dirty="0" smtClean="0">
                <a:solidFill>
                  <a:srgbClr val="7030A0"/>
                </a:solidFill>
              </a:rPr>
              <a:t/>
            </a:r>
            <a:br>
              <a:rPr lang="ru-RU" sz="3600" dirty="0" smtClean="0">
                <a:solidFill>
                  <a:srgbClr val="7030A0"/>
                </a:solidFill>
              </a:rPr>
            </a:br>
            <a:r>
              <a:rPr lang="ru-RU" sz="4900" b="1" dirty="0" smtClean="0">
                <a:solidFill>
                  <a:srgbClr val="7030A0"/>
                </a:solidFill>
                <a:latin typeface="Times New Roman" pitchFamily="18" charset="0"/>
                <a:cs typeface="Times New Roman" pitchFamily="18" charset="0"/>
              </a:rPr>
              <a:t>«</a:t>
            </a:r>
            <a:r>
              <a:rPr lang="ru-RU" b="1" u="sng" dirty="0" err="1" smtClean="0">
                <a:solidFill>
                  <a:srgbClr val="7030A0"/>
                </a:solidFill>
                <a:latin typeface="Times New Roman" pitchFamily="18" charset="0"/>
                <a:cs typeface="Times New Roman" pitchFamily="18" charset="0"/>
              </a:rPr>
              <a:t>Психогимнастика</a:t>
            </a:r>
            <a:r>
              <a:rPr lang="ru-RU" b="1" dirty="0" smtClean="0">
                <a:solidFill>
                  <a:srgbClr val="7030A0"/>
                </a:solidFill>
                <a:latin typeface="Times New Roman" pitchFamily="18" charset="0"/>
                <a:cs typeface="Times New Roman" pitchFamily="18" charset="0"/>
              </a:rPr>
              <a:t>»</a:t>
            </a:r>
            <a:br>
              <a:rPr lang="ru-RU" b="1" dirty="0" smtClean="0">
                <a:solidFill>
                  <a:srgbClr val="7030A0"/>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 </a:t>
            </a:r>
            <a:r>
              <a:rPr lang="ru-RU" b="1" u="sng" dirty="0" smtClean="0">
                <a:solidFill>
                  <a:srgbClr val="7030A0"/>
                </a:solidFill>
                <a:latin typeface="Times New Roman" pitchFamily="18" charset="0"/>
                <a:cs typeface="Times New Roman" pitchFamily="18" charset="0"/>
              </a:rPr>
              <a:t>М.И. Чистяковой</a:t>
            </a:r>
            <a:r>
              <a:rPr lang="ru-RU" sz="6000" dirty="0" smtClean="0">
                <a:solidFill>
                  <a:srgbClr val="00B0F0"/>
                </a:solidFill>
              </a:rPr>
              <a:t/>
            </a:r>
            <a:br>
              <a:rPr lang="ru-RU" sz="6000" dirty="0" smtClean="0">
                <a:solidFill>
                  <a:srgbClr val="00B0F0"/>
                </a:solidFill>
              </a:rPr>
            </a:br>
            <a:endParaRPr lang="ru-RU" sz="6000" dirty="0" smtClean="0"/>
          </a:p>
        </p:txBody>
      </p:sp>
      <p:sp>
        <p:nvSpPr>
          <p:cNvPr id="3076" name="Содержимое 2"/>
          <p:cNvSpPr>
            <a:spLocks noGrp="1"/>
          </p:cNvSpPr>
          <p:nvPr>
            <p:ph idx="1"/>
          </p:nvPr>
        </p:nvSpPr>
        <p:spPr>
          <a:xfrm>
            <a:off x="467544" y="1628800"/>
            <a:ext cx="8229600" cy="4525963"/>
          </a:xfrm>
        </p:spPr>
        <p:txBody>
          <a:bodyPr>
            <a:normAutofit/>
          </a:bodyPr>
          <a:lstStyle/>
          <a:p>
            <a:pPr algn="ctr">
              <a:buFont typeface="Arial" charset="0"/>
              <a:buNone/>
            </a:pPr>
            <a:r>
              <a:rPr lang="ru-RU" sz="5400" b="1" dirty="0" smtClean="0">
                <a:solidFill>
                  <a:srgbClr val="00B0F0"/>
                </a:solidFill>
                <a:latin typeface="Times New Roman" pitchFamily="18" charset="0"/>
                <a:cs typeface="Times New Roman" pitchFamily="18" charset="0"/>
              </a:rPr>
              <a:t>Картотека </a:t>
            </a:r>
            <a:r>
              <a:rPr lang="ru-RU" sz="5400" b="1" dirty="0" smtClean="0">
                <a:solidFill>
                  <a:srgbClr val="DF21AD"/>
                </a:solidFill>
                <a:latin typeface="Times New Roman" pitchFamily="18" charset="0"/>
                <a:cs typeface="Times New Roman" pitchFamily="18" charset="0"/>
              </a:rPr>
              <a:t>игр и этюдов</a:t>
            </a:r>
            <a:endParaRPr lang="ru-RU" sz="5400" b="1" dirty="0" smtClean="0">
              <a:latin typeface="Times New Roman" pitchFamily="18" charset="0"/>
              <a:cs typeface="Times New Roman" pitchFamily="18" charset="0"/>
            </a:endParaRPr>
          </a:p>
        </p:txBody>
      </p:sp>
      <p:sp>
        <p:nvSpPr>
          <p:cNvPr id="5" name="Прямоугольник 4"/>
          <p:cNvSpPr/>
          <p:nvPr/>
        </p:nvSpPr>
        <p:spPr>
          <a:xfrm>
            <a:off x="2555776" y="2996952"/>
            <a:ext cx="4104456" cy="2376264"/>
          </a:xfrm>
          <a:prstGeom prst="rect">
            <a:avLst/>
          </a:prstGeom>
          <a:solidFill>
            <a:schemeClr val="bg1"/>
          </a:solidFill>
          <a:ln w="381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mj-lt"/>
              <a:buAutoNum type="arabicPeriod"/>
              <a:defRPr/>
            </a:pPr>
            <a:r>
              <a:rPr lang="ru-RU" sz="1600" b="1" dirty="0" smtClean="0">
                <a:solidFill>
                  <a:srgbClr val="3C3C84"/>
                </a:solidFill>
                <a:latin typeface="Times New Roman" pitchFamily="18" charset="0"/>
                <a:cs typeface="Times New Roman" pitchFamily="18" charset="0"/>
              </a:rPr>
              <a:t>Этюды и игры на развитие внимания, памяти, автоматизированной и выразительной моторики. Этюды для достижения расслабления у детей.</a:t>
            </a:r>
          </a:p>
          <a:p>
            <a:pPr marL="342900" indent="-342900">
              <a:buFont typeface="+mj-lt"/>
              <a:buAutoNum type="arabicPeriod"/>
              <a:defRPr/>
            </a:pPr>
            <a:r>
              <a:rPr lang="ru-RU" sz="1600" b="1" dirty="0" smtClean="0">
                <a:solidFill>
                  <a:srgbClr val="3C3C84"/>
                </a:solidFill>
                <a:latin typeface="Times New Roman" pitchFamily="18" charset="0"/>
                <a:cs typeface="Times New Roman" pitchFamily="18" charset="0"/>
              </a:rPr>
              <a:t>Этюды и игры для выражения различных эмоциональных состояний.</a:t>
            </a:r>
          </a:p>
          <a:p>
            <a:pPr marL="342900" indent="-342900">
              <a:buFont typeface="+mj-lt"/>
              <a:buAutoNum type="arabicPeriod"/>
              <a:defRPr/>
            </a:pPr>
            <a:r>
              <a:rPr lang="ru-RU" sz="1600" b="1" dirty="0" smtClean="0">
                <a:solidFill>
                  <a:srgbClr val="3C3C84"/>
                </a:solidFill>
                <a:latin typeface="Times New Roman" pitchFamily="18" charset="0"/>
                <a:cs typeface="Times New Roman" pitchFamily="18" charset="0"/>
              </a:rPr>
              <a:t>Этюды и игры с отображением отдельных черт характера</a:t>
            </a:r>
            <a:endParaRPr lang="ru-RU" sz="1600" b="1" dirty="0">
              <a:solidFill>
                <a:srgbClr val="3C3C84"/>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539552" y="692696"/>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9</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Четыре стихии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Играющие сидят по кругу. Ведущий договаривается с ними, что, если он скажет слово «земля», все должны опустить руки вниз, если слово «вода» — вытянуть руки вперед, слово «воздух»—поднять руки вверх, слово «огонь» - произвести вращение руками в лучезапястных и локтевых суставах. Кто ошибается, считается проигравшим.</a:t>
            </a:r>
            <a:endParaRPr lang="ru-RU"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764704"/>
            <a:ext cx="8229600" cy="4525963"/>
          </a:xfrm>
        </p:spPr>
        <p:txBody>
          <a:bodyPr>
            <a:normAutofit lnSpcReduction="10000"/>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10</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Повтори за мной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r>
              <a:rPr lang="ru-RU" dirty="0" smtClean="0"/>
              <a:t> </a:t>
            </a:r>
            <a:r>
              <a:rPr lang="ru-RU" sz="2200" dirty="0" smtClean="0">
                <a:latin typeface="Times New Roman" pitchFamily="18" charset="0"/>
                <a:cs typeface="Times New Roman" pitchFamily="18" charset="0"/>
              </a:rPr>
              <a:t>Дети стоят около стола ведущего. Ведущий предлагает одному ребенку прохлопать все, что ему простучит карандашом: ведущий. Остальные дети внимательно слушают и оценивают исполнение движениями: поднимают вверх большой палец, если хлопки правильные, и опускают его вниз, если неправильные.</a:t>
            </a:r>
          </a:p>
          <a:p>
            <a:r>
              <a:rPr lang="ru-RU" sz="2200" dirty="0" smtClean="0">
                <a:latin typeface="Times New Roman" pitchFamily="18" charset="0"/>
                <a:cs typeface="Times New Roman" pitchFamily="18" charset="0"/>
              </a:rPr>
              <a:t>Ритмические фразы должны быть короткими и ясными по своей структуре</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8478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11</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движения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5 -6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Дети повторяют движения рук и ног за ведущим. Когда они запомнят очередность упражнений, повторяют их в обратном порядке.</a:t>
            </a: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8478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12</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свое место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4-5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8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Дети стоят в кругу или в разных углах зала, каждый должен запомнить свое место. Под музыку И. Дунаевского «Галоп» все разбегаются, а с окончанием музыки должны вернуться на свои места.</a:t>
            </a:r>
            <a:endParaRPr lang="ru-RU" sz="28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8478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13</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свою позу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4-5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Дети стоят в кругу или в разных углах зала, каждый ребенок должен встать в какую-нибудь позу и запомнить ее. Когда зазвучит музыка, все дети разбегаются, с ее окончанием они должны вернуться на свои места и встать в ту же позу. Музыкальное сопровождение: С. </a:t>
            </a:r>
            <a:r>
              <a:rPr lang="ru-RU" sz="2000" dirty="0" err="1" smtClean="0">
                <a:latin typeface="Times New Roman" pitchFamily="18" charset="0"/>
                <a:cs typeface="Times New Roman" pitchFamily="18" charset="0"/>
              </a:rPr>
              <a:t>Бодренков</a:t>
            </a:r>
            <a:r>
              <a:rPr lang="ru-RU" sz="2000" dirty="0" smtClean="0">
                <a:latin typeface="Times New Roman" pitchFamily="18" charset="0"/>
                <a:cs typeface="Times New Roman" pitchFamily="18" charset="0"/>
              </a:rPr>
              <a:t>. «Игра в горелки».</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14</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Слушай и исполняй!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7-8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Ведущий называет 1—2 раза несколько различных движений, не показывая их.    Дети должны произвести движения в той же последовательности, в какой они были названы ведущим.</a:t>
            </a:r>
            <a:endParaRPr lang="ru-RU" sz="2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15</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Вот так позы!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Играющие принимают различные позы. Водящий, посмотрев на них, должен запомнить и воспроизвести их, когда все дети вернутся в исходное положение.</a:t>
            </a:r>
            <a:endParaRPr lang="ru-RU" sz="2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16</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порядок!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p>
          <a:p>
            <a:pPr>
              <a:buNone/>
            </a:pPr>
            <a:r>
              <a:rPr lang="ru-RU" sz="2400" dirty="0" smtClean="0">
                <a:latin typeface="Times New Roman" pitchFamily="18" charset="0"/>
                <a:cs typeface="Times New Roman" pitchFamily="18" charset="0"/>
              </a:rPr>
              <a:t>     4 — 5 играющих выстраиваются друг за другом в произвольном порядке. Водящий, посмотрев на детей, должен отвернуться и сказать, кто за кем стоит. Затем водящим становится другой.</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908720"/>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17</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Кто что делал?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p>
          <a:p>
            <a:pPr marL="914400" indent="-914400" algn="ctr">
              <a:buNone/>
            </a:pP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Четверо играющих стоят рядом друг с другом. Под музыку Д. </a:t>
            </a:r>
            <a:r>
              <a:rPr lang="ru-RU" sz="2400" dirty="0" err="1" smtClean="0">
                <a:latin typeface="Times New Roman" pitchFamily="18" charset="0"/>
                <a:cs typeface="Times New Roman" pitchFamily="18" charset="0"/>
              </a:rPr>
              <a:t>Кабалевского</a:t>
            </a:r>
            <a:r>
              <a:rPr lang="ru-RU" sz="2400" dirty="0" smtClean="0">
                <a:latin typeface="Times New Roman" pitchFamily="18" charset="0"/>
                <a:cs typeface="Times New Roman" pitchFamily="18" charset="0"/>
              </a:rPr>
              <a:t> «Веселая сказочка» они по очереди выполняют различные движения и повторяют их 4 раза. Пятый ребенок должен запомнить, что они делали, и повторить их движения.</a:t>
            </a: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96752"/>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18</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Художник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p>
          <a:p>
            <a:pPr marL="914400" indent="-914400" algn="ctr">
              <a:buNone/>
            </a:pP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Ребенок играет роль художника. Он внимательно рассматривает того, кого будет рисовать, потом отворачивается и дает его словесный портрет.</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67544" y="476672"/>
            <a:ext cx="8229600" cy="1143000"/>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77500" lnSpcReduction="20000"/>
          </a:bodyPr>
          <a:lstStyle/>
          <a:p>
            <a:pPr marL="914400" indent="-914400" algn="ctr">
              <a:buAutoNum type="arabicPeriod"/>
            </a:pPr>
            <a:endParaRPr lang="ru-RU" sz="5100" dirty="0" smtClean="0">
              <a:solidFill>
                <a:srgbClr val="0000FF"/>
              </a:solidFill>
              <a:latin typeface="Times New Roman" pitchFamily="18" charset="0"/>
              <a:cs typeface="Times New Roman" pitchFamily="18" charset="0"/>
            </a:endParaRPr>
          </a:p>
          <a:p>
            <a:pPr marL="914400" indent="-914400" algn="ctr">
              <a:buNone/>
            </a:pPr>
            <a:r>
              <a:rPr lang="ru-RU" sz="4600" b="1" dirty="0" smtClean="0">
                <a:solidFill>
                  <a:srgbClr val="0000FF"/>
                </a:solidFill>
                <a:latin typeface="Times New Roman" pitchFamily="18" charset="0"/>
                <a:cs typeface="Times New Roman" pitchFamily="18" charset="0"/>
              </a:rPr>
              <a:t>1. Что слышно?</a:t>
            </a:r>
          </a:p>
          <a:p>
            <a:pPr algn="just"/>
            <a:r>
              <a:rPr lang="ru-RU" sz="2900" dirty="0" smtClean="0">
                <a:latin typeface="Times New Roman"/>
                <a:ea typeface="Times New Roman"/>
              </a:rPr>
              <a:t>1-й вариант (для детей 5 — 6 лет): </a:t>
            </a:r>
          </a:p>
          <a:p>
            <a:pPr algn="just">
              <a:buNone/>
            </a:pPr>
            <a:r>
              <a:rPr lang="ru-RU" sz="2900" dirty="0" smtClean="0">
                <a:latin typeface="Times New Roman"/>
                <a:ea typeface="Times New Roman"/>
              </a:rPr>
              <a:t>     Ведущий предлагает детям послушать и запомнить то, что происходит за дверью. Затем он просит рассказать, что они слышали.</a:t>
            </a:r>
          </a:p>
          <a:p>
            <a:pPr algn="just"/>
            <a:r>
              <a:rPr lang="ru-RU" sz="2900" dirty="0" smtClean="0">
                <a:latin typeface="Times New Roman"/>
                <a:ea typeface="Times New Roman"/>
              </a:rPr>
              <a:t>2-й вариант (дли детей 7 — 8 лет): </a:t>
            </a:r>
          </a:p>
          <a:p>
            <a:pPr algn="just">
              <a:buNone/>
            </a:pPr>
            <a:r>
              <a:rPr lang="ru-RU" sz="2900" dirty="0" smtClean="0">
                <a:latin typeface="Times New Roman"/>
                <a:ea typeface="Times New Roman"/>
              </a:rPr>
              <a:t>     По сигналу ведущего внимание детей обращается с двери на окно, с окна на дверь. Затем каждый ребенок должен рассказать, что где происходило.               </a:t>
            </a: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844824"/>
            <a:ext cx="8229600" cy="4525963"/>
          </a:xfrm>
        </p:spPr>
        <p:txBody>
          <a:bodyPr>
            <a:normAutofit fontScale="40000" lnSpcReduction="20000"/>
          </a:bodyPr>
          <a:lstStyle/>
          <a:p>
            <a:pPr marL="914400" indent="-914400" algn="ctr">
              <a:buNone/>
            </a:pPr>
            <a:endParaRPr lang="ru-RU" sz="5100" dirty="0" smtClean="0">
              <a:solidFill>
                <a:srgbClr val="0000FF"/>
              </a:solidFill>
              <a:latin typeface="+mj-lt"/>
            </a:endParaRPr>
          </a:p>
          <a:p>
            <a:pPr marL="914400" indent="-914400" algn="ctr">
              <a:buNone/>
            </a:pPr>
            <a:r>
              <a:rPr lang="ru-RU" sz="9000" b="1" dirty="0" smtClean="0">
                <a:solidFill>
                  <a:srgbClr val="0000FF"/>
                </a:solidFill>
                <a:latin typeface="Times New Roman" pitchFamily="18" charset="0"/>
                <a:cs typeface="Times New Roman" pitchFamily="18" charset="0"/>
              </a:rPr>
              <a:t>19. Тень </a:t>
            </a:r>
            <a:r>
              <a:rPr lang="ru-RU" sz="7000" b="1" dirty="0" smtClean="0">
                <a:solidFill>
                  <a:srgbClr val="0000FF"/>
                </a:solidFill>
                <a:latin typeface="Times New Roman" pitchFamily="18" charset="0"/>
                <a:cs typeface="Times New Roman" pitchFamily="18" charset="0"/>
              </a:rPr>
              <a:t>(для детей 5-6 лет)</a:t>
            </a:r>
            <a:r>
              <a:rPr lang="ru-RU" sz="7000" dirty="0" smtClean="0"/>
              <a:t> </a:t>
            </a:r>
            <a:endParaRPr lang="ru-RU" sz="5000" dirty="0" smtClean="0"/>
          </a:p>
          <a:p>
            <a:pPr>
              <a:buNone/>
            </a:pPr>
            <a:r>
              <a:rPr lang="ru-RU" sz="3400" dirty="0" smtClean="0">
                <a:latin typeface="Times New Roman" pitchFamily="18" charset="0"/>
                <a:cs typeface="Times New Roman" pitchFamily="18" charset="0"/>
              </a:rPr>
              <a:t>         </a:t>
            </a:r>
            <a:r>
              <a:rPr lang="ru-RU" sz="5100" dirty="0" smtClean="0">
                <a:latin typeface="Times New Roman" pitchFamily="18" charset="0"/>
                <a:cs typeface="Times New Roman" pitchFamily="18" charset="0"/>
              </a:rPr>
              <a:t>Звучит музыка А. Петрова «Зов синевы» </a:t>
            </a:r>
          </a:p>
          <a:p>
            <a:pPr>
              <a:buNone/>
            </a:pPr>
            <a:r>
              <a:rPr lang="ru-RU" sz="5100" dirty="0" smtClean="0">
                <a:latin typeface="Times New Roman" pitchFamily="18" charset="0"/>
                <a:cs typeface="Times New Roman" pitchFamily="18" charset="0"/>
              </a:rPr>
              <a:t>      (из кинофильма «Синяя птица»).</a:t>
            </a:r>
          </a:p>
          <a:p>
            <a:pPr>
              <a:buNone/>
            </a:pPr>
            <a:r>
              <a:rPr lang="ru-RU" sz="5100" dirty="0" smtClean="0">
                <a:latin typeface="Times New Roman" pitchFamily="18" charset="0"/>
                <a:cs typeface="Times New Roman" pitchFamily="18" charset="0"/>
              </a:rPr>
              <a:t>      Два ребенка идут по дороге через поле: один впереди, а другой на два-три шага сзади. Второй ребенок—это «тень» первого. «Тень» должна точно повторить все действия первого ребенка, который то сорвет цветок на обочине, то нагнется за красивым камушком, то поскачет на одной ноге, то остановится и посмотрит из-под руки и т. п.</a:t>
            </a:r>
          </a:p>
          <a:p>
            <a:pPr marL="914400" indent="-914400" algn="ctr">
              <a:buNone/>
            </a:pP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844824"/>
            <a:ext cx="8229600" cy="4525963"/>
          </a:xfrm>
        </p:spPr>
        <p:txBody>
          <a:bodyPr>
            <a:normAutofit fontScale="32500" lnSpcReduction="20000"/>
          </a:bodyPr>
          <a:lstStyle/>
          <a:p>
            <a:pPr marL="914400" indent="-914400" algn="ctr">
              <a:buNone/>
            </a:pPr>
            <a:endParaRPr lang="ru-RU" sz="5100" dirty="0" smtClean="0">
              <a:solidFill>
                <a:srgbClr val="0000FF"/>
              </a:solidFill>
              <a:latin typeface="+mj-lt"/>
            </a:endParaRPr>
          </a:p>
          <a:p>
            <a:pPr marL="914400" indent="-914400" algn="ctr">
              <a:buNone/>
            </a:pPr>
            <a:r>
              <a:rPr lang="ru-RU" sz="9000" b="1" dirty="0" smtClean="0">
                <a:solidFill>
                  <a:srgbClr val="0000FF"/>
                </a:solidFill>
                <a:latin typeface="Times New Roman" pitchFamily="18" charset="0"/>
                <a:cs typeface="Times New Roman" pitchFamily="18" charset="0"/>
              </a:rPr>
              <a:t>20. В магазине зеркал </a:t>
            </a:r>
            <a:r>
              <a:rPr lang="ru-RU" sz="7000" b="1" dirty="0" smtClean="0">
                <a:solidFill>
                  <a:srgbClr val="0000FF"/>
                </a:solidFill>
                <a:latin typeface="Times New Roman" pitchFamily="18" charset="0"/>
                <a:cs typeface="Times New Roman" pitchFamily="18" charset="0"/>
              </a:rPr>
              <a:t>(для детей 5-</a:t>
            </a:r>
            <a:r>
              <a:rPr lang="ru-RU" sz="6600" dirty="0" smtClean="0"/>
              <a:t> </a:t>
            </a:r>
            <a:r>
              <a:rPr lang="ru-RU" sz="6600" b="1" dirty="0" smtClean="0">
                <a:solidFill>
                  <a:srgbClr val="0000FF"/>
                </a:solidFill>
                <a:latin typeface="Times New Roman" pitchFamily="18" charset="0"/>
                <a:cs typeface="Times New Roman" pitchFamily="18" charset="0"/>
              </a:rPr>
              <a:t>6 лет)</a:t>
            </a:r>
            <a:r>
              <a:rPr lang="ru-RU" sz="6600" dirty="0" smtClean="0"/>
              <a:t> </a:t>
            </a:r>
          </a:p>
          <a:p>
            <a:pPr marL="914400" indent="-914400">
              <a:buNone/>
            </a:pPr>
            <a:r>
              <a:rPr lang="ru-RU" sz="7400" dirty="0" smtClean="0">
                <a:latin typeface="Times New Roman" pitchFamily="18" charset="0"/>
                <a:cs typeface="Times New Roman" pitchFamily="18" charset="0"/>
              </a:rPr>
              <a:t>            В магазине стояло много больших зеркал. Туда вошел человек, на плече у него была обезьянка. Она увидела себя в зеркалах и подумала, что это другие обезьянки, и стала корчить им рожицы. Обезьянки ответили ей тем же. Она погрозила им кулаком, и ей из зеркал погрозили, она топнула ногой, и все обезьянки топнули ногой. Что бы ни делала обезьянка, все остальные в точности повторяли ее движения.</a:t>
            </a:r>
          </a:p>
          <a:p>
            <a:pPr>
              <a:buNone/>
            </a:pPr>
            <a:r>
              <a:rPr lang="ru-RU" sz="3400" dirty="0" smtClean="0">
                <a:latin typeface="Times New Roman" pitchFamily="18" charset="0"/>
                <a:cs typeface="Times New Roman" pitchFamily="18" charset="0"/>
              </a:rPr>
              <a:t>         </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algn="ctr">
              <a:buNone/>
            </a:pPr>
            <a:r>
              <a:rPr lang="ru-RU" sz="13500" b="1" dirty="0" smtClean="0">
                <a:solidFill>
                  <a:srgbClr val="0000FF"/>
                </a:solidFill>
                <a:latin typeface="Times New Roman" pitchFamily="18" charset="0"/>
                <a:cs typeface="Times New Roman" pitchFamily="18" charset="0"/>
              </a:rPr>
              <a:t>21. Разведчики </a:t>
            </a:r>
            <a:r>
              <a:rPr lang="ru-RU" sz="11100" b="1" dirty="0" smtClean="0">
                <a:solidFill>
                  <a:srgbClr val="0000FF"/>
                </a:solidFill>
                <a:latin typeface="Times New Roman" pitchFamily="18" charset="0"/>
                <a:cs typeface="Times New Roman" pitchFamily="18" charset="0"/>
              </a:rPr>
              <a:t>(для детей 5-</a:t>
            </a:r>
            <a:r>
              <a:rPr lang="ru-RU" sz="11100" dirty="0" smtClean="0"/>
              <a:t> </a:t>
            </a:r>
            <a:r>
              <a:rPr lang="ru-RU" sz="11100" b="1" dirty="0" smtClean="0">
                <a:solidFill>
                  <a:srgbClr val="0000FF"/>
                </a:solidFill>
                <a:latin typeface="Times New Roman" pitchFamily="18" charset="0"/>
                <a:cs typeface="Times New Roman" pitchFamily="18" charset="0"/>
              </a:rPr>
              <a:t>6 лет)</a:t>
            </a:r>
            <a:r>
              <a:rPr lang="ru-RU" sz="11100" dirty="0" smtClean="0"/>
              <a:t> </a:t>
            </a:r>
          </a:p>
          <a:p>
            <a:r>
              <a:rPr lang="ru-RU" sz="8000" dirty="0" smtClean="0">
                <a:latin typeface="Times New Roman" pitchFamily="18" charset="0"/>
                <a:cs typeface="Times New Roman" pitchFamily="18" charset="0"/>
              </a:rPr>
              <a:t>1-й вариант (для детей 6 — 7 лет). В комнате в произвольном порядке расставлены стулья. Один ребенок (разведчик) идет через комнату, обходя стулья с любой стороны, а другой ребенок (командир), запомнив дорогу, должен провести отряд тем же путем. Затем разведчиком и командиром отряда становятся другие дети. Разведчик прокладывает новый путь, а командир ведет по этому пути весь отряд и т.д.</a:t>
            </a:r>
          </a:p>
          <a:p>
            <a:r>
              <a:rPr lang="ru-RU" sz="8000" dirty="0" smtClean="0">
                <a:latin typeface="Times New Roman" pitchFamily="18" charset="0"/>
                <a:cs typeface="Times New Roman" pitchFamily="18" charset="0"/>
              </a:rPr>
              <a:t>2-й вариант (для детей 6 - 7 лет). Начало игры такое же, как в 1-м варианте, но командир должен начать вести отряд оттуда, куда пришел разведчик, и привести туда, откуда вышел разведчик. Музыкальное сопровождение: Е. Брусиловский. </a:t>
            </a:r>
          </a:p>
          <a:p>
            <a:pPr>
              <a:buNone/>
            </a:pPr>
            <a:r>
              <a:rPr lang="ru-RU" sz="3400" dirty="0" smtClean="0">
                <a:latin typeface="Times New Roman" pitchFamily="18" charset="0"/>
                <a:cs typeface="Times New Roman" pitchFamily="18" charset="0"/>
              </a:rPr>
              <a:t>         </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8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4200" b="1" dirty="0" smtClean="0">
                <a:solidFill>
                  <a:srgbClr val="0000FF"/>
                </a:solidFill>
                <a:latin typeface="Times New Roman" pitchFamily="18" charset="0"/>
                <a:cs typeface="Times New Roman" pitchFamily="18" charset="0"/>
              </a:rPr>
              <a:t>22. Флажок </a:t>
            </a:r>
            <a:r>
              <a:rPr lang="ru-RU" sz="3300" b="1" dirty="0" smtClean="0">
                <a:solidFill>
                  <a:srgbClr val="0000FF"/>
                </a:solidFill>
                <a:latin typeface="Times New Roman" pitchFamily="18" charset="0"/>
                <a:cs typeface="Times New Roman" pitchFamily="18" charset="0"/>
              </a:rPr>
              <a:t>(для детей 4-</a:t>
            </a:r>
            <a:r>
              <a:rPr lang="ru-RU" sz="3300" dirty="0" smtClean="0"/>
              <a:t> </a:t>
            </a:r>
            <a:r>
              <a:rPr lang="ru-RU" sz="3300" b="1" dirty="0" smtClean="0">
                <a:solidFill>
                  <a:srgbClr val="0000FF"/>
                </a:solidFill>
                <a:latin typeface="Times New Roman" pitchFamily="18" charset="0"/>
                <a:cs typeface="Times New Roman" pitchFamily="18" charset="0"/>
              </a:rPr>
              <a:t>5 лет)</a:t>
            </a:r>
            <a:r>
              <a:rPr lang="ru-RU" sz="3300" dirty="0" smtClean="0"/>
              <a:t> </a:t>
            </a:r>
          </a:p>
          <a:p>
            <a:pPr>
              <a:buNone/>
            </a:pPr>
            <a:r>
              <a:rPr lang="ru-RU" sz="34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Играющие ходят по залу под «Болгарскую песню» (обработка Т. Ломовой). Когда ведущий поднимет флажок вверх, все дети должны остановиться, хотя музыка продолжает звучать.                                                                                   </a:t>
            </a: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3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100" b="1" dirty="0" smtClean="0">
                <a:solidFill>
                  <a:srgbClr val="0000FF"/>
                </a:solidFill>
                <a:latin typeface="Times New Roman" pitchFamily="18" charset="0"/>
                <a:cs typeface="Times New Roman" pitchFamily="18" charset="0"/>
              </a:rPr>
              <a:t>23. Запретный номер </a:t>
            </a:r>
            <a:r>
              <a:rPr lang="ru-RU" sz="9800" b="1" dirty="0" smtClean="0">
                <a:solidFill>
                  <a:srgbClr val="0000FF"/>
                </a:solidFill>
                <a:latin typeface="Times New Roman" pitchFamily="18" charset="0"/>
                <a:cs typeface="Times New Roman" pitchFamily="18" charset="0"/>
              </a:rPr>
              <a:t>(для детей 6 -</a:t>
            </a:r>
            <a:r>
              <a:rPr lang="ru-RU" sz="9800" dirty="0" smtClean="0"/>
              <a:t> </a:t>
            </a:r>
            <a:r>
              <a:rPr lang="ru-RU" sz="9800" b="1" dirty="0" smtClean="0">
                <a:solidFill>
                  <a:srgbClr val="0000FF"/>
                </a:solidFill>
                <a:latin typeface="Times New Roman" pitchFamily="18" charset="0"/>
                <a:cs typeface="Times New Roman" pitchFamily="18" charset="0"/>
              </a:rPr>
              <a:t>7 лет)</a:t>
            </a:r>
          </a:p>
          <a:p>
            <a:pPr algn="ctr">
              <a:buNone/>
            </a:pPr>
            <a:r>
              <a:rPr lang="ru-RU" sz="9800" dirty="0" smtClean="0"/>
              <a:t> </a:t>
            </a:r>
          </a:p>
          <a:p>
            <a:pPr>
              <a:buNone/>
            </a:pPr>
            <a:r>
              <a:rPr lang="ru-RU" sz="7000" dirty="0" smtClean="0">
                <a:latin typeface="Times New Roman" pitchFamily="18" charset="0"/>
                <a:cs typeface="Times New Roman" pitchFamily="18" charset="0"/>
              </a:rPr>
              <a:t>    Играющие стоят по кругу. Выбирается цифра, которую нельзя произносить, вместо ее произнесения играющий хлопает в ладоши. Например, запретный номер 5. Игра начинается, когда первый ребенок скажет: «Один», следующий продолжает счет, и так до пяти. Пятый ребенок молча хлопает в ладоши 5 раз. Шестой говорит: «Шесть» и т. д.                       </a:t>
            </a: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3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0000" b="1" dirty="0" smtClean="0">
                <a:solidFill>
                  <a:srgbClr val="0000FF"/>
                </a:solidFill>
                <a:latin typeface="Times New Roman" pitchFamily="18" charset="0"/>
                <a:cs typeface="Times New Roman" pitchFamily="18" charset="0"/>
              </a:rPr>
              <a:t>24. Противоположные движения </a:t>
            </a:r>
            <a:r>
              <a:rPr lang="ru-RU" sz="9000" b="1" dirty="0" smtClean="0">
                <a:solidFill>
                  <a:srgbClr val="0000FF"/>
                </a:solidFill>
                <a:latin typeface="Times New Roman" pitchFamily="18" charset="0"/>
                <a:cs typeface="Times New Roman" pitchFamily="18" charset="0"/>
              </a:rPr>
              <a:t>(для детей 5 -</a:t>
            </a:r>
            <a:r>
              <a:rPr lang="ru-RU" sz="9000" dirty="0" smtClean="0"/>
              <a:t> </a:t>
            </a:r>
            <a:r>
              <a:rPr lang="ru-RU" sz="9000" b="1" dirty="0" smtClean="0">
                <a:solidFill>
                  <a:srgbClr val="0000FF"/>
                </a:solidFill>
                <a:latin typeface="Times New Roman" pitchFamily="18" charset="0"/>
                <a:cs typeface="Times New Roman" pitchFamily="18" charset="0"/>
              </a:rPr>
              <a:t>6 лет)</a:t>
            </a:r>
          </a:p>
          <a:p>
            <a:pPr>
              <a:buNone/>
            </a:pPr>
            <a:r>
              <a:rPr lang="ru-RU" sz="6000" dirty="0" smtClean="0">
                <a:latin typeface="Times New Roman" pitchFamily="18" charset="0"/>
                <a:cs typeface="Times New Roman" pitchFamily="18" charset="0"/>
              </a:rPr>
              <a:t>     </a:t>
            </a:r>
            <a:r>
              <a:rPr lang="ru-RU" sz="7400" dirty="0" smtClean="0">
                <a:latin typeface="Times New Roman" pitchFamily="18" charset="0"/>
                <a:cs typeface="Times New Roman" pitchFamily="18" charset="0"/>
              </a:rPr>
              <a:t>Дети становятся в две шеренги друг против друга. Под музыку «Канадской народной песни» на начало каждого такта вторая шеренга выполняет движения, противоположные цервой. </a:t>
            </a:r>
          </a:p>
          <a:p>
            <a:pPr>
              <a:buNone/>
            </a:pPr>
            <a:r>
              <a:rPr lang="ru-RU" sz="7400" dirty="0" smtClean="0">
                <a:latin typeface="Times New Roman" pitchFamily="18" charset="0"/>
                <a:cs typeface="Times New Roman" pitchFamily="18" charset="0"/>
              </a:rPr>
              <a:t>     Если первая шеренга приседает, то вторая подпрыгивает. </a:t>
            </a:r>
          </a:p>
          <a:p>
            <a:pPr>
              <a:buNone/>
            </a:pPr>
            <a:r>
              <a:rPr lang="ru-RU" sz="7400" dirty="0" smtClean="0">
                <a:latin typeface="Times New Roman" pitchFamily="18" charset="0"/>
                <a:cs typeface="Times New Roman" pitchFamily="18" charset="0"/>
              </a:rPr>
              <a:t>      И т. д.</a:t>
            </a:r>
            <a:r>
              <a:rPr lang="ru-RU" sz="11100" dirty="0" smtClean="0">
                <a:latin typeface="Times New Roman" pitchFamily="18" charset="0"/>
                <a:cs typeface="Times New Roman" pitchFamily="18" charset="0"/>
              </a:rPr>
              <a:t> </a:t>
            </a:r>
          </a:p>
          <a:p>
            <a:pPr>
              <a:buNone/>
            </a:pPr>
            <a:r>
              <a:rPr lang="ru-RU" sz="7000" dirty="0" smtClean="0">
                <a:latin typeface="Times New Roman" pitchFamily="18" charset="0"/>
                <a:cs typeface="Times New Roman" pitchFamily="18" charset="0"/>
              </a:rPr>
              <a:t>    </a:t>
            </a: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6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5800" b="1" dirty="0" smtClean="0">
                <a:solidFill>
                  <a:srgbClr val="0000FF"/>
                </a:solidFill>
                <a:latin typeface="Times New Roman" pitchFamily="18" charset="0"/>
                <a:cs typeface="Times New Roman" pitchFamily="18" charset="0"/>
              </a:rPr>
              <a:t>25. Стоп! </a:t>
            </a:r>
            <a:r>
              <a:rPr lang="ru-RU" sz="5100" b="1" dirty="0" smtClean="0">
                <a:solidFill>
                  <a:srgbClr val="0000FF"/>
                </a:solidFill>
                <a:latin typeface="Times New Roman" pitchFamily="18" charset="0"/>
                <a:cs typeface="Times New Roman" pitchFamily="18" charset="0"/>
              </a:rPr>
              <a:t>(для детей 5 -</a:t>
            </a:r>
            <a:r>
              <a:rPr lang="ru-RU" sz="5100" dirty="0" smtClean="0"/>
              <a:t> </a:t>
            </a:r>
            <a:r>
              <a:rPr lang="ru-RU" sz="5100" b="1" dirty="0" smtClean="0">
                <a:solidFill>
                  <a:srgbClr val="0000FF"/>
                </a:solidFill>
                <a:latin typeface="Times New Roman" pitchFamily="18" charset="0"/>
                <a:cs typeface="Times New Roman" pitchFamily="18" charset="0"/>
              </a:rPr>
              <a:t>6 лет)</a:t>
            </a:r>
          </a:p>
          <a:p>
            <a:pPr>
              <a:buNone/>
            </a:pPr>
            <a:r>
              <a:rPr lang="ru-RU" sz="60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Дети идут под музыку Э. </a:t>
            </a:r>
            <a:r>
              <a:rPr lang="ru-RU" sz="3600" dirty="0" err="1" smtClean="0">
                <a:latin typeface="Times New Roman" pitchFamily="18" charset="0"/>
                <a:cs typeface="Times New Roman" pitchFamily="18" charset="0"/>
              </a:rPr>
              <a:t>Жака-Далькроза</a:t>
            </a:r>
            <a:r>
              <a:rPr lang="ru-RU" sz="3600" dirty="0" smtClean="0">
                <a:latin typeface="Times New Roman" pitchFamily="18" charset="0"/>
                <a:cs typeface="Times New Roman" pitchFamily="18" charset="0"/>
              </a:rPr>
              <a:t> «Марш». Внезапно музыка обрывается, но дети должны идти дальше в прежнем темпе до тех пор, пока ведущий не скажет: «Стоп!»</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6000" b="1" dirty="0" smtClean="0">
                <a:solidFill>
                  <a:srgbClr val="0000FF"/>
                </a:solidFill>
                <a:latin typeface="Times New Roman" pitchFamily="18" charset="0"/>
                <a:cs typeface="Times New Roman" pitchFamily="18" charset="0"/>
              </a:rPr>
              <a:t>26. Замри! </a:t>
            </a:r>
            <a:r>
              <a:rPr lang="ru-RU" sz="14400" b="1" dirty="0" smtClean="0">
                <a:solidFill>
                  <a:srgbClr val="0000FF"/>
                </a:solidFill>
                <a:latin typeface="Times New Roman" pitchFamily="18" charset="0"/>
                <a:cs typeface="Times New Roman" pitchFamily="18" charset="0"/>
              </a:rPr>
              <a:t>(для детей 6 -</a:t>
            </a:r>
            <a:r>
              <a:rPr lang="ru-RU" sz="14400" dirty="0" smtClean="0"/>
              <a:t> </a:t>
            </a:r>
            <a:r>
              <a:rPr lang="ru-RU" sz="14400" b="1" dirty="0" smtClean="0">
                <a:solidFill>
                  <a:srgbClr val="0000FF"/>
                </a:solidFill>
                <a:latin typeface="Times New Roman" pitchFamily="18" charset="0"/>
                <a:cs typeface="Times New Roman" pitchFamily="18" charset="0"/>
              </a:rPr>
              <a:t>7 лет</a:t>
            </a:r>
            <a:r>
              <a:rPr lang="ru-RU" sz="17600" b="1" dirty="0" smtClean="0">
                <a:solidFill>
                  <a:srgbClr val="0000FF"/>
                </a:solidFill>
                <a:latin typeface="Times New Roman" pitchFamily="18" charset="0"/>
                <a:cs typeface="Times New Roman" pitchFamily="18" charset="0"/>
              </a:rPr>
              <a:t>)</a:t>
            </a:r>
            <a:r>
              <a:rPr lang="ru-RU" sz="14400" dirty="0" smtClean="0"/>
              <a:t> </a:t>
            </a:r>
          </a:p>
          <a:p>
            <a:pPr algn="ctr">
              <a:buNone/>
            </a:pPr>
            <a:endParaRPr lang="ru-RU" sz="6600" dirty="0" smtClean="0"/>
          </a:p>
          <a:p>
            <a:pPr>
              <a:buNone/>
            </a:pPr>
            <a:r>
              <a:rPr lang="ru-RU" sz="9600" dirty="0" smtClean="0"/>
              <a:t>     </a:t>
            </a:r>
            <a:r>
              <a:rPr lang="ru-RU" sz="9600" dirty="0" smtClean="0">
                <a:latin typeface="Times New Roman" pitchFamily="18" charset="0"/>
                <a:cs typeface="Times New Roman" pitchFamily="18" charset="0"/>
              </a:rPr>
              <a:t>Дети прыгают в такт музыке Д. </a:t>
            </a:r>
            <a:r>
              <a:rPr lang="ru-RU" sz="9600" dirty="0" err="1" smtClean="0">
                <a:latin typeface="Times New Roman" pitchFamily="18" charset="0"/>
                <a:cs typeface="Times New Roman" pitchFamily="18" charset="0"/>
              </a:rPr>
              <a:t>Кабалевского</a:t>
            </a:r>
            <a:r>
              <a:rPr lang="ru-RU" sz="9600" dirty="0" smtClean="0">
                <a:latin typeface="Times New Roman" pitchFamily="18" charset="0"/>
                <a:cs typeface="Times New Roman" pitchFamily="18" charset="0"/>
              </a:rPr>
              <a:t> «Клоуны» (ноги в стороны - вместе), сопровождая прыжки хлопками над головой и по бедрам. Внезапно музыка обрывается — играющие должны успеть застыть в позе, на которую пришлась остановка музыки. Снова звучит музыка—оставшиеся продолжают игру. Играют до тех пор, пока останется только один играющий, который признается победителем.</a:t>
            </a:r>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buNone/>
            </a:pPr>
            <a:r>
              <a:rPr lang="ru-RU" sz="14400" b="1" dirty="0" smtClean="0">
                <a:solidFill>
                  <a:srgbClr val="0000FF"/>
                </a:solidFill>
                <a:latin typeface="Times New Roman" pitchFamily="18" charset="0"/>
                <a:cs typeface="Times New Roman" pitchFamily="18" charset="0"/>
              </a:rPr>
              <a:t>27. Пожалуйста! </a:t>
            </a:r>
            <a:r>
              <a:rPr lang="ru-RU" sz="11200" b="1" dirty="0" smtClean="0">
                <a:solidFill>
                  <a:srgbClr val="0000FF"/>
                </a:solidFill>
                <a:latin typeface="Times New Roman" pitchFamily="18" charset="0"/>
                <a:cs typeface="Times New Roman" pitchFamily="18" charset="0"/>
              </a:rPr>
              <a:t>(для детей 7 -</a:t>
            </a:r>
            <a:r>
              <a:rPr lang="ru-RU" sz="11200" dirty="0" smtClean="0"/>
              <a:t> </a:t>
            </a:r>
            <a:r>
              <a:rPr lang="ru-RU" sz="11200" b="1" dirty="0" smtClean="0">
                <a:solidFill>
                  <a:srgbClr val="0000FF"/>
                </a:solidFill>
                <a:latin typeface="Times New Roman" pitchFamily="18" charset="0"/>
                <a:cs typeface="Times New Roman" pitchFamily="18" charset="0"/>
              </a:rPr>
              <a:t>8 лет</a:t>
            </a:r>
            <a:r>
              <a:rPr lang="ru-RU" sz="12800" b="1" dirty="0" smtClean="0">
                <a:solidFill>
                  <a:srgbClr val="0000FF"/>
                </a:solidFill>
                <a:latin typeface="Times New Roman" pitchFamily="18" charset="0"/>
                <a:cs typeface="Times New Roman" pitchFamily="18" charset="0"/>
              </a:rPr>
              <a:t>)</a:t>
            </a:r>
            <a:r>
              <a:rPr lang="ru-RU" sz="26400" dirty="0" smtClean="0"/>
              <a:t> </a:t>
            </a:r>
          </a:p>
          <a:p>
            <a:r>
              <a:rPr lang="ru-RU" sz="8000" dirty="0" smtClean="0">
                <a:latin typeface="Times New Roman" pitchFamily="18" charset="0"/>
                <a:cs typeface="Times New Roman" pitchFamily="18" charset="0"/>
              </a:rPr>
              <a:t>1-й   вариант. Все участники игры вместе с ведущим становятся   в круг. Ведущий говорит, что он будет показывать разные движения (физкультурные, танцевальные, шуточные), а играющие должны их повторять лишь в том случае, если он к показу добавит слово «пожалуйста». Кто ошибется, выбывает из игры.</a:t>
            </a:r>
          </a:p>
          <a:p>
            <a:pPr>
              <a:buNone/>
            </a:pPr>
            <a:endParaRPr lang="ru-RU" sz="8000" dirty="0" smtClean="0">
              <a:latin typeface="Times New Roman" pitchFamily="18" charset="0"/>
              <a:cs typeface="Times New Roman" pitchFamily="18" charset="0"/>
            </a:endParaRPr>
          </a:p>
          <a:p>
            <a:r>
              <a:rPr lang="ru-RU" sz="8000" dirty="0" smtClean="0">
                <a:latin typeface="Times New Roman" pitchFamily="18" charset="0"/>
                <a:cs typeface="Times New Roman" pitchFamily="18" charset="0"/>
              </a:rPr>
              <a:t>2-й вариант. Игра идет так же, как в 1-м варианте, но только тот, кто ошибется, выходит на середину и выполняет какое-нибудь задание, например улыбнуться, попрыгать на одной ноге и т. п.</a:t>
            </a:r>
          </a:p>
          <a:p>
            <a:pPr algn="ct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buNone/>
            </a:pPr>
            <a:r>
              <a:rPr lang="ru-RU" sz="12800" b="1" dirty="0" smtClean="0">
                <a:solidFill>
                  <a:srgbClr val="0000FF"/>
                </a:solidFill>
                <a:latin typeface="Times New Roman" pitchFamily="18" charset="0"/>
                <a:cs typeface="Times New Roman" pitchFamily="18" charset="0"/>
              </a:rPr>
              <a:t>28. Запрещенное движение! </a:t>
            </a:r>
            <a:r>
              <a:rPr lang="ru-RU" sz="9600" b="1" dirty="0" smtClean="0">
                <a:solidFill>
                  <a:srgbClr val="0000FF"/>
                </a:solidFill>
                <a:latin typeface="Times New Roman" pitchFamily="18" charset="0"/>
                <a:cs typeface="Times New Roman" pitchFamily="18" charset="0"/>
              </a:rPr>
              <a:t>(для детей 5 -</a:t>
            </a:r>
            <a:r>
              <a:rPr lang="ru-RU" sz="9600" dirty="0" smtClean="0"/>
              <a:t> </a:t>
            </a:r>
            <a:r>
              <a:rPr lang="ru-RU" sz="9600" b="1" dirty="0" smtClean="0">
                <a:solidFill>
                  <a:srgbClr val="0000FF"/>
                </a:solidFill>
                <a:latin typeface="Times New Roman" pitchFamily="18" charset="0"/>
                <a:cs typeface="Times New Roman" pitchFamily="18" charset="0"/>
              </a:rPr>
              <a:t>6 лет</a:t>
            </a:r>
            <a:r>
              <a:rPr lang="ru-RU" sz="11200" b="1" dirty="0" smtClean="0">
                <a:solidFill>
                  <a:srgbClr val="0000FF"/>
                </a:solidFill>
                <a:latin typeface="Times New Roman" pitchFamily="18" charset="0"/>
                <a:cs typeface="Times New Roman" pitchFamily="18" charset="0"/>
              </a:rPr>
              <a:t>)</a:t>
            </a:r>
            <a:r>
              <a:rPr lang="ru-RU" sz="24000" dirty="0" smtClean="0"/>
              <a:t> </a:t>
            </a:r>
          </a:p>
          <a:p>
            <a:r>
              <a:rPr lang="ru-RU" sz="9600" dirty="0" smtClean="0">
                <a:latin typeface="Times New Roman" pitchFamily="18" charset="0"/>
                <a:cs typeface="Times New Roman" pitchFamily="18" charset="0"/>
              </a:rPr>
              <a:t>Дети стоят лицом к ведущему. Под музыку И. Дунаевского «До чего же хорошо кругом» на начало каждого такта они выполняют руками движения, которые показывает ведущий.</a:t>
            </a:r>
          </a:p>
          <a:p>
            <a:r>
              <a:rPr lang="ru-RU" sz="9600" dirty="0" smtClean="0">
                <a:latin typeface="Times New Roman" pitchFamily="18" charset="0"/>
                <a:cs typeface="Times New Roman" pitchFamily="18" charset="0"/>
              </a:rPr>
              <a:t>Затем выбирается одно движение, которое повторять запрещается. Тот, кто повторит запрещенное движение, выходит из игры.</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67544" y="548680"/>
            <a:ext cx="8229600" cy="1143000"/>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85000" lnSpcReduction="10000"/>
          </a:bodyPr>
          <a:lstStyle/>
          <a:p>
            <a:pPr marL="914400" indent="-914400" algn="ctr">
              <a:buAutoNum type="arabicPeriod"/>
            </a:pPr>
            <a:endParaRPr lang="ru-RU" sz="5100" dirty="0" smtClean="0">
              <a:solidFill>
                <a:srgbClr val="0000FF"/>
              </a:solidFill>
              <a:latin typeface="+mj-lt"/>
            </a:endParaRPr>
          </a:p>
          <a:p>
            <a:pPr marL="914400" indent="-914400" algn="ctr">
              <a:buNone/>
            </a:pPr>
            <a:r>
              <a:rPr lang="ru-RU" sz="4200" b="1" dirty="0" smtClean="0">
                <a:solidFill>
                  <a:srgbClr val="0000FF"/>
                </a:solidFill>
                <a:latin typeface="Times New Roman" pitchFamily="18" charset="0"/>
                <a:cs typeface="Times New Roman" pitchFamily="18" charset="0"/>
              </a:rPr>
              <a:t>2.  Будь внимателен! </a:t>
            </a:r>
            <a:r>
              <a:rPr lang="ru-RU" sz="3000" b="1" dirty="0" smtClean="0">
                <a:solidFill>
                  <a:srgbClr val="0000FF"/>
                </a:solidFill>
                <a:latin typeface="Times New Roman" pitchFamily="18" charset="0"/>
                <a:cs typeface="Times New Roman" pitchFamily="18" charset="0"/>
              </a:rPr>
              <a:t>(для детей 4-5 лет)</a:t>
            </a:r>
          </a:p>
          <a:p>
            <a:pPr>
              <a:buNone/>
            </a:pPr>
            <a:r>
              <a:rPr lang="ru-RU" dirty="0" smtClean="0"/>
              <a:t>          </a:t>
            </a:r>
            <a:r>
              <a:rPr lang="ru-RU" sz="2600" dirty="0" smtClean="0"/>
              <a:t> </a:t>
            </a:r>
            <a:r>
              <a:rPr lang="ru-RU" sz="2600" dirty="0" smtClean="0">
                <a:latin typeface="Times New Roman" pitchFamily="18" charset="0"/>
                <a:cs typeface="Times New Roman" pitchFamily="18" charset="0"/>
              </a:rPr>
              <a:t>Дети шагают под «Марш» С.Прокофьева. </a:t>
            </a:r>
          </a:p>
          <a:p>
            <a:pPr>
              <a:buNone/>
            </a:pPr>
            <a:r>
              <a:rPr lang="ru-RU" sz="2600" dirty="0" smtClean="0">
                <a:latin typeface="Times New Roman" pitchFamily="18" charset="0"/>
                <a:cs typeface="Times New Roman" pitchFamily="18" charset="0"/>
              </a:rPr>
              <a:t>            Затем на слово «Зайчики», произнесенное ведущим, дети </a:t>
            </a:r>
          </a:p>
          <a:p>
            <a:pPr>
              <a:buNone/>
            </a:pPr>
            <a:r>
              <a:rPr lang="ru-RU" sz="2600" dirty="0" smtClean="0">
                <a:latin typeface="Times New Roman" pitchFamily="18" charset="0"/>
                <a:cs typeface="Times New Roman" pitchFamily="18" charset="0"/>
              </a:rPr>
              <a:t>     должны начать прыгать, на слово «лошадки» — как бы </a:t>
            </a:r>
          </a:p>
          <a:p>
            <a:pPr>
              <a:buNone/>
            </a:pPr>
            <a:r>
              <a:rPr lang="ru-RU" sz="2600" dirty="0" smtClean="0">
                <a:latin typeface="Times New Roman" pitchFamily="18" charset="0"/>
                <a:cs typeface="Times New Roman" pitchFamily="18" charset="0"/>
              </a:rPr>
              <a:t>     ударять «копытом» об пол, «раки» — пятиться, «птицы» -</a:t>
            </a:r>
          </a:p>
          <a:p>
            <a:pPr>
              <a:buNone/>
            </a:pPr>
            <a:r>
              <a:rPr lang="ru-RU" sz="2600" dirty="0" smtClean="0">
                <a:latin typeface="Times New Roman" pitchFamily="18" charset="0"/>
                <a:cs typeface="Times New Roman" pitchFamily="18" charset="0"/>
              </a:rPr>
              <a:t>     бегать, раскинув руки в стороны, «аист» — стоять на </a:t>
            </a:r>
          </a:p>
          <a:p>
            <a:pPr>
              <a:buNone/>
            </a:pPr>
            <a:r>
              <a:rPr lang="ru-RU" sz="2600" dirty="0" smtClean="0">
                <a:latin typeface="Times New Roman" pitchFamily="18" charset="0"/>
                <a:cs typeface="Times New Roman" pitchFamily="18" charset="0"/>
              </a:rPr>
              <a:t>     одной ноге.</a:t>
            </a:r>
            <a:endParaRPr lang="ru-RU" sz="3000" dirty="0" smtClean="0">
              <a:latin typeface="Times New Roman" pitchFamily="18" charset="0"/>
              <a:cs typeface="Times New Roman" pitchFamily="18" charset="0"/>
            </a:endParaRP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539552" y="98072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2800" b="1" dirty="0" smtClean="0">
                <a:solidFill>
                  <a:srgbClr val="0000FF"/>
                </a:solidFill>
                <a:latin typeface="Times New Roman" pitchFamily="18" charset="0"/>
                <a:cs typeface="Times New Roman" pitchFamily="18" charset="0"/>
              </a:rPr>
              <a:t>29. Пустой угол </a:t>
            </a:r>
            <a:r>
              <a:rPr lang="ru-RU" sz="9600" b="1" dirty="0" smtClean="0">
                <a:solidFill>
                  <a:srgbClr val="0000FF"/>
                </a:solidFill>
                <a:latin typeface="Times New Roman" pitchFamily="18" charset="0"/>
                <a:cs typeface="Times New Roman" pitchFamily="18" charset="0"/>
              </a:rPr>
              <a:t>(для детей 7-</a:t>
            </a:r>
            <a:r>
              <a:rPr lang="ru-RU" sz="9600" dirty="0" smtClean="0"/>
              <a:t> </a:t>
            </a:r>
            <a:r>
              <a:rPr lang="ru-RU" sz="9600" b="1" dirty="0" smtClean="0">
                <a:solidFill>
                  <a:srgbClr val="0000FF"/>
                </a:solidFill>
                <a:latin typeface="Times New Roman" pitchFamily="18" charset="0"/>
                <a:cs typeface="Times New Roman" pitchFamily="18" charset="0"/>
              </a:rPr>
              <a:t>8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r>
              <a:rPr lang="ru-RU" sz="7200" dirty="0" smtClean="0">
                <a:latin typeface="Times New Roman" pitchFamily="18" charset="0"/>
                <a:cs typeface="Times New Roman" pitchFamily="18" charset="0"/>
              </a:rPr>
              <a:t>Три пары играющих детей размещаются в трех углах комнаты, четвертый угол остается пустым.  Под музыку дети парами перемещаются в пустой угол в определенном порядке: 1-я, 2-я, 3-я пара; 2-я, 3-я и т. д. </a:t>
            </a:r>
          </a:p>
          <a:p>
            <a:pPr>
              <a:buNone/>
            </a:pPr>
            <a:r>
              <a:rPr lang="ru-RU" sz="7200" dirty="0" smtClean="0">
                <a:latin typeface="Times New Roman" pitchFamily="18" charset="0"/>
                <a:cs typeface="Times New Roman" pitchFamily="18" charset="0"/>
              </a:rPr>
              <a:t>                Когда действие перемещения становится автоматическим, ведущий предупреждает, что на слово «еще» пара, которая только что добежала до пустого угла, должна вернуться обратно, а следующая за ней пара, собравшаяся перемещаться в их угол, остаться на месте и только на следующей музыкальной фразе перебегать в новый пустой угол. </a:t>
            </a:r>
          </a:p>
          <a:p>
            <a:pPr>
              <a:buNone/>
            </a:pPr>
            <a:r>
              <a:rPr lang="ru-RU" sz="7200" dirty="0" smtClean="0">
                <a:latin typeface="Times New Roman" pitchFamily="18" charset="0"/>
                <a:cs typeface="Times New Roman" pitchFamily="18" charset="0"/>
              </a:rPr>
              <a:t>             Дети   заранее не знают, когда ведущий подаст команду «еще», и должны быть начеку. Если детей меньше шести, то в каком-то углу может стоять один ребенок, а если больше шести, то допустимо объединение троих детей.</a:t>
            </a:r>
            <a:endParaRPr lang="ru-RU" sz="80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34076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9600" b="1" dirty="0" smtClean="0">
                <a:solidFill>
                  <a:srgbClr val="0000FF"/>
                </a:solidFill>
                <a:latin typeface="Times New Roman" pitchFamily="18" charset="0"/>
                <a:cs typeface="Times New Roman" pitchFamily="18" charset="0"/>
              </a:rPr>
              <a:t>30. ПОССОРИЛИСЬ ДВА ПЕТУШКА (для детей 5 -6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p>
          <a:p>
            <a:pPr>
              <a:buNone/>
            </a:pPr>
            <a:r>
              <a:rPr lang="ru-RU" sz="8000" dirty="0" smtClean="0">
                <a:latin typeface="Times New Roman" pitchFamily="18" charset="0"/>
                <a:cs typeface="Times New Roman" pitchFamily="18" charset="0"/>
              </a:rPr>
              <a:t>            </a:t>
            </a:r>
            <a:r>
              <a:rPr lang="ru-RU" sz="9600" dirty="0" smtClean="0">
                <a:latin typeface="Times New Roman" pitchFamily="18" charset="0"/>
                <a:cs typeface="Times New Roman" pitchFamily="18" charset="0"/>
              </a:rPr>
              <a:t>Двое детей сцепляют за спиной пальцы рук, становятся на одну ногу и, пока звучит музыка А. </a:t>
            </a:r>
            <a:r>
              <a:rPr lang="ru-RU" sz="9600" dirty="0" err="1" smtClean="0">
                <a:latin typeface="Times New Roman" pitchFamily="18" charset="0"/>
                <a:cs typeface="Times New Roman" pitchFamily="18" charset="0"/>
              </a:rPr>
              <a:t>Райчева</a:t>
            </a:r>
            <a:r>
              <a:rPr lang="ru-RU" sz="9600" dirty="0" smtClean="0">
                <a:latin typeface="Times New Roman" pitchFamily="18" charset="0"/>
                <a:cs typeface="Times New Roman" pitchFamily="18" charset="0"/>
              </a:rPr>
              <a:t> «Поссорились два петушка», подпрыгивая, пытаются ударить друг друга резкими движениями плеч вперед.</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34076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31. Иголка и нитка.  </a:t>
            </a:r>
            <a:r>
              <a:rPr lang="ru-RU" sz="9600" b="1" dirty="0" smtClean="0">
                <a:solidFill>
                  <a:srgbClr val="0000FF"/>
                </a:solidFill>
                <a:latin typeface="Times New Roman" pitchFamily="18" charset="0"/>
                <a:cs typeface="Times New Roman" pitchFamily="18" charset="0"/>
              </a:rPr>
              <a:t>(для детей 4 -5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p>
          <a:p>
            <a:pPr>
              <a:buNone/>
            </a:pPr>
            <a:r>
              <a:rPr lang="ru-RU" sz="9600" dirty="0" smtClean="0">
                <a:latin typeface="Times New Roman" pitchFamily="18" charset="0"/>
                <a:cs typeface="Times New Roman" pitchFamily="18" charset="0"/>
              </a:rPr>
              <a:t>                Дети становятся друг за другом. Первый ребенок—иголка. Он бегает, меняя направление. Остальные бегут за ним, стараясь не отставать. Игру сопровождает французская народная песня «Горбуны».</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908720"/>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32. Дракон кусает свой хвост.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r>
              <a:rPr lang="ru-RU" sz="9600" dirty="0" smtClean="0">
                <a:latin typeface="Times New Roman" pitchFamily="18" charset="0"/>
                <a:cs typeface="Times New Roman" pitchFamily="18" charset="0"/>
              </a:rPr>
              <a:t>Играющие стоят друг за другом, держась за талию впереди стоящего. Первый ребенок — это голова дракона, последний — кончик хвоста. Пока звучит музыка Д. </a:t>
            </a:r>
            <a:r>
              <a:rPr lang="ru-RU" sz="9600" dirty="0" err="1" smtClean="0">
                <a:latin typeface="Times New Roman" pitchFamily="18" charset="0"/>
                <a:cs typeface="Times New Roman" pitchFamily="18" charset="0"/>
              </a:rPr>
              <a:t>Нурыева</a:t>
            </a:r>
            <a:r>
              <a:rPr lang="ru-RU" sz="9600" dirty="0" smtClean="0">
                <a:latin typeface="Times New Roman" pitchFamily="18" charset="0"/>
                <a:cs typeface="Times New Roman" pitchFamily="18" charset="0"/>
              </a:rPr>
              <a:t> «Восточный танец», первый играющий пытается схватить последнего —дракон ловит свой хвост.      Остальные дети цепко держатся друг за друга. Если дракон не поймает свой хвост, то на место головы дракона встает другой ребенок.</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908720"/>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33. Скучно, скучно так сидеть.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lnSpc>
                <a:spcPct val="120000"/>
              </a:lnSpc>
              <a:buNone/>
            </a:pPr>
            <a:r>
              <a:rPr lang="ru-RU" sz="8000" dirty="0" smtClean="0">
                <a:latin typeface="Times New Roman" pitchFamily="18" charset="0"/>
                <a:cs typeface="Times New Roman" pitchFamily="18" charset="0"/>
              </a:rPr>
              <a:t>                 Играющие сидят на маленьких стульях. </a:t>
            </a:r>
          </a:p>
          <a:p>
            <a:pPr>
              <a:lnSpc>
                <a:spcPct val="120000"/>
              </a:lnSpc>
              <a:buNone/>
            </a:pPr>
            <a:r>
              <a:rPr lang="ru-RU" sz="8000" dirty="0" smtClean="0">
                <a:latin typeface="Times New Roman" pitchFamily="18" charset="0"/>
                <a:cs typeface="Times New Roman" pitchFamily="18" charset="0"/>
              </a:rPr>
              <a:t>     У противоположной стены стоят стулья, но их на один меньше. </a:t>
            </a:r>
          </a:p>
          <a:p>
            <a:pPr>
              <a:lnSpc>
                <a:spcPct val="120000"/>
              </a:lnSpc>
              <a:buNone/>
            </a:pPr>
            <a:r>
              <a:rPr lang="ru-RU" sz="8000" dirty="0" smtClean="0">
                <a:latin typeface="Times New Roman" pitchFamily="18" charset="0"/>
                <a:cs typeface="Times New Roman" pitchFamily="18" charset="0"/>
              </a:rPr>
              <a:t>     Ведущий говорит:     Скучно, скучно так сидеть,</a:t>
            </a:r>
          </a:p>
          <a:p>
            <a:pPr>
              <a:lnSpc>
                <a:spcPct val="120000"/>
              </a:lnSpc>
              <a:buNone/>
            </a:pPr>
            <a:r>
              <a:rPr lang="ru-RU" sz="8000" dirty="0" smtClean="0">
                <a:latin typeface="Times New Roman" pitchFamily="18" charset="0"/>
                <a:cs typeface="Times New Roman" pitchFamily="18" charset="0"/>
              </a:rPr>
              <a:t>                                         Друг на друга все глядеть;</a:t>
            </a:r>
          </a:p>
          <a:p>
            <a:pPr>
              <a:lnSpc>
                <a:spcPct val="120000"/>
              </a:lnSpc>
              <a:buNone/>
            </a:pPr>
            <a:r>
              <a:rPr lang="ru-RU" sz="8000" dirty="0" smtClean="0">
                <a:latin typeface="Times New Roman" pitchFamily="18" charset="0"/>
                <a:cs typeface="Times New Roman" pitchFamily="18" charset="0"/>
              </a:rPr>
              <a:t>                                         Не пора ли пробежаться</a:t>
            </a:r>
          </a:p>
          <a:p>
            <a:pPr>
              <a:lnSpc>
                <a:spcPct val="120000"/>
              </a:lnSpc>
              <a:buNone/>
            </a:pPr>
            <a:r>
              <a:rPr lang="ru-RU" sz="8000" dirty="0" smtClean="0">
                <a:latin typeface="Times New Roman" pitchFamily="18" charset="0"/>
                <a:cs typeface="Times New Roman" pitchFamily="18" charset="0"/>
              </a:rPr>
              <a:t>                                         И местами поменяться?</a:t>
            </a:r>
          </a:p>
          <a:p>
            <a:pPr algn="ctr">
              <a:lnSpc>
                <a:spcPct val="120000"/>
              </a:lnSpc>
              <a:buNone/>
            </a:pPr>
            <a:r>
              <a:rPr lang="ru-RU" sz="8000" dirty="0" smtClean="0">
                <a:latin typeface="Times New Roman" pitchFamily="18" charset="0"/>
                <a:cs typeface="Times New Roman" pitchFamily="18" charset="0"/>
              </a:rPr>
              <a:t>         Как только ведущий кончит говорить, дети должны быстро    бежать и сесть на стулья, стоящие у противоположной стены.  </a:t>
            </a:r>
          </a:p>
          <a:p>
            <a:pPr algn="ctr">
              <a:lnSpc>
                <a:spcPct val="120000"/>
              </a:lnSpc>
              <a:buNone/>
            </a:pPr>
            <a:r>
              <a:rPr lang="ru-RU" sz="8000" dirty="0" smtClean="0">
                <a:latin typeface="Times New Roman" pitchFamily="18" charset="0"/>
                <a:cs typeface="Times New Roman" pitchFamily="18" charset="0"/>
              </a:rPr>
              <a:t>Проигрывает тот, кто остался без стула.</a:t>
            </a:r>
          </a:p>
          <a:p>
            <a:pPr>
              <a:buNone/>
            </a:pPr>
            <a:r>
              <a:rPr lang="ru-RU" sz="8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62068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34. </a:t>
            </a:r>
            <a:r>
              <a:rPr lang="ru-RU" sz="11200" b="1" dirty="0" err="1" smtClean="0">
                <a:solidFill>
                  <a:srgbClr val="0000FF"/>
                </a:solidFill>
                <a:latin typeface="Times New Roman" pitchFamily="18" charset="0"/>
                <a:cs typeface="Times New Roman" pitchFamily="18" charset="0"/>
              </a:rPr>
              <a:t>Ловишки</a:t>
            </a:r>
            <a:r>
              <a:rPr lang="ru-RU" sz="11200" b="1" dirty="0" smtClean="0">
                <a:solidFill>
                  <a:srgbClr val="0000FF"/>
                </a:solidFill>
                <a:latin typeface="Times New Roman" pitchFamily="18" charset="0"/>
                <a:cs typeface="Times New Roman" pitchFamily="18" charset="0"/>
              </a:rPr>
              <a:t>.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t> </a:t>
            </a:r>
            <a:r>
              <a:rPr lang="ru-RU" sz="9600" dirty="0" smtClean="0">
                <a:latin typeface="Times New Roman" pitchFamily="18" charset="0"/>
                <a:cs typeface="Times New Roman" pitchFamily="18" charset="0"/>
              </a:rPr>
              <a:t>Ведущий выбирает </a:t>
            </a:r>
            <a:r>
              <a:rPr lang="ru-RU" sz="9600" dirty="0" err="1" smtClean="0">
                <a:latin typeface="Times New Roman" pitchFamily="18" charset="0"/>
                <a:cs typeface="Times New Roman" pitchFamily="18" charset="0"/>
              </a:rPr>
              <a:t>ловишку</a:t>
            </a:r>
            <a:r>
              <a:rPr lang="ru-RU" sz="9600" dirty="0" smtClean="0">
                <a:latin typeface="Times New Roman" pitchFamily="18" charset="0"/>
                <a:cs typeface="Times New Roman" pitchFamily="18" charset="0"/>
              </a:rPr>
              <a:t>. </a:t>
            </a:r>
            <a:r>
              <a:rPr lang="ru-RU" sz="9600" dirty="0" err="1" smtClean="0">
                <a:latin typeface="Times New Roman" pitchFamily="18" charset="0"/>
                <a:cs typeface="Times New Roman" pitchFamily="18" charset="0"/>
              </a:rPr>
              <a:t>Ловишка</a:t>
            </a:r>
            <a:r>
              <a:rPr lang="ru-RU" sz="9600" dirty="0" smtClean="0">
                <a:latin typeface="Times New Roman" pitchFamily="18" charset="0"/>
                <a:cs typeface="Times New Roman" pitchFamily="18" charset="0"/>
              </a:rPr>
              <a:t> стоит, повернувшись к стене лицом. Остальные дети у противоположной стены.</a:t>
            </a:r>
          </a:p>
          <a:p>
            <a:pPr>
              <a:buNone/>
            </a:pPr>
            <a:r>
              <a:rPr lang="ru-RU" sz="9600" dirty="0" smtClean="0">
                <a:latin typeface="Times New Roman" pitchFamily="18" charset="0"/>
                <a:cs typeface="Times New Roman" pitchFamily="18" charset="0"/>
              </a:rPr>
              <a:t>Под музыку (И. Гайдн, «Рондо». Отрывок) дети подбегают к </a:t>
            </a:r>
            <a:r>
              <a:rPr lang="ru-RU" sz="9600" dirty="0" err="1" smtClean="0">
                <a:latin typeface="Times New Roman" pitchFamily="18" charset="0"/>
                <a:cs typeface="Times New Roman" pitchFamily="18" charset="0"/>
              </a:rPr>
              <a:t>ловишке</a:t>
            </a:r>
            <a:r>
              <a:rPr lang="ru-RU" sz="9600" dirty="0" smtClean="0">
                <a:latin typeface="Times New Roman" pitchFamily="18" charset="0"/>
                <a:cs typeface="Times New Roman" pitchFamily="18" charset="0"/>
              </a:rPr>
              <a:t>, хлопают в ладоши и говорят:     Раз-два-три, </a:t>
            </a:r>
          </a:p>
          <a:p>
            <a:pPr>
              <a:buNone/>
            </a:pPr>
            <a:r>
              <a:rPr lang="ru-RU" sz="9600" dirty="0" smtClean="0">
                <a:latin typeface="Times New Roman" pitchFamily="18" charset="0"/>
                <a:cs typeface="Times New Roman" pitchFamily="18" charset="0"/>
              </a:rPr>
              <a:t>                                                                                    Раз-два-три.</a:t>
            </a:r>
          </a:p>
          <a:p>
            <a:pPr>
              <a:buNone/>
            </a:pPr>
            <a:r>
              <a:rPr lang="ru-RU" sz="9600" dirty="0" smtClean="0">
                <a:latin typeface="Times New Roman" pitchFamily="18" charset="0"/>
                <a:cs typeface="Times New Roman" pitchFamily="18" charset="0"/>
              </a:rPr>
              <a:t>                                                                                    Скорее нас лови!</a:t>
            </a:r>
          </a:p>
          <a:p>
            <a:pPr algn="ctr">
              <a:buNone/>
            </a:pPr>
            <a:r>
              <a:rPr lang="ru-RU" sz="9600" dirty="0" smtClean="0">
                <a:latin typeface="Times New Roman" pitchFamily="18" charset="0"/>
                <a:cs typeface="Times New Roman" pitchFamily="18" charset="0"/>
              </a:rPr>
              <a:t>Затем — бегут на свои места. </a:t>
            </a:r>
            <a:r>
              <a:rPr lang="ru-RU" sz="9600" dirty="0" err="1" smtClean="0">
                <a:latin typeface="Times New Roman" pitchFamily="18" charset="0"/>
                <a:cs typeface="Times New Roman" pitchFamily="18" charset="0"/>
              </a:rPr>
              <a:t>Ловишка</a:t>
            </a:r>
            <a:r>
              <a:rPr lang="ru-RU" sz="9600" dirty="0" smtClean="0">
                <a:latin typeface="Times New Roman" pitchFamily="18" charset="0"/>
                <a:cs typeface="Times New Roman" pitchFamily="18" charset="0"/>
              </a:rPr>
              <a:t> догоняет ребят. </a:t>
            </a:r>
          </a:p>
          <a:p>
            <a:pPr algn="ctr">
              <a:buNone/>
            </a:pPr>
            <a:r>
              <a:rPr lang="ru-RU" sz="9600" dirty="0" smtClean="0">
                <a:latin typeface="Times New Roman" pitchFamily="18" charset="0"/>
                <a:cs typeface="Times New Roman" pitchFamily="18" charset="0"/>
              </a:rPr>
              <a:t>Игра повторяется. </a:t>
            </a:r>
          </a:p>
          <a:p>
            <a:pPr algn="ctr">
              <a:buNone/>
            </a:pPr>
            <a:r>
              <a:rPr lang="ru-RU" sz="9600" dirty="0" err="1" smtClean="0">
                <a:latin typeface="Times New Roman" pitchFamily="18" charset="0"/>
                <a:cs typeface="Times New Roman" pitchFamily="18" charset="0"/>
              </a:rPr>
              <a:t>Ловишкой</a:t>
            </a:r>
            <a:r>
              <a:rPr lang="ru-RU" sz="9600" dirty="0" smtClean="0">
                <a:latin typeface="Times New Roman" pitchFamily="18" charset="0"/>
                <a:cs typeface="Times New Roman" pitchFamily="18" charset="0"/>
              </a:rPr>
              <a:t> становится тот, кого поймали.</a:t>
            </a:r>
          </a:p>
          <a:p>
            <a:pPr>
              <a:buNone/>
            </a:pPr>
            <a:endParaRPr lang="ru-RU" sz="8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62068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35. Лисонька, ты где?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t>                 </a:t>
            </a:r>
            <a:r>
              <a:rPr lang="ru-RU" sz="8000" dirty="0" smtClean="0">
                <a:latin typeface="Times New Roman" pitchFamily="18" charset="0"/>
                <a:cs typeface="Times New Roman" pitchFamily="18" charset="0"/>
              </a:rPr>
              <a:t>Дети становятся в круг, ведущий в середине. Затем они отворачиваются и закрывают глаза. В это время ведущий ходит по кругу и незаметно для ребят условленным заранее прикосновением назначает лису, остальные - зайцы. </a:t>
            </a:r>
          </a:p>
          <a:p>
            <a:pPr>
              <a:buNone/>
            </a:pPr>
            <a:r>
              <a:rPr lang="ru-RU" sz="8000" dirty="0" smtClean="0">
                <a:latin typeface="Times New Roman" pitchFamily="18" charset="0"/>
                <a:cs typeface="Times New Roman" pitchFamily="18" charset="0"/>
              </a:rPr>
              <a:t>                 По сигналу все открывают глаза, но никто не знает; кто же лиса. Ведущий зовет первый раз: «Лисонька, где ты?» Лиса не должна выдавать себя ни словом, ни движением, так же и второй раз, а в третий-лиса отвечает: «Я здесь» - и бросается ловить зайцев. Зайца, присевшего на корточки, ловить нельзя. </a:t>
            </a:r>
          </a:p>
          <a:p>
            <a:pPr algn="ctr">
              <a:buNone/>
            </a:pPr>
            <a:r>
              <a:rPr lang="ru-RU" sz="8000" dirty="0" smtClean="0">
                <a:latin typeface="Times New Roman" pitchFamily="18" charset="0"/>
                <a:cs typeface="Times New Roman" pitchFamily="18" charset="0"/>
              </a:rPr>
              <a:t>                         Пойманные зайцы выходят из игры</a:t>
            </a:r>
            <a:r>
              <a:rPr lang="ru-RU" sz="8000" dirty="0" smtClean="0"/>
              <a:t>.</a:t>
            </a:r>
          </a:p>
          <a:p>
            <a:pPr>
              <a:buNone/>
            </a:pPr>
            <a:endParaRPr lang="ru-RU" sz="8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476672"/>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36. Сова. </a:t>
            </a:r>
            <a:r>
              <a:rPr lang="ru-RU" sz="9600" b="1" dirty="0" smtClean="0">
                <a:solidFill>
                  <a:srgbClr val="0000FF"/>
                </a:solidFill>
                <a:latin typeface="Times New Roman" pitchFamily="18" charset="0"/>
                <a:cs typeface="Times New Roman" pitchFamily="18" charset="0"/>
              </a:rPr>
              <a:t>(для детей 4-5 лет</a:t>
            </a:r>
            <a:r>
              <a:rPr lang="ru-RU" sz="11200" b="1" dirty="0" smtClean="0">
                <a:solidFill>
                  <a:srgbClr val="0000FF"/>
                </a:solidFill>
                <a:latin typeface="Times New Roman" pitchFamily="18" charset="0"/>
                <a:cs typeface="Times New Roman" pitchFamily="18" charset="0"/>
              </a:rPr>
              <a:t>)</a:t>
            </a:r>
            <a:endParaRPr lang="ru-RU" sz="24000" dirty="0" smtClean="0"/>
          </a:p>
          <a:p>
            <a:pPr algn="ctr">
              <a:buNone/>
            </a:pPr>
            <a:r>
              <a:rPr lang="ru-RU" sz="9600" dirty="0" smtClean="0">
                <a:latin typeface="Times New Roman" pitchFamily="18" charset="0"/>
                <a:cs typeface="Times New Roman" pitchFamily="18" charset="0"/>
              </a:rPr>
              <a:t>        Дети выбирают водящего - сову, которая садится в гнездо и спит, в это время дети начинают бегать и прыгать.</a:t>
            </a:r>
          </a:p>
          <a:p>
            <a:pPr algn="ctr">
              <a:buNone/>
            </a:pPr>
            <a:r>
              <a:rPr lang="ru-RU" sz="9600" dirty="0" smtClean="0">
                <a:latin typeface="Times New Roman" pitchFamily="18" charset="0"/>
                <a:cs typeface="Times New Roman" pitchFamily="18" charset="0"/>
              </a:rPr>
              <a:t>            Затем ведущий говорит: «Ночь!» Сова открывает глаза и начинает летать. Все играющие сразу должны замереть. Кто пошевелится или засмеется, становится совой. </a:t>
            </a:r>
          </a:p>
          <a:p>
            <a:pPr algn="ctr">
              <a:buNone/>
            </a:pPr>
            <a:r>
              <a:rPr lang="ru-RU" sz="9600" dirty="0" smtClean="0">
                <a:latin typeface="Times New Roman" pitchFamily="18" charset="0"/>
                <a:cs typeface="Times New Roman" pitchFamily="18" charset="0"/>
              </a:rPr>
              <a:t>Игра сопровождается музыкой О. </a:t>
            </a:r>
            <a:r>
              <a:rPr lang="ru-RU" sz="9600" dirty="0" err="1" smtClean="0">
                <a:latin typeface="Times New Roman" pitchFamily="18" charset="0"/>
                <a:cs typeface="Times New Roman" pitchFamily="18" charset="0"/>
              </a:rPr>
              <a:t>Гейльфуса</a:t>
            </a:r>
            <a:r>
              <a:rPr lang="ru-RU" sz="9600" dirty="0" smtClean="0">
                <a:latin typeface="Times New Roman" pitchFamily="18" charset="0"/>
                <a:cs typeface="Times New Roman" pitchFamily="18" charset="0"/>
              </a:rPr>
              <a:t> «</a:t>
            </a:r>
            <a:r>
              <a:rPr lang="ru-RU" sz="9600" dirty="0" err="1" smtClean="0">
                <a:latin typeface="Times New Roman" pitchFamily="18" charset="0"/>
                <a:cs typeface="Times New Roman" pitchFamily="18" charset="0"/>
              </a:rPr>
              <a:t>Балалар</a:t>
            </a:r>
            <a:r>
              <a:rPr lang="ru-RU" sz="9600" dirty="0" smtClean="0">
                <a:latin typeface="Times New Roman" pitchFamily="18" charset="0"/>
                <a:cs typeface="Times New Roman" pitchFamily="18" charset="0"/>
              </a:rPr>
              <a:t>».</a:t>
            </a:r>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26064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37. Белые медведи.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Намечается место, где будут жить белые медведи. </a:t>
            </a:r>
          </a:p>
          <a:p>
            <a:pPr algn="ctr">
              <a:lnSpc>
                <a:spcPct val="120000"/>
              </a:lnSpc>
              <a:buNone/>
            </a:pPr>
            <a:r>
              <a:rPr lang="ru-RU" sz="9600" dirty="0" smtClean="0">
                <a:latin typeface="Times New Roman" pitchFamily="18" charset="0"/>
                <a:cs typeface="Times New Roman" pitchFamily="18" charset="0"/>
              </a:rPr>
              <a:t>Двое детей, берутся за руки - это белые медведи. </a:t>
            </a:r>
          </a:p>
          <a:p>
            <a:pPr algn="ctr">
              <a:lnSpc>
                <a:spcPct val="120000"/>
              </a:lnSpc>
              <a:buNone/>
            </a:pPr>
            <a:r>
              <a:rPr lang="ru-RU" sz="9600" dirty="0" smtClean="0">
                <a:latin typeface="Times New Roman" pitchFamily="18" charset="0"/>
                <a:cs typeface="Times New Roman" pitchFamily="18" charset="0"/>
              </a:rPr>
              <a:t>        Со словами: «Медведи идут на охоту» — они бегут, стараясь окружить и поймать кого-нибудь из играющих. Затем снова идут на охоту. </a:t>
            </a:r>
          </a:p>
          <a:p>
            <a:pPr algn="ctr">
              <a:lnSpc>
                <a:spcPct val="120000"/>
              </a:lnSpc>
              <a:buNone/>
            </a:pPr>
            <a:r>
              <a:rPr lang="ru-RU" sz="9600" dirty="0" smtClean="0">
                <a:latin typeface="Times New Roman" pitchFamily="18" charset="0"/>
                <a:cs typeface="Times New Roman" pitchFamily="18" charset="0"/>
              </a:rPr>
              <a:t>Когда поймают всех играющих, игра кончается.</a:t>
            </a:r>
          </a:p>
          <a:p>
            <a:pPr algn="ctr">
              <a:buNone/>
            </a:pP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0"/>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38. Самый ловкий наездник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По залу в случайном порядке расставляются стулья. Наездники садятся на стулья   лицом к спинке. Когда заиграет музыка, все встают со стульев и начинают скакать  по залу, подражая движениям лошади. </a:t>
            </a:r>
          </a:p>
          <a:p>
            <a:pPr algn="ctr">
              <a:buNone/>
            </a:pPr>
            <a:r>
              <a:rPr lang="ru-RU" sz="9600" dirty="0" smtClean="0">
                <a:latin typeface="Times New Roman" pitchFamily="18" charset="0"/>
                <a:cs typeface="Times New Roman" pitchFamily="18" charset="0"/>
              </a:rPr>
              <a:t>              В это время ведущий убирает один стул. С окончанием музыки (Р. Шуман. «Смелый наездник») дети должны сесть на стулья, но обязательно лицом к спинке.          Оставшийся без стула выходит из игры. Игра продолжается до тех пор, пока не останется всего один стул для самого ловкого наездника.</a:t>
            </a:r>
          </a:p>
          <a:p>
            <a:pPr algn="ct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395536" y="404664"/>
            <a:ext cx="8229600" cy="1143000"/>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 </a:t>
            </a:r>
          </a:p>
        </p:txBody>
      </p:sp>
      <p:sp>
        <p:nvSpPr>
          <p:cNvPr id="3076" name="Содержимое 2"/>
          <p:cNvSpPr>
            <a:spLocks noGrp="1"/>
          </p:cNvSpPr>
          <p:nvPr>
            <p:ph idx="1"/>
          </p:nvPr>
        </p:nvSpPr>
        <p:spPr>
          <a:xfrm>
            <a:off x="467544" y="1196752"/>
            <a:ext cx="8229600" cy="4525963"/>
          </a:xfrm>
        </p:spPr>
        <p:txBody>
          <a:bodyPr>
            <a:normAutofit fontScale="62500" lnSpcReduction="20000"/>
          </a:bodyPr>
          <a:lstStyle/>
          <a:p>
            <a:pPr marL="914400" indent="-914400" algn="ctr">
              <a:buNone/>
            </a:pPr>
            <a:endParaRPr lang="ru-RU" sz="5100" dirty="0" smtClean="0">
              <a:solidFill>
                <a:srgbClr val="0000FF"/>
              </a:solidFill>
              <a:latin typeface="Times New Roman" pitchFamily="18" charset="0"/>
              <a:cs typeface="Times New Roman" pitchFamily="18" charset="0"/>
            </a:endParaRPr>
          </a:p>
          <a:p>
            <a:pPr marL="914400" indent="-914400" algn="ctr">
              <a:buNone/>
            </a:pPr>
            <a:r>
              <a:rPr lang="ru-RU" sz="5100" b="1" dirty="0" smtClean="0">
                <a:solidFill>
                  <a:srgbClr val="0000FF"/>
                </a:solidFill>
                <a:latin typeface="Times New Roman" pitchFamily="18" charset="0"/>
                <a:cs typeface="Times New Roman" pitchFamily="18" charset="0"/>
              </a:rPr>
              <a:t>3.  Слушай звуки! </a:t>
            </a:r>
            <a:r>
              <a:rPr lang="ru-RU" sz="4000" b="1" dirty="0" smtClean="0">
                <a:solidFill>
                  <a:srgbClr val="0000FF"/>
                </a:solidFill>
                <a:latin typeface="Times New Roman" pitchFamily="18" charset="0"/>
                <a:cs typeface="Times New Roman" pitchFamily="18" charset="0"/>
              </a:rPr>
              <a:t>(для детей 7-8 лет)</a:t>
            </a:r>
          </a:p>
          <a:p>
            <a:pPr>
              <a:lnSpc>
                <a:spcPct val="120000"/>
              </a:lnSpc>
              <a:buNone/>
            </a:pPr>
            <a:r>
              <a:rPr lang="ru-RU" dirty="0" smtClean="0"/>
              <a:t>     </a:t>
            </a:r>
            <a:r>
              <a:rPr lang="ru-RU" sz="2600" dirty="0" smtClean="0"/>
              <a:t>              </a:t>
            </a:r>
            <a:r>
              <a:rPr lang="ru-RU" dirty="0" smtClean="0">
                <a:latin typeface="Times New Roman"/>
                <a:ea typeface="Times New Roman"/>
              </a:rPr>
              <a:t>Ведущий договаривается с детьми о том, что, когда он нажмет на фортепьяно клавишу нижнего регистра, они должны встать в позу «плакучей ивы», когда верхнего — в позу «тополя». </a:t>
            </a:r>
          </a:p>
          <a:p>
            <a:pPr>
              <a:lnSpc>
                <a:spcPct val="120000"/>
              </a:lnSpc>
              <a:buNone/>
            </a:pPr>
            <a:r>
              <a:rPr lang="ru-RU" dirty="0" smtClean="0">
                <a:latin typeface="Times New Roman"/>
                <a:ea typeface="Times New Roman"/>
              </a:rPr>
              <a:t>              Затем начинают игру — дети идут по кругу. Звучит низкий звук—дети становятся в позу «плакучей ивы» (ноги на ширине плеч, руки слегка разведены в локтях и висят, голова наклонена к левому плечу). На звук, взятый в верхнем регистре, становятся в позу «тополя» (пятки вместе, носки врозь, ноги прямые, руки подняты вверх, голова запрокинута назад, смотреть на кончики пальцев рук).</a:t>
            </a: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24340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39. Тропинка.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buNone/>
            </a:pPr>
            <a:r>
              <a:rPr lang="ru-RU" sz="7200" dirty="0" smtClean="0">
                <a:latin typeface="Times New Roman" pitchFamily="18" charset="0"/>
                <a:cs typeface="Times New Roman" pitchFamily="18" charset="0"/>
              </a:rPr>
              <a:t>               Дети делятся на две команды с одинаковым количеством участвующих. В каждой команде дети берутся за руки, образуя два круга, и по сигналу ведущего начинают движение по кругу в правую сторону до тех пор, пока не прекратится музыка (пауза в музыке через разное количество тактов: (6, 12, 18 и т. д.). </a:t>
            </a:r>
          </a:p>
          <a:p>
            <a:pPr>
              <a:buNone/>
            </a:pPr>
            <a:r>
              <a:rPr lang="ru-RU" sz="7200" dirty="0" smtClean="0">
                <a:latin typeface="Times New Roman" pitchFamily="18" charset="0"/>
                <a:cs typeface="Times New Roman" pitchFamily="18" charset="0"/>
              </a:rPr>
              <a:t>              После этого ведущий дает задание, которое выполняется обеими командами. Бели ведущий говорит: «Тропинка!», участники каждой команды становятся друг за другом, кладут руки на плечи впереди стоящего, приседают, наклоняя голову чуть-чуть вниз. Если ведущий говорит: «Копна!», все участники игры направляются к центру своего круга, соединив руки в центре. Если «Кочки!», все участники игры приседают, положив руки на голову.</a:t>
            </a:r>
          </a:p>
          <a:p>
            <a:pPr algn="ctr">
              <a:buNone/>
            </a:pPr>
            <a:r>
              <a:rPr lang="ru-RU" sz="7200" dirty="0" smtClean="0">
                <a:latin typeface="Times New Roman" pitchFamily="18" charset="0"/>
                <a:cs typeface="Times New Roman" pitchFamily="18" charset="0"/>
              </a:rPr>
              <a:t>Эти задания чередуются ведущим. </a:t>
            </a:r>
          </a:p>
          <a:p>
            <a:pPr algn="ctr">
              <a:buNone/>
            </a:pPr>
            <a:r>
              <a:rPr lang="ru-RU" sz="7200" dirty="0" smtClean="0">
                <a:latin typeface="Times New Roman" pitchFamily="18" charset="0"/>
                <a:cs typeface="Times New Roman" pitchFamily="18" charset="0"/>
              </a:rPr>
              <a:t>Кто быстрее выполнит задание, тот получит очко.</a:t>
            </a:r>
          </a:p>
          <a:p>
            <a:pPr algn="ctr">
              <a:buNone/>
            </a:pPr>
            <a:r>
              <a:rPr lang="ru-RU" sz="7200" dirty="0" smtClean="0">
                <a:latin typeface="Times New Roman" pitchFamily="18" charset="0"/>
                <a:cs typeface="Times New Roman" pitchFamily="18" charset="0"/>
              </a:rPr>
              <a:t>             Выигрывает команда, набравшая наибольшее количество очков.</a:t>
            </a:r>
          </a:p>
          <a:p>
            <a:pPr algn="ctr">
              <a:buNone/>
            </a:pPr>
            <a:r>
              <a:rPr lang="ru-RU" sz="7200" dirty="0" smtClean="0">
                <a:latin typeface="Times New Roman" pitchFamily="18" charset="0"/>
                <a:cs typeface="Times New Roman" pitchFamily="18" charset="0"/>
              </a:rPr>
              <a:t>Игра выполняется под русскую народную песню «Кума».</a:t>
            </a:r>
          </a:p>
          <a:p>
            <a:pPr algn="ct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24340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40. Веретено.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Играющие делятся на две. группы и становятся друг за другом. По команде «Начинаем!» дети, стоящие первыми, должны быстро, как веретено, обернуться вокруг себя. </a:t>
            </a:r>
          </a:p>
          <a:p>
            <a:pPr>
              <a:buNone/>
            </a:pPr>
            <a:r>
              <a:rPr lang="ru-RU" sz="9600" dirty="0" smtClean="0">
                <a:latin typeface="Times New Roman" pitchFamily="18" charset="0"/>
                <a:cs typeface="Times New Roman" pitchFamily="18" charset="0"/>
              </a:rPr>
              <a:t>             Потом соседи берут их за талию и оборачиваются уже вдвоем и т. д., пока не дойдут до последнего в ряду.</a:t>
            </a:r>
          </a:p>
          <a:p>
            <a:pPr>
              <a:buNone/>
            </a:pPr>
            <a:r>
              <a:rPr lang="ru-RU" sz="9600" dirty="0" smtClean="0">
                <a:latin typeface="Times New Roman" pitchFamily="18" charset="0"/>
                <a:cs typeface="Times New Roman" pitchFamily="18" charset="0"/>
              </a:rPr>
              <a:t>        Побеждает та группа, дети которой обернулись, быстрее.</a:t>
            </a:r>
          </a:p>
          <a:p>
            <a:pPr algn="ctr">
              <a:buNone/>
            </a:pPr>
            <a:r>
              <a:rPr lang="ru-RU" sz="9600" dirty="0" smtClean="0">
                <a:latin typeface="Times New Roman" pitchFamily="18" charset="0"/>
                <a:cs typeface="Times New Roman" pitchFamily="18" charset="0"/>
              </a:rPr>
              <a:t>Музыкальное сопровождение: </a:t>
            </a:r>
          </a:p>
          <a:p>
            <a:pPr algn="ctr">
              <a:buNone/>
            </a:pPr>
            <a:r>
              <a:rPr lang="ru-RU" sz="9600" dirty="0" smtClean="0">
                <a:latin typeface="Times New Roman" pitchFamily="18" charset="0"/>
                <a:cs typeface="Times New Roman" pitchFamily="18" charset="0"/>
              </a:rPr>
              <a:t>«Лезгинка» (дагестанский народный танец).</a:t>
            </a:r>
          </a:p>
          <a:p>
            <a:pP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24340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41. Реченька.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В игре участвуют две группы детей. Обозначив на полу неширокую речку,    подходят к ней по одному от каждой группы и пытаются ее перепрыгнуть. </a:t>
            </a:r>
          </a:p>
          <a:p>
            <a:pPr>
              <a:buNone/>
            </a:pPr>
            <a:r>
              <a:rPr lang="ru-RU" sz="9600" dirty="0" smtClean="0">
                <a:latin typeface="Times New Roman" pitchFamily="18" charset="0"/>
                <a:cs typeface="Times New Roman" pitchFamily="18" charset="0"/>
              </a:rPr>
              <a:t>         Кто перепрыгнул, возвращается к своей группе, а кто </a:t>
            </a:r>
            <a:r>
              <a:rPr lang="ru-RU" sz="9600" dirty="0" err="1" smtClean="0">
                <a:latin typeface="Times New Roman" pitchFamily="18" charset="0"/>
                <a:cs typeface="Times New Roman" pitchFamily="18" charset="0"/>
              </a:rPr>
              <a:t>нет-должен</a:t>
            </a:r>
            <a:r>
              <a:rPr lang="ru-RU" sz="9600" dirty="0" smtClean="0">
                <a:latin typeface="Times New Roman" pitchFamily="18" charset="0"/>
                <a:cs typeface="Times New Roman" pitchFamily="18" charset="0"/>
              </a:rPr>
              <a:t> перейти в соседнюю.</a:t>
            </a:r>
          </a:p>
          <a:p>
            <a:pPr>
              <a:buNone/>
            </a:pPr>
            <a:r>
              <a:rPr lang="ru-RU" sz="9600" dirty="0" smtClean="0">
                <a:latin typeface="Times New Roman" pitchFamily="18" charset="0"/>
                <a:cs typeface="Times New Roman" pitchFamily="18" charset="0"/>
              </a:rPr>
              <a:t>          В какой группе под конец игры детей окажется больше, та и выиграла.</a:t>
            </a:r>
          </a:p>
          <a:p>
            <a:pPr algn="ctr">
              <a:buNone/>
            </a:pPr>
            <a:r>
              <a:rPr lang="ru-RU" sz="9600" dirty="0" smtClean="0">
                <a:latin typeface="Times New Roman" pitchFamily="18" charset="0"/>
                <a:cs typeface="Times New Roman" pitchFamily="18" charset="0"/>
              </a:rPr>
              <a:t>Игра сопровождается азербайджанской народной танцевальной музыкой в обработке С. </a:t>
            </a:r>
            <a:r>
              <a:rPr lang="ru-RU" sz="9600" dirty="0" err="1" smtClean="0">
                <a:latin typeface="Times New Roman" pitchFamily="18" charset="0"/>
                <a:cs typeface="Times New Roman" pitchFamily="18" charset="0"/>
              </a:rPr>
              <a:t>Рустамова</a:t>
            </a:r>
            <a:r>
              <a:rPr lang="ru-RU" sz="9600" dirty="0" smtClean="0">
                <a:latin typeface="Times New Roman" pitchFamily="18" charset="0"/>
                <a:cs typeface="Times New Roman" pitchFamily="18" charset="0"/>
              </a:rPr>
              <a:t>.</a:t>
            </a:r>
          </a:p>
          <a:p>
            <a:pP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42. Слушай команду!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Дети идут под музыку (Р. </a:t>
            </a:r>
            <a:r>
              <a:rPr lang="ru-RU" sz="9600" dirty="0" err="1" smtClean="0">
                <a:latin typeface="Times New Roman" pitchFamily="18" charset="0"/>
                <a:cs typeface="Times New Roman" pitchFamily="18" charset="0"/>
              </a:rPr>
              <a:t>Газизов</a:t>
            </a:r>
            <a:r>
              <a:rPr lang="ru-RU" sz="9600" dirty="0" smtClean="0">
                <a:latin typeface="Times New Roman" pitchFamily="18" charset="0"/>
                <a:cs typeface="Times New Roman" pitchFamily="18" charset="0"/>
              </a:rPr>
              <a:t>. «Марш») в колонне друг за другом; когда музыка прекращается, все останавливаются и слушают произнесенную шепотом команду ведущего и тотчас же ее выполняют. </a:t>
            </a:r>
          </a:p>
          <a:p>
            <a:pPr>
              <a:buNone/>
            </a:pPr>
            <a:r>
              <a:rPr lang="ru-RU" sz="9600" dirty="0" smtClean="0">
                <a:latin typeface="Times New Roman" pitchFamily="18" charset="0"/>
                <a:cs typeface="Times New Roman" pitchFamily="18" charset="0"/>
              </a:rPr>
              <a:t>            Команды даются только на выполнение спокойных движений. </a:t>
            </a:r>
          </a:p>
          <a:p>
            <a:pPr algn="ctr">
              <a:buNone/>
            </a:pPr>
            <a:r>
              <a:rPr lang="ru-RU" sz="9600" dirty="0" smtClean="0">
                <a:latin typeface="Times New Roman" pitchFamily="18" charset="0"/>
                <a:cs typeface="Times New Roman" pitchFamily="18" charset="0"/>
              </a:rPr>
              <a:t>           Игра проводится до тех пор, пока группа хорошо слушает и точно выполняет задание.</a:t>
            </a: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43. Расставить посты.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a:t>
            </a:r>
            <a:endParaRPr lang="ru-RU" sz="24000" dirty="0" smtClean="0"/>
          </a:p>
          <a:p>
            <a:pPr>
              <a:buNone/>
            </a:pPr>
            <a:r>
              <a:rPr lang="ru-RU" sz="9600" dirty="0" smtClean="0">
                <a:latin typeface="Times New Roman" pitchFamily="18" charset="0"/>
                <a:cs typeface="Times New Roman" pitchFamily="18" charset="0"/>
              </a:rPr>
              <a:t>         Дети маршируют под музыку (Ф. Шуберт! «Марш») друг за другом. Впереди идет командир. Когда командир хлопнет в ладоши, идущий последним ребенок должен немедленно остановиться. </a:t>
            </a:r>
          </a:p>
          <a:p>
            <a:pPr algn="ctr">
              <a:buNone/>
            </a:pPr>
            <a:r>
              <a:rPr lang="ru-RU" sz="9600" dirty="0" smtClean="0">
                <a:latin typeface="Times New Roman" pitchFamily="18" charset="0"/>
                <a:cs typeface="Times New Roman" pitchFamily="18" charset="0"/>
              </a:rPr>
              <a:t>Так командир расставляет всех детей в задуманном им порядке (линейка, круг, по углам и т. д.).</a:t>
            </a:r>
          </a:p>
          <a:p>
            <a:pPr>
              <a:buNone/>
            </a:pP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44. Смотри на руки!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a:t>
            </a:r>
            <a:endParaRPr lang="ru-RU" sz="24000" dirty="0" smtClean="0"/>
          </a:p>
          <a:p>
            <a:pPr>
              <a:buNone/>
            </a:pPr>
            <a:r>
              <a:rPr lang="ru-RU" sz="9600" dirty="0" smtClean="0">
                <a:latin typeface="Times New Roman" pitchFamily="18" charset="0"/>
                <a:cs typeface="Times New Roman" pitchFamily="18" charset="0"/>
              </a:rPr>
              <a:t>         Дети маршируют под музыку (Ф. Шуберт! «Марш») друг за другом. Впереди идет командир. Когда командир хлопнет в ладоши, идущий последним ребенок должен немедленно остановиться. </a:t>
            </a:r>
          </a:p>
          <a:p>
            <a:pPr algn="ctr">
              <a:buNone/>
            </a:pPr>
            <a:r>
              <a:rPr lang="ru-RU" sz="9600" dirty="0" smtClean="0">
                <a:latin typeface="Times New Roman" pitchFamily="18" charset="0"/>
                <a:cs typeface="Times New Roman" pitchFamily="18" charset="0"/>
              </a:rPr>
              <a:t>Так командир расставляет всех детей в задуманном им порядке (линейка, круг, по углам и т. д.).</a:t>
            </a:r>
          </a:p>
          <a:p>
            <a:pPr>
              <a:buNone/>
            </a:pP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19675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45. Кто за кем?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По залу расставлены в случайном порядке стулья. В зале звучит музыка А. Ферро «Гавот». Один ребенок, которого вызвал ведущий, ходит между стульями и, услышав остановку в музыке, садится на ближайший стул. </a:t>
            </a:r>
          </a:p>
          <a:p>
            <a:pPr>
              <a:buNone/>
            </a:pPr>
            <a:r>
              <a:rPr lang="ru-RU" sz="9600" dirty="0" smtClean="0">
                <a:latin typeface="Times New Roman" pitchFamily="18" charset="0"/>
                <a:cs typeface="Times New Roman" pitchFamily="18" charset="0"/>
              </a:rPr>
              <a:t>             Ведущий вызывает следующего, и тот повторяет действия предыдущего ребенка. Когда все дети сядут на стулья, ведущий предлагает детям по очереди вставать и идти </a:t>
            </a:r>
            <a:r>
              <a:rPr lang="ru-RU" sz="9600" dirty="0" err="1" smtClean="0">
                <a:latin typeface="Times New Roman" pitchFamily="18" charset="0"/>
                <a:cs typeface="Times New Roman" pitchFamily="18" charset="0"/>
              </a:rPr>
              <a:t>нпрежнее</a:t>
            </a:r>
            <a:r>
              <a:rPr lang="ru-RU" sz="9600" dirty="0" smtClean="0">
                <a:latin typeface="Times New Roman" pitchFamily="18" charset="0"/>
                <a:cs typeface="Times New Roman" pitchFamily="18" charset="0"/>
              </a:rPr>
              <a:t> место. </a:t>
            </a:r>
          </a:p>
          <a:p>
            <a:pPr algn="ctr">
              <a:buNone/>
            </a:pPr>
            <a:r>
              <a:rPr lang="ru-RU" sz="9600" dirty="0" smtClean="0">
                <a:latin typeface="Times New Roman" pitchFamily="18" charset="0"/>
                <a:cs typeface="Times New Roman" pitchFamily="18" charset="0"/>
              </a:rPr>
              <a:t>Подниматься они должны в таком порядке, как их вызывал в начале игры ведущий.</a:t>
            </a:r>
          </a:p>
          <a:p>
            <a:pPr algn="ctr">
              <a:buNone/>
            </a:pPr>
            <a:r>
              <a:rPr lang="ru-RU" sz="9600" dirty="0" smtClean="0">
                <a:latin typeface="Times New Roman" pitchFamily="18" charset="0"/>
                <a:cs typeface="Times New Roman" pitchFamily="18" charset="0"/>
              </a:rPr>
              <a:t>Не спеша…..?????</a:t>
            </a:r>
          </a:p>
          <a:p>
            <a:pPr>
              <a:buNone/>
            </a:pPr>
            <a:r>
              <a:rPr lang="ru-RU" sz="28800" dirty="0" smtClean="0">
                <a:latin typeface="Times New Roman" pitchFamily="18" charset="0"/>
                <a:cs typeface="Times New Roman" pitchFamily="18" charset="0"/>
              </a:rPr>
              <a:t>    </a:t>
            </a: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19675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46. Идем за синей птицей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endParaRPr lang="ru-RU" sz="9600" dirty="0" smtClean="0">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Дети вдут по залу, взявшись за руки и произнося</a:t>
            </a:r>
          </a:p>
          <a:p>
            <a:pPr>
              <a:buNone/>
            </a:pPr>
            <a:r>
              <a:rPr lang="ru-RU" sz="9600" dirty="0" smtClean="0">
                <a:latin typeface="Times New Roman" pitchFamily="18" charset="0"/>
                <a:cs typeface="Times New Roman" pitchFamily="18" charset="0"/>
              </a:rPr>
              <a:t> многократно под музыку (И. Сад. «Шествие») слова:</a:t>
            </a:r>
          </a:p>
          <a:p>
            <a:pPr>
              <a:buNone/>
            </a:pPr>
            <a:r>
              <a:rPr lang="ru-RU" sz="9600" dirty="0" smtClean="0">
                <a:latin typeface="Times New Roman" pitchFamily="18" charset="0"/>
                <a:cs typeface="Times New Roman" pitchFamily="18" charset="0"/>
              </a:rPr>
              <a:t>                    Мы длинной вереницей</a:t>
            </a:r>
          </a:p>
          <a:p>
            <a:pPr>
              <a:buNone/>
            </a:pPr>
            <a:r>
              <a:rPr lang="ru-RU" sz="9600" dirty="0" smtClean="0">
                <a:latin typeface="Times New Roman" pitchFamily="18" charset="0"/>
                <a:cs typeface="Times New Roman" pitchFamily="18" charset="0"/>
              </a:rPr>
              <a:t>                    Идем за Синей птицей,</a:t>
            </a:r>
          </a:p>
          <a:p>
            <a:pPr>
              <a:buNone/>
            </a:pPr>
            <a:r>
              <a:rPr lang="ru-RU" sz="9600" dirty="0" smtClean="0">
                <a:latin typeface="Times New Roman" pitchFamily="18" charset="0"/>
                <a:cs typeface="Times New Roman" pitchFamily="18" charset="0"/>
              </a:rPr>
              <a:t>                    Идем за Синей птицей,</a:t>
            </a:r>
          </a:p>
          <a:p>
            <a:pPr>
              <a:buNone/>
            </a:pPr>
            <a:r>
              <a:rPr lang="ru-RU" sz="9600" dirty="0" smtClean="0">
                <a:latin typeface="Times New Roman" pitchFamily="18" charset="0"/>
                <a:cs typeface="Times New Roman" pitchFamily="18" charset="0"/>
              </a:rPr>
              <a:t>                    Идем за Синей птицей.</a:t>
            </a:r>
          </a:p>
          <a:p>
            <a:pPr>
              <a:buNone/>
            </a:pPr>
            <a:r>
              <a:rPr lang="ru-RU" sz="28800" dirty="0" smtClean="0">
                <a:latin typeface="Times New Roman" pitchFamily="18" charset="0"/>
                <a:cs typeface="Times New Roman" pitchFamily="18" charset="0"/>
              </a:rPr>
              <a:t> </a:t>
            </a: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r>
              <a:rPr lang="ru-RU" sz="11200" b="1" dirty="0" smtClean="0">
                <a:solidFill>
                  <a:srgbClr val="0000FF"/>
                </a:solidFill>
                <a:latin typeface="Times New Roman" pitchFamily="18" charset="0"/>
                <a:cs typeface="Times New Roman" pitchFamily="18" charset="0"/>
              </a:rPr>
              <a:t>47. Это я! Это мое! </a:t>
            </a:r>
            <a:r>
              <a:rPr lang="ru-RU" sz="9600" b="1" dirty="0" smtClean="0">
                <a:solidFill>
                  <a:srgbClr val="0000FF"/>
                </a:solidFill>
                <a:latin typeface="Times New Roman" pitchFamily="18" charset="0"/>
                <a:cs typeface="Times New Roman" pitchFamily="18" charset="0"/>
              </a:rPr>
              <a:t>(для детей 4 -5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Ребенок разговаривает с глухой бабушкой, которая, оказывается, ищет именно его. Он уже понял, что с бабушкой надо разговаривать при помощи рук:4 ничего-то бабушка не слышит. </a:t>
            </a:r>
          </a:p>
          <a:p>
            <a:pPr>
              <a:buNone/>
            </a:pPr>
            <a:r>
              <a:rPr lang="ru-RU" sz="9600" dirty="0" smtClean="0">
                <a:latin typeface="Times New Roman" pitchFamily="18" charset="0"/>
                <a:cs typeface="Times New Roman" pitchFamily="18" charset="0"/>
              </a:rPr>
              <a:t>          Бабушка спрашивает: «Где Витя?» (называется имя играющего), «Чьи это книги?», «Чьи игрушки?». И т. п. Мальчик отвечает жестом. Выразительные движения: </a:t>
            </a:r>
          </a:p>
          <a:p>
            <a:pPr algn="ctr">
              <a:buNone/>
            </a:pPr>
            <a:r>
              <a:rPr lang="ru-RU" sz="9600" dirty="0" smtClean="0">
                <a:latin typeface="Times New Roman" pitchFamily="18" charset="0"/>
                <a:cs typeface="Times New Roman" pitchFamily="18" charset="0"/>
              </a:rPr>
              <a:t>            рука согнута в локте, указательный палец направлен на грудь: «Я!»; прижатая к груди кисть: «Моё, принадлежит мне!»</a:t>
            </a:r>
          </a:p>
          <a:p>
            <a:pPr>
              <a:buNone/>
            </a:pPr>
            <a:endParaRPr lang="ru-RU" sz="9600" dirty="0" smtClean="0">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r>
              <a:rPr lang="ru-RU" sz="28800" dirty="0" smtClean="0">
                <a:latin typeface="Times New Roman" pitchFamily="18" charset="0"/>
                <a:cs typeface="Times New Roman" pitchFamily="18" charset="0"/>
              </a:rPr>
              <a:t> </a:t>
            </a: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48. Заколдованный ребенок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9600" dirty="0" smtClean="0">
                <a:latin typeface="Times New Roman" pitchFamily="18" charset="0"/>
                <a:cs typeface="Times New Roman" pitchFamily="18" charset="0"/>
              </a:rPr>
              <a:t>Ребенка заколдовали. Он не может говорить. </a:t>
            </a:r>
          </a:p>
          <a:p>
            <a:pPr algn="ctr">
              <a:buNone/>
            </a:pPr>
            <a:r>
              <a:rPr lang="ru-RU" sz="9600" dirty="0" smtClean="0">
                <a:latin typeface="Times New Roman" pitchFamily="18" charset="0"/>
                <a:cs typeface="Times New Roman" pitchFamily="18" charset="0"/>
              </a:rPr>
              <a:t>На вопросы отвечает жестами. </a:t>
            </a:r>
          </a:p>
          <a:p>
            <a:pPr algn="ctr">
              <a:buNone/>
            </a:pPr>
            <a:r>
              <a:rPr lang="ru-RU" sz="9600" dirty="0" smtClean="0">
                <a:latin typeface="Times New Roman" pitchFamily="18" charset="0"/>
                <a:cs typeface="Times New Roman" pitchFamily="18" charset="0"/>
              </a:rPr>
              <a:t>Указательным пальцем он показывает различные предметы</a:t>
            </a:r>
          </a:p>
          <a:p>
            <a:pPr algn="ctr">
              <a:buNone/>
            </a:pPr>
            <a:r>
              <a:rPr lang="ru-RU" sz="9600" dirty="0" smtClean="0">
                <a:latin typeface="Times New Roman" pitchFamily="18" charset="0"/>
                <a:cs typeface="Times New Roman" pitchFamily="18" charset="0"/>
              </a:rPr>
              <a:t> и направления: шкаф, стол, внизу, вверху, там.</a:t>
            </a: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77500" lnSpcReduction="20000"/>
          </a:bodyPr>
          <a:lstStyle/>
          <a:p>
            <a:pPr marL="914400" indent="-914400" algn="ctr">
              <a:buNone/>
            </a:pPr>
            <a:endParaRPr lang="ru-RU" sz="5100" dirty="0" smtClean="0">
              <a:solidFill>
                <a:srgbClr val="0000FF"/>
              </a:solidFill>
              <a:latin typeface="+mj-lt"/>
            </a:endParaRPr>
          </a:p>
          <a:p>
            <a:pPr marL="914400" indent="-914400" algn="ctr">
              <a:buNone/>
            </a:pPr>
            <a:r>
              <a:rPr lang="ru-RU" sz="4200" b="1" dirty="0" smtClean="0">
                <a:solidFill>
                  <a:srgbClr val="0000FF"/>
                </a:solidFill>
                <a:latin typeface="Times New Roman" pitchFamily="18" charset="0"/>
                <a:cs typeface="Times New Roman" pitchFamily="18" charset="0"/>
              </a:rPr>
              <a:t>4. Слушай</a:t>
            </a:r>
            <a:r>
              <a:rPr lang="ru-RU" sz="4600" b="1" dirty="0" smtClean="0">
                <a:solidFill>
                  <a:srgbClr val="0000FF"/>
                </a:solidFill>
                <a:latin typeface="Times New Roman" pitchFamily="18" charset="0"/>
                <a:cs typeface="Times New Roman" pitchFamily="18" charset="0"/>
              </a:rPr>
              <a:t> хлопки</a:t>
            </a:r>
            <a:r>
              <a:rPr lang="ru-RU" sz="3600" b="1" dirty="0" smtClean="0">
                <a:solidFill>
                  <a:srgbClr val="0000FF"/>
                </a:solidFill>
                <a:latin typeface="Times New Roman" pitchFamily="18" charset="0"/>
                <a:cs typeface="Times New Roman" pitchFamily="18" charset="0"/>
              </a:rPr>
              <a:t>!  (для детей 5-6 лет)</a:t>
            </a:r>
          </a:p>
          <a:p>
            <a:pPr>
              <a:buNone/>
            </a:pPr>
            <a:r>
              <a:rPr lang="ru-RU" sz="3300" dirty="0" smtClean="0">
                <a:latin typeface="Times New Roman"/>
                <a:ea typeface="Times New Roman"/>
              </a:rPr>
              <a:t>   </a:t>
            </a:r>
            <a:r>
              <a:rPr lang="ru-RU" sz="2800" dirty="0" smtClean="0">
                <a:latin typeface="Times New Roman"/>
                <a:ea typeface="Times New Roman"/>
              </a:rPr>
              <a:t>       Играющие идут по кругу. </a:t>
            </a:r>
          </a:p>
          <a:p>
            <a:pPr>
              <a:buNone/>
            </a:pPr>
            <a:r>
              <a:rPr lang="ru-RU" sz="2800" dirty="0" smtClean="0">
                <a:latin typeface="Times New Roman"/>
                <a:ea typeface="Times New Roman"/>
              </a:rPr>
              <a:t>           Когда ведущий хлопнет в ладоши 1 раз, дети должны   остановиться и принять позу аиста (стоять на одной ноге, руки в стороны). </a:t>
            </a:r>
          </a:p>
          <a:p>
            <a:pPr>
              <a:buNone/>
            </a:pPr>
            <a:r>
              <a:rPr lang="ru-RU" sz="2800" dirty="0" smtClean="0">
                <a:latin typeface="Times New Roman"/>
                <a:ea typeface="Times New Roman"/>
              </a:rPr>
              <a:t>           Если ведущий хлопнет два раза, играющие принимают позу лягушки (присесть, пятки вместе, носки и колени в стороны, руки между ногами на полу). </a:t>
            </a:r>
          </a:p>
          <a:p>
            <a:pPr>
              <a:buNone/>
            </a:pPr>
            <a:r>
              <a:rPr lang="ru-RU" sz="2800" dirty="0" smtClean="0">
                <a:latin typeface="Times New Roman"/>
                <a:ea typeface="Times New Roman"/>
              </a:rPr>
              <a:t>           На три хлопка играющие возобновляют ходьбу.</a:t>
            </a:r>
            <a:endParaRPr lang="ru-RU" sz="3300" dirty="0" smtClean="0">
              <a:latin typeface="Times New Roman"/>
              <a:ea typeface="Times New Roman"/>
            </a:endParaRP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49. Сколько звуков.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9600" dirty="0" smtClean="0">
                <a:latin typeface="Times New Roman" pitchFamily="18" charset="0"/>
                <a:cs typeface="Times New Roman" pitchFamily="18" charset="0"/>
              </a:rPr>
              <a:t>Ведущий стучит несколько раз карандашом по столу. </a:t>
            </a:r>
          </a:p>
          <a:p>
            <a:pPr algn="ctr">
              <a:buNone/>
            </a:pPr>
            <a:r>
              <a:rPr lang="ru-RU" sz="9600" dirty="0" smtClean="0">
                <a:latin typeface="Times New Roman" pitchFamily="18" charset="0"/>
                <a:cs typeface="Times New Roman" pitchFamily="18" charset="0"/>
              </a:rPr>
              <a:t>       Ребенок должен показать на пальцах, сколько прозвучало</a:t>
            </a:r>
          </a:p>
          <a:p>
            <a:pPr algn="ctr">
              <a:buNone/>
            </a:pPr>
            <a:r>
              <a:rPr lang="ru-RU" sz="9600" dirty="0" smtClean="0">
                <a:latin typeface="Times New Roman" pitchFamily="18" charset="0"/>
                <a:cs typeface="Times New Roman" pitchFamily="18" charset="0"/>
              </a:rPr>
              <a:t> ударов.</a:t>
            </a:r>
            <a:endParaRPr lang="ru-RU" sz="320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50. Вот он какой!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Ребенок должен без слов рассказать о размерах и форме хорошо известных ему предметов. </a:t>
            </a:r>
          </a:p>
          <a:p>
            <a:pPr>
              <a:buNone/>
            </a:pPr>
            <a:r>
              <a:rPr lang="ru-RU" sz="9600" dirty="0" smtClean="0">
                <a:latin typeface="Times New Roman" pitchFamily="18" charset="0"/>
                <a:cs typeface="Times New Roman" pitchFamily="18" charset="0"/>
              </a:rPr>
              <a:t>              С помощью жестов он характеризует предмет: </a:t>
            </a:r>
          </a:p>
          <a:p>
            <a:pPr algn="ctr">
              <a:buNone/>
            </a:pPr>
            <a:r>
              <a:rPr lang="ru-RU" sz="9600" dirty="0" smtClean="0">
                <a:latin typeface="Times New Roman" pitchFamily="18" charset="0"/>
                <a:cs typeface="Times New Roman" pitchFamily="18" charset="0"/>
              </a:rPr>
              <a:t>маленький, большой, заостренный, крупный, круглый, </a:t>
            </a:r>
          </a:p>
          <a:p>
            <a:pPr algn="ctr">
              <a:buNone/>
            </a:pPr>
            <a:r>
              <a:rPr lang="ru-RU" sz="9600" dirty="0" smtClean="0">
                <a:latin typeface="Times New Roman" pitchFamily="18" charset="0"/>
                <a:cs typeface="Times New Roman" pitchFamily="18" charset="0"/>
              </a:rPr>
              <a:t>четырехугольный, мелкий, длинный, короткий.</a:t>
            </a:r>
          </a:p>
          <a:p>
            <a:pPr algn="ctr">
              <a:buNone/>
            </a:pP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51. Тише! </a:t>
            </a:r>
            <a:r>
              <a:rPr lang="ru-RU" sz="9600" b="1" dirty="0" smtClean="0">
                <a:solidFill>
                  <a:srgbClr val="0000FF"/>
                </a:solidFill>
                <a:latin typeface="Times New Roman" pitchFamily="18" charset="0"/>
                <a:cs typeface="Times New Roman" pitchFamily="18" charset="0"/>
              </a:rPr>
              <a:t>(для детей 3 -4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Два мышонка должны перейти дорогу, на которой спит котенок. Они то идут на носочках, то останавливаются и знаками показывают друг другу: «Тише!».</a:t>
            </a:r>
          </a:p>
          <a:p>
            <a:pPr>
              <a:buNone/>
            </a:pPr>
            <a:r>
              <a:rPr lang="ru-RU" sz="9600" dirty="0" smtClean="0">
                <a:latin typeface="Times New Roman" pitchFamily="18" charset="0"/>
                <a:cs typeface="Times New Roman" pitchFamily="18" charset="0"/>
              </a:rPr>
              <a:t>Этюд выполняется под музыку Б. Берлина «Спящий котенок».</a:t>
            </a:r>
          </a:p>
          <a:p>
            <a:pPr>
              <a:buNone/>
            </a:pPr>
            <a:r>
              <a:rPr lang="ru-RU" sz="9600" dirty="0" smtClean="0">
                <a:latin typeface="Times New Roman" pitchFamily="18" charset="0"/>
                <a:cs typeface="Times New Roman" pitchFamily="18" charset="0"/>
              </a:rPr>
              <a:t>                Выразительные движения: шею вытянуть вперед, указательный палец приставить к сжатым губам, брови поднять вверх.</a:t>
            </a:r>
            <a:r>
              <a:rPr lang="ru-RU" sz="2800" dirty="0" smtClean="0">
                <a:latin typeface="Times New Roman" pitchFamily="18" charset="0"/>
                <a:cs typeface="Times New Roman" pitchFamily="18" charset="0"/>
              </a:rPr>
              <a:t>	</a:t>
            </a: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52. Отдай! </a:t>
            </a:r>
            <a:r>
              <a:rPr lang="ru-RU" sz="9600" b="1" dirty="0" smtClean="0">
                <a:solidFill>
                  <a:srgbClr val="0000FF"/>
                </a:solidFill>
                <a:latin typeface="Times New Roman" pitchFamily="18" charset="0"/>
                <a:cs typeface="Times New Roman" pitchFamily="18" charset="0"/>
              </a:rPr>
              <a:t>(для детей 4 - 5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9600" dirty="0" smtClean="0">
                <a:latin typeface="Times New Roman" pitchFamily="18" charset="0"/>
                <a:cs typeface="Times New Roman" pitchFamily="18" charset="0"/>
              </a:rPr>
              <a:t>          Ребенок требует отдать ему игрушку.</a:t>
            </a:r>
          </a:p>
          <a:p>
            <a:pPr algn="ctr">
              <a:buNone/>
            </a:pPr>
            <a:r>
              <a:rPr lang="ru-RU" sz="9600" dirty="0" smtClean="0">
                <a:latin typeface="Times New Roman" pitchFamily="18" charset="0"/>
                <a:cs typeface="Times New Roman" pitchFamily="18" charset="0"/>
              </a:rPr>
              <a:t>    Выразительные   движения: кисти рук держать </a:t>
            </a:r>
          </a:p>
          <a:p>
            <a:pPr algn="ctr">
              <a:buNone/>
            </a:pPr>
            <a:r>
              <a:rPr lang="ru-RU" sz="9600" dirty="0" smtClean="0">
                <a:latin typeface="Times New Roman" pitchFamily="18" charset="0"/>
                <a:cs typeface="Times New Roman" pitchFamily="18" charset="0"/>
              </a:rPr>
              <a:t>горизонтально ладонями кверху.</a:t>
            </a:r>
            <a:endParaRPr lang="ru-RU" sz="32000" b="1" dirty="0" smtClean="0">
              <a:solidFill>
                <a:srgbClr val="0000FF"/>
              </a:solidFill>
              <a:latin typeface="Times New Roman" pitchFamily="18" charset="0"/>
              <a:cs typeface="Times New Roman" pitchFamily="18" charset="0"/>
            </a:endParaRPr>
          </a:p>
          <a:p>
            <a:pPr>
              <a:buNone/>
            </a:pPr>
            <a:endParaRPr lang="ru-RU" sz="9600" dirty="0" smtClean="0"/>
          </a:p>
          <a:p>
            <a:pPr>
              <a:buNone/>
            </a:pP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53. Иди  ко мне! </a:t>
            </a:r>
            <a:r>
              <a:rPr lang="ru-RU" sz="9600" b="1" dirty="0" smtClean="0">
                <a:solidFill>
                  <a:srgbClr val="0000FF"/>
                </a:solidFill>
                <a:latin typeface="Times New Roman" pitchFamily="18" charset="0"/>
                <a:cs typeface="Times New Roman" pitchFamily="18" charset="0"/>
              </a:rPr>
              <a:t>(для детей 3 - 4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Мальчик манит  к себе малышку, которая учится ходить самостоятельно.</a:t>
            </a:r>
          </a:p>
          <a:p>
            <a:pPr algn="ctr">
              <a:buNone/>
            </a:pPr>
            <a:r>
              <a:rPr lang="ru-RU" sz="9600" dirty="0" smtClean="0">
                <a:latin typeface="Times New Roman" pitchFamily="18" charset="0"/>
                <a:cs typeface="Times New Roman" pitchFamily="18" charset="0"/>
              </a:rPr>
              <a:t>         Выразительные  движения: присесть, обе руки вытянуты навстречу малышу.</a:t>
            </a:r>
          </a:p>
          <a:p>
            <a:pPr>
              <a:buNone/>
            </a:pPr>
            <a:endParaRPr lang="ru-RU" sz="9600" dirty="0" smtClean="0"/>
          </a:p>
          <a:p>
            <a:pPr>
              <a:buNone/>
            </a:pP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54.Уходи! </a:t>
            </a:r>
            <a:r>
              <a:rPr lang="ru-RU" sz="9600" b="1" dirty="0" smtClean="0">
                <a:solidFill>
                  <a:srgbClr val="0000FF"/>
                </a:solidFill>
                <a:latin typeface="Times New Roman" pitchFamily="18" charset="0"/>
                <a:cs typeface="Times New Roman" pitchFamily="18" charset="0"/>
              </a:rPr>
              <a:t>(для детей 3 - 4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Ребенок отталкивает обидчика.	</a:t>
            </a:r>
          </a:p>
          <a:p>
            <a:pPr algn="ctr">
              <a:buNone/>
            </a:pPr>
            <a:r>
              <a:rPr lang="ru-RU" sz="9600" dirty="0" smtClean="0">
                <a:latin typeface="Times New Roman" pitchFamily="18" charset="0"/>
                <a:cs typeface="Times New Roman" pitchFamily="18" charset="0"/>
              </a:rPr>
              <a:t>     Выразительные движения: кисти рук держать вертикально, ладонями наружу.</a:t>
            </a:r>
          </a:p>
          <a:p>
            <a:pPr>
              <a:buNone/>
            </a:pP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55. До свидания! </a:t>
            </a:r>
            <a:r>
              <a:rPr lang="ru-RU" sz="9600" b="1" dirty="0" smtClean="0">
                <a:solidFill>
                  <a:srgbClr val="0000FF"/>
                </a:solidFill>
                <a:latin typeface="Times New Roman" pitchFamily="18" charset="0"/>
                <a:cs typeface="Times New Roman" pitchFamily="18" charset="0"/>
              </a:rPr>
              <a:t>(для детей 3 - 4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От пристани отходит огромный белый теплоход. </a:t>
            </a:r>
          </a:p>
          <a:p>
            <a:pPr>
              <a:buNone/>
            </a:pPr>
            <a:r>
              <a:rPr lang="ru-RU" sz="9600" dirty="0" smtClean="0">
                <a:latin typeface="Times New Roman" pitchFamily="18" charset="0"/>
                <a:cs typeface="Times New Roman" pitchFamily="18" charset="0"/>
              </a:rPr>
              <a:t>      Провожающие, глядя на стоящих на палубе моряков и </a:t>
            </a:r>
          </a:p>
          <a:p>
            <a:pPr>
              <a:buNone/>
            </a:pPr>
            <a:r>
              <a:rPr lang="ru-RU" sz="9600" dirty="0" smtClean="0">
                <a:latin typeface="Times New Roman" pitchFamily="18" charset="0"/>
                <a:cs typeface="Times New Roman" pitchFamily="18" charset="0"/>
              </a:rPr>
              <a:t>      пассажиров машут им высоко поднятой рукой:</a:t>
            </a:r>
          </a:p>
          <a:p>
            <a:pPr>
              <a:buNone/>
            </a:pPr>
            <a:r>
              <a:rPr lang="ru-RU" sz="9600" dirty="0" smtClean="0">
                <a:latin typeface="Times New Roman" pitchFamily="18" charset="0"/>
                <a:cs typeface="Times New Roman" pitchFamily="18" charset="0"/>
              </a:rPr>
              <a:t>      «До свидания! До встречи!»</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56. Не покажу! </a:t>
            </a:r>
            <a:r>
              <a:rPr lang="ru-RU" sz="9600" b="1" dirty="0" smtClean="0">
                <a:solidFill>
                  <a:srgbClr val="0000FF"/>
                </a:solidFill>
                <a:latin typeface="Times New Roman" pitchFamily="18" charset="0"/>
                <a:cs typeface="Times New Roman" pitchFamily="18" charset="0"/>
              </a:rPr>
              <a:t>(для детей 5 - 6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Мама подарила девочке маленькое зеркальце, чтобы она могла пускать солнечные зайчики. Дети обступили девочку, просят показать, какое оно. Но девочка, прижав ладонями зеркальце к груди и расставив локти, вертится из стороны в сторону: «Не покажу!»</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57. Я не знаю! </a:t>
            </a:r>
            <a:r>
              <a:rPr lang="ru-RU" sz="9600" b="1" dirty="0" smtClean="0">
                <a:solidFill>
                  <a:srgbClr val="0000FF"/>
                </a:solidFill>
                <a:latin typeface="Times New Roman" pitchFamily="18" charset="0"/>
                <a:cs typeface="Times New Roman" pitchFamily="18" charset="0"/>
              </a:rPr>
              <a:t>(для детей 6 - 7 лет</a:t>
            </a:r>
            <a:r>
              <a:rPr lang="ru-RU" sz="11200" b="1" dirty="0" smtClean="0">
                <a:solidFill>
                  <a:srgbClr val="0000FF"/>
                </a:solidFill>
                <a:latin typeface="Times New Roman" pitchFamily="18" charset="0"/>
                <a:cs typeface="Times New Roman" pitchFamily="18" charset="0"/>
              </a:rPr>
              <a:t>)</a:t>
            </a:r>
          </a:p>
          <a:p>
            <a:pPr algn="ctr">
              <a:buNone/>
            </a:pPr>
            <a:endParaRPr lang="ru-RU" sz="96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Мальчика-незнайку о чем-то спрашивают, а он только пожимает плечами да разводит руками: «Не знаю», «Не имею понятия», «Ничего не видел».</a:t>
            </a:r>
          </a:p>
          <a:p>
            <a:pPr>
              <a:buNone/>
            </a:pPr>
            <a:r>
              <a:rPr lang="ru-RU" sz="9600" dirty="0" smtClean="0">
                <a:latin typeface="Times New Roman" pitchFamily="18" charset="0"/>
                <a:cs typeface="Times New Roman" pitchFamily="18" charset="0"/>
              </a:rPr>
              <a:t>Выразительные движения: приподнять брови, опустить уголки рта, приподнять на миг плечи, руки слегка развести, ладони раскрыть.</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58. Игра в снежки </a:t>
            </a:r>
            <a:r>
              <a:rPr lang="ru-RU" sz="9600" b="1" dirty="0" smtClean="0">
                <a:solidFill>
                  <a:srgbClr val="0000FF"/>
                </a:solidFill>
                <a:latin typeface="Times New Roman" pitchFamily="18" charset="0"/>
                <a:cs typeface="Times New Roman" pitchFamily="18" charset="0"/>
              </a:rPr>
              <a:t>(для детей 5 - 6 лет</a:t>
            </a:r>
            <a:r>
              <a:rPr lang="ru-RU" sz="11200" b="1" dirty="0" smtClean="0">
                <a:solidFill>
                  <a:srgbClr val="0000FF"/>
                </a:solidFill>
                <a:latin typeface="Times New Roman" pitchFamily="18" charset="0"/>
                <a:cs typeface="Times New Roman" pitchFamily="18" charset="0"/>
              </a:rPr>
              <a:t>)</a:t>
            </a:r>
          </a:p>
          <a:p>
            <a:pPr algn="ctr">
              <a:buNone/>
            </a:pPr>
            <a:endParaRPr lang="ru-RU" sz="96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Зима. Дети в саду играют в снежки под музыку Г. Струве «Веселая горка».</a:t>
            </a:r>
          </a:p>
          <a:p>
            <a:pPr>
              <a:buNone/>
            </a:pPr>
            <a:r>
              <a:rPr lang="ru-RU" sz="9600" dirty="0" smtClean="0">
                <a:latin typeface="Times New Roman" pitchFamily="18" charset="0"/>
                <a:cs typeface="Times New Roman" pitchFamily="18" charset="0"/>
              </a:rPr>
              <a:t>Выразительные движения. Нагнуться, схватить двумя руками снег, распрямиться и бросить снежок резким коротким движением, широко раскрывая пальцы.</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92500" lnSpcReduction="10000"/>
          </a:bodyPr>
          <a:lstStyle/>
          <a:p>
            <a:pPr marL="914400" indent="-914400" algn="ctr">
              <a:buNone/>
            </a:pPr>
            <a:endParaRPr lang="ru-RU" sz="5100" dirty="0" smtClean="0">
              <a:solidFill>
                <a:srgbClr val="0000FF"/>
              </a:solidFill>
              <a:latin typeface="+mj-lt"/>
            </a:endParaRPr>
          </a:p>
          <a:p>
            <a:pPr marL="914400" indent="-914400" algn="ctr">
              <a:buNone/>
            </a:pPr>
            <a:r>
              <a:rPr lang="ru-RU" sz="4200" b="1" dirty="0" smtClean="0">
                <a:solidFill>
                  <a:srgbClr val="0000FF"/>
                </a:solidFill>
                <a:latin typeface="Times New Roman" pitchFamily="18" charset="0"/>
                <a:cs typeface="Times New Roman" pitchFamily="18" charset="0"/>
              </a:rPr>
              <a:t>5. </a:t>
            </a:r>
            <a:r>
              <a:rPr lang="ru-RU" sz="3900" b="1" dirty="0" smtClean="0">
                <a:solidFill>
                  <a:srgbClr val="0000FF"/>
                </a:solidFill>
                <a:latin typeface="Times New Roman" pitchFamily="18" charset="0"/>
                <a:cs typeface="Times New Roman" pitchFamily="18" charset="0"/>
              </a:rPr>
              <a:t>Канон</a:t>
            </a:r>
            <a:r>
              <a:rPr lang="ru-RU" sz="42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a:t>
            </a:r>
            <a:r>
              <a:rPr lang="ru-RU" sz="3000" b="1" dirty="0" smtClean="0">
                <a:solidFill>
                  <a:srgbClr val="0000FF"/>
                </a:solidFill>
                <a:latin typeface="Times New Roman" pitchFamily="18" charset="0"/>
                <a:cs typeface="Times New Roman" pitchFamily="18" charset="0"/>
              </a:rPr>
              <a:t>для детей 7- 8 лет</a:t>
            </a:r>
            <a:r>
              <a:rPr lang="ru-RU" sz="3600" b="1" dirty="0" smtClean="0">
                <a:solidFill>
                  <a:srgbClr val="0000FF"/>
                </a:solidFill>
                <a:latin typeface="Times New Roman" pitchFamily="18" charset="0"/>
                <a:cs typeface="Times New Roman" pitchFamily="18" charset="0"/>
              </a:rPr>
              <a:t>)</a:t>
            </a:r>
          </a:p>
          <a:p>
            <a:pPr>
              <a:buNone/>
            </a:pPr>
            <a:r>
              <a:rPr lang="ru-RU" dirty="0" smtClean="0"/>
              <a:t>     </a:t>
            </a:r>
            <a:r>
              <a:rPr lang="ru-RU" sz="31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Игра идет под музыку Ф. </a:t>
            </a:r>
            <a:r>
              <a:rPr lang="ru-RU" sz="2400" dirty="0" err="1" smtClean="0">
                <a:latin typeface="Times New Roman" pitchFamily="18" charset="0"/>
                <a:cs typeface="Times New Roman" pitchFamily="18" charset="0"/>
              </a:rPr>
              <a:t>Бургмюллера</a:t>
            </a:r>
            <a:r>
              <a:rPr lang="ru-RU" sz="2400" dirty="0" smtClean="0">
                <a:latin typeface="Times New Roman" pitchFamily="18" charset="0"/>
                <a:cs typeface="Times New Roman" pitchFamily="18" charset="0"/>
              </a:rPr>
              <a:t> «Баркарола» (отрывок).  Дети стоят друг за другом.  Руки лежат на плечах впереди стоящего. Услышав первый музыкальный такт, поднимает правую руку вверх первый ребенок,  на второй-второй и. т. д. Когда правую руку поднимут все дети, на очередной такт начинают поднимать в том же порядке левую руку. Подняв левую руку, дети также под музыку по очереди опускают руки </a:t>
            </a:r>
            <a:r>
              <a:rPr lang="ru-RU" sz="2100" dirty="0" smtClean="0">
                <a:latin typeface="Times New Roman" pitchFamily="18" charset="0"/>
                <a:cs typeface="Times New Roman" pitchFamily="18" charset="0"/>
              </a:rPr>
              <a:t>вниз</a:t>
            </a:r>
            <a:r>
              <a:rPr lang="ru-RU" sz="2400" dirty="0" smtClean="0">
                <a:latin typeface="Times New Roman" pitchFamily="18" charset="0"/>
                <a:cs typeface="Times New Roman" pitchFamily="18" charset="0"/>
              </a:rPr>
              <a:t>.</a:t>
            </a:r>
            <a:endParaRPr lang="ru-RU" sz="3100" dirty="0" smtClean="0">
              <a:solidFill>
                <a:srgbClr val="0000FF"/>
              </a:solidFill>
              <a:latin typeface="Times New Roman" pitchFamily="18" charset="0"/>
              <a:cs typeface="Times New Roman" pitchFamily="18"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6</a:t>
            </a:r>
            <a:r>
              <a:rPr lang="ru-RU" sz="3900" b="1" dirty="0" smtClean="0">
                <a:solidFill>
                  <a:srgbClr val="0000FF"/>
                </a:solidFill>
                <a:latin typeface="Times New Roman" pitchFamily="18" charset="0"/>
                <a:cs typeface="Times New Roman" pitchFamily="18" charset="0"/>
              </a:rPr>
              <a:t>. </a:t>
            </a:r>
            <a:r>
              <a:rPr lang="ru-RU" sz="3500" b="1" dirty="0" smtClean="0">
                <a:solidFill>
                  <a:srgbClr val="0000FF"/>
                </a:solidFill>
                <a:latin typeface="Times New Roman" pitchFamily="18" charset="0"/>
                <a:cs typeface="Times New Roman" pitchFamily="18" charset="0"/>
              </a:rPr>
              <a:t>Канон</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для малышей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4 -5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Играющие стоят по кругу. Под хороводную песню «</a:t>
            </a:r>
            <a:r>
              <a:rPr lang="ru-RU" sz="2400" dirty="0" err="1" smtClean="0">
                <a:latin typeface="Times New Roman" pitchFamily="18" charset="0"/>
                <a:cs typeface="Times New Roman" pitchFamily="18" charset="0"/>
              </a:rPr>
              <a:t>Селезенюшка</a:t>
            </a:r>
            <a:r>
              <a:rPr lang="ru-RU" sz="2400" dirty="0" smtClean="0">
                <a:latin typeface="Times New Roman" pitchFamily="18" charset="0"/>
                <a:cs typeface="Times New Roman" pitchFamily="18" charset="0"/>
              </a:rPr>
              <a:t>» дети по очереди делают следующие движения: один приседает и встает, другой хлопает в ладоши, третий приседает и встает и т. д.</a:t>
            </a: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836712"/>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7</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Зеваки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Играющие идут по кругу, держась за руки, по сигналу    ведущего останавливаются, делают четыре хлопка, поворачиваются кругом и продолжают движение. Направление меняется после каждого сигнала. Не выполнивший правильно задание выходит из игры. Музыкальное сопровождение: Э. </a:t>
            </a:r>
            <a:r>
              <a:rPr lang="ru-RU" sz="2400" dirty="0" err="1" smtClean="0">
                <a:latin typeface="Times New Roman" pitchFamily="18" charset="0"/>
                <a:cs typeface="Times New Roman" pitchFamily="18" charset="0"/>
              </a:rPr>
              <a:t>Жак-Далькроз</a:t>
            </a:r>
            <a:r>
              <a:rPr lang="ru-RU" sz="2400" dirty="0" smtClean="0">
                <a:latin typeface="Times New Roman" pitchFamily="18" charset="0"/>
                <a:cs typeface="Times New Roman" pitchFamily="18" charset="0"/>
              </a:rPr>
              <a:t>. «Марш».</a:t>
            </a: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836712"/>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8</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a:t>
            </a:r>
            <a:r>
              <a:rPr lang="ru-RU" b="1" dirty="0" smtClean="0">
                <a:solidFill>
                  <a:srgbClr val="0000FF"/>
                </a:solidFill>
                <a:latin typeface="Times New Roman" pitchFamily="18" charset="0"/>
                <a:cs typeface="Times New Roman" pitchFamily="18" charset="0"/>
              </a:rPr>
              <a:t>Пишущая машинка»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8 -9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Каждому играющему присваивается буква алфавита. Затем придумывается одно слово или фраза из двух-трех слов. По сигналу дети начинают печатать: первая «буква» слова хлопает в ладоши, затем вторая и т. д. Когда слово будет напечатано, все дети хлопают в ладоши.</a:t>
            </a: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4457</Words>
  <Application>Microsoft Office PowerPoint</Application>
  <PresentationFormat>Экран (4:3)</PresentationFormat>
  <Paragraphs>938</Paragraphs>
  <Slides>59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Тема Office</vt:lpstr>
      <vt:lpstr>  «Психогимнастика»  М.И. Чистяковой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Игры, способствующие успокоению  и организации. </vt:lpstr>
      <vt:lpstr>Раздел 1. Игры, способствующие успокоению  и организации. </vt:lpstr>
      <vt:lpstr>Раздел 1. Игры, способствующие успокоению  и организации. </vt:lpstr>
      <vt:lpstr>Раздел 1. Игры, способствующие успокоению  и организации. </vt:lpstr>
      <vt:lpstr>Раздел 1. Игры, способствующие успокоению  и организации.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Упражнение на развитие внимания.</dc:title>
  <dc:creator>Ленчик</dc:creator>
  <cp:lastModifiedBy>Admin</cp:lastModifiedBy>
  <cp:revision>55</cp:revision>
  <dcterms:created xsi:type="dcterms:W3CDTF">2013-01-24T11:45:00Z</dcterms:created>
  <dcterms:modified xsi:type="dcterms:W3CDTF">2016-02-18T08:55:21Z</dcterms:modified>
</cp:coreProperties>
</file>