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67C13-FCC0-4013-A828-40448EC3D745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AD4C9-9398-442A-84E8-6FD6F6EF1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67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AD4C9-9398-442A-84E8-6FD6F6EF179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71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EDC-B999-479C-92E5-6BCAC765B6C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2273-9BA2-468D-9CDC-B880D3510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EDC-B999-479C-92E5-6BCAC765B6C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2273-9BA2-468D-9CDC-B880D3510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EDC-B999-479C-92E5-6BCAC765B6C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2273-9BA2-468D-9CDC-B880D3510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EDC-B999-479C-92E5-6BCAC765B6C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2273-9BA2-468D-9CDC-B880D3510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EDC-B999-479C-92E5-6BCAC765B6C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2273-9BA2-468D-9CDC-B880D3510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EDC-B999-479C-92E5-6BCAC765B6C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2273-9BA2-468D-9CDC-B880D3510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EDC-B999-479C-92E5-6BCAC765B6C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2273-9BA2-468D-9CDC-B880D3510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EDC-B999-479C-92E5-6BCAC765B6C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2273-9BA2-468D-9CDC-B880D3510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EDC-B999-479C-92E5-6BCAC765B6C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2273-9BA2-468D-9CDC-B880D3510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EDC-B999-479C-92E5-6BCAC765B6C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2273-9BA2-468D-9CDC-B880D3510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EDC-B999-479C-92E5-6BCAC765B6C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2273-9BA2-468D-9CDC-B880D35101BC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112EDC-B999-479C-92E5-6BCAC765B6C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2A2273-9BA2-468D-9CDC-B880D35101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79" y="1700808"/>
            <a:ext cx="9144879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Формирование понимания обращенной речи.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Формирование фонематических процессов.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60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5993" y="692696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Постепенное усложнение речевого общения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/>
              <a:t>Постепенно, в ходе спонтанного развития, а также специальных игр упражнений уровень речевого общения ребенка развивается и усложняется. У ребенка появляются новые речевые навыки, расширяется спектр его возможностей. Чтобы в полной мере использовать эти новые возможности, необходимо в соответствии с ними менять уровень требований к речи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37694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онсультации учителя-логопе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42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ЧЕВЫЕ ИГРЫ ДЛЯ МАЛЫШЕЙ В ДЕТСКОМ САДУ И ДОМА. . Игра 1. Попроси правильно Цель: закрепить ум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99136"/>
            <a:ext cx="3238500" cy="52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Методика обучения детей пению: Игровая методика для дошкольни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4219"/>
            <a:ext cx="4389123" cy="285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4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66843"/>
            <a:ext cx="4572000" cy="48628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Организация специальных речевых игр и упражнений</a:t>
            </a:r>
            <a:endParaRPr lang="ru-RU" sz="2000" dirty="0">
              <a:solidFill>
                <a:srgbClr val="C00000"/>
              </a:solidFill>
            </a:endParaRPr>
          </a:p>
          <a:p>
            <a:pPr algn="ctr"/>
            <a:r>
              <a:rPr lang="ru-RU" b="1" dirty="0"/>
              <a:t>На логопедических занятиях развитие речи ребенка происходит в ходе специальных речевых игр и упражнений. Форма игры является наиболее эффективным методом обучения детей раннего возраста. Игры и упражнения подбираются с учетом возраста ребенка, его индивидуальных возможностей. То, что было отработано в ходе занятий, в соответствии с рекомендациями логопеда необходимо закреплять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868212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к научиться понимать иностранный язык на слух? . Vjazanie.SU - Мир вязаной м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672408" cy="299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чевые игры для коррекции звукопроизношения у детей дошкольного возраста - Для воспитателей детских садов - Маам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08156"/>
            <a:ext cx="4729706" cy="354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убликации Ваш логопед онлайн - Part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48657"/>
            <a:ext cx="369634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Речевые игры с малышами (Людмила Громова) - Семейная страница - По ком звонит колоко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38884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26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724860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Накопление пассивного словаря</a:t>
            </a:r>
            <a:endParaRPr lang="ru-RU" sz="2800" dirty="0">
              <a:solidFill>
                <a:srgbClr val="0070C0"/>
              </a:solidFill>
            </a:endParaRPr>
          </a:p>
          <a:p>
            <a:pPr algn="ctr"/>
            <a:r>
              <a:rPr lang="ru-RU" b="1" dirty="0"/>
              <a:t>Пассивный словарь — это набор слов и выражений, смысл которых ребенок понимает, но не употребляет в активной речи из-за отставания в речевом развитии. В процессе занятий по развитию понимания речи основная задача — накопление словарного запаса: слова-предметы (существительные), слова-действия (глаголы), а также слова-определения (прилагательные и наречия). Для запоминания детям предлагаются только те слова, которые обозначают знакомые предметы, действия, явления и состояния, с которыми они постоянно сталкиваются в повседневной жизни, что могут наблюдать, с чем могут манипулировать, что чувствуют. На начальном этапе работы с не говорящими детьми не рекомендуется перегружать их пассивный словарь отвлеченными понятиями или обобщающими словами.</a:t>
            </a:r>
          </a:p>
        </p:txBody>
      </p:sp>
    </p:spTree>
    <p:extLst>
      <p:ext uri="{BB962C8B-B14F-4D97-AF65-F5344CB8AC3E}">
        <p14:creationId xmlns:p14="http://schemas.microsoft.com/office/powerpoint/2010/main" val="1679341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ЛОГОПЕД СОВЕТУЕТ. МАТЕРИАЛЫ ПО ЛЕКСИЧЕСКИМ ТЕМАМ. : Группа по интересам. Дети : Однокласс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6555"/>
            <a:ext cx="268823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рофессия - логопед &quot; Страница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3312"/>
            <a:ext cx="4996060" cy="343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Набор детей в детский развивающий центр &quot;росток&quot;: продам в разделе Услуги по выгодной цене, в продаже Набор детей в детский раз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61" y="3717032"/>
            <a:ext cx="4562330" cy="30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936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6872" y="1124744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 </a:t>
            </a:r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800" b="1" dirty="0">
                <a:solidFill>
                  <a:srgbClr val="C00000"/>
                </a:solidFill>
              </a:rPr>
              <a:t>Фонематические процессы включают в себя такие понятия, как:</a:t>
            </a:r>
          </a:p>
          <a:p>
            <a:r>
              <a:rPr lang="ru-RU" sz="2800" b="1" dirty="0"/>
              <a:t>- фонематический слух;</a:t>
            </a:r>
          </a:p>
          <a:p>
            <a:r>
              <a:rPr lang="ru-RU" sz="2800" b="1" dirty="0"/>
              <a:t>- фонематическое восприятие;</a:t>
            </a:r>
          </a:p>
          <a:p>
            <a:r>
              <a:rPr lang="ru-RU" sz="2800" b="1" dirty="0"/>
              <a:t>- фонематические представления.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435749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рганизация и функционирование групп кратковременного пребывани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3425"/>
            <a:ext cx="47625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0-tub-ru.yandex.net/i?id=795d46a2987277ffa41bd4f250fb35ca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4" y="188640"/>
            <a:ext cx="384197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МБДОУ &quot;Детский сад 5&quot; - Страничка коррекционной рабо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73016"/>
            <a:ext cx="40671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394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7693"/>
            <a:ext cx="74168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Впервые Л.С. Выготский ввёл понятие «фонема»: он доказал, что единицей развития детской речи является фонема. С точки зрения этой новой фонетики, развитие детской речи происходит путём развития системы фонем, а не путём накопления отдельных звуков. </a:t>
            </a:r>
          </a:p>
          <a:p>
            <a:pPr algn="ctr"/>
            <a:r>
              <a:rPr lang="ru-RU" b="1" dirty="0"/>
              <a:t>	</a:t>
            </a:r>
            <a:r>
              <a:rPr lang="ru-RU" b="1" dirty="0">
                <a:solidFill>
                  <a:srgbClr val="FF0000"/>
                </a:solidFill>
              </a:rPr>
              <a:t>Фонема </a:t>
            </a:r>
            <a:r>
              <a:rPr lang="ru-RU" b="1" dirty="0"/>
              <a:t>– это не просто звук, а значащий звук. Л.С. Выготский обратил внимание и на восприятие фонем. Он считал, что «всякая фонема воспринимается и воспроизводится как фонема на фоне фонем, т.е. восприятие фонемы происходит только на фоне человеческой речи».  Основной закон восприятия фонем – закон восприятия звучащей стороны речи.</a:t>
            </a:r>
          </a:p>
          <a:p>
            <a:pPr algn="ctr"/>
            <a:r>
              <a:rPr lang="ru-RU" b="1" dirty="0"/>
              <a:t>	</a:t>
            </a:r>
            <a:r>
              <a:rPr lang="ru-RU" b="1" dirty="0">
                <a:solidFill>
                  <a:srgbClr val="FF0000"/>
                </a:solidFill>
              </a:rPr>
              <a:t>Л.С. Выготским был введён термин «фонематический слух», который включает в себя 3 речевые операции:</a:t>
            </a:r>
          </a:p>
          <a:p>
            <a:pPr algn="ctr"/>
            <a:r>
              <a:rPr lang="ru-RU" b="1" dirty="0"/>
              <a:t>- способность слышать, есть данный звук в слове или нет;</a:t>
            </a:r>
          </a:p>
          <a:p>
            <a:pPr algn="ctr"/>
            <a:r>
              <a:rPr lang="ru-RU" b="1" dirty="0"/>
              <a:t>- способность различать слова, в которые входят одни и те же фонемы, расположенные в разной последовательности;</a:t>
            </a:r>
          </a:p>
          <a:p>
            <a:pPr algn="ctr"/>
            <a:r>
              <a:rPr lang="ru-RU" b="1" dirty="0"/>
              <a:t>- способность различать близко звучащие, но разные по значению слова.</a:t>
            </a:r>
          </a:p>
        </p:txBody>
      </p:sp>
    </p:spTree>
    <p:extLst>
      <p:ext uri="{BB962C8B-B14F-4D97-AF65-F5344CB8AC3E}">
        <p14:creationId xmlns:p14="http://schemas.microsoft.com/office/powerpoint/2010/main" val="509411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osos.nu - Клуб любителей лосос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5" y="1916832"/>
            <a:ext cx="4464496" cy="463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3965" y="692696"/>
            <a:ext cx="6276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Л.С. Выготский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55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" y="43745"/>
            <a:ext cx="572392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понимания речи у детей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непросто объективно оценить уровень понимания ребенком обращенной к нему речи в случае, если он не пользуется активной речью. Однако следует осознавать, что, если имеет место задержка речевого развития или общее недоразвитие речи, отставание затрагивает все стороны речи — не только активную (процесс говорения), но и пассивную (понимание речи). Таким образом, можно утверждать следующее: работа над пониманием речи с не говорящими детьми не просто желательна, 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ребенка понимания речи включает в себя создание Речевой среды в целом, а также целенаправленную работу по накоплению пассивного словаря.</a:t>
            </a:r>
          </a:p>
        </p:txBody>
      </p:sp>
      <p:pic>
        <p:nvPicPr>
          <p:cNvPr id="1026" name="Picture 2" descr="Скачать Фото детей маленьких мальчиков 1024x640 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3389784" cy="2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ото: Дети о детях для. - 7 Декабря 2013 - Blog - Visitkaleva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341" y="692696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25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83671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Позже Д.Б.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выделил из фонематического восприятия фонемный анализ, включающий:</a:t>
            </a:r>
          </a:p>
          <a:p>
            <a:pPr lvl="0" algn="ctr"/>
            <a:r>
              <a:rPr lang="ru-RU" sz="2000" b="1" dirty="0" smtClean="0"/>
              <a:t>-Выяснение </a:t>
            </a:r>
            <a:r>
              <a:rPr lang="ru-RU" sz="2000" b="1" dirty="0"/>
              <a:t>порядка следования фонем в слове;</a:t>
            </a:r>
          </a:p>
          <a:p>
            <a:pPr lvl="0" algn="ctr"/>
            <a:r>
              <a:rPr lang="ru-RU" sz="2000" b="1" dirty="0" smtClean="0"/>
              <a:t>-Установление </a:t>
            </a:r>
            <a:r>
              <a:rPr lang="ru-RU" sz="2000" b="1" dirty="0"/>
              <a:t>различительной функции фонем;</a:t>
            </a:r>
          </a:p>
          <a:p>
            <a:pPr lvl="0" algn="ctr"/>
            <a:r>
              <a:rPr lang="ru-RU" sz="2000" b="1" dirty="0" smtClean="0"/>
              <a:t>-Выделение </a:t>
            </a:r>
            <a:r>
              <a:rPr lang="ru-RU" sz="2000" b="1" dirty="0"/>
              <a:t>основных фонематических противопоставлений, свойственных данному языку.</a:t>
            </a:r>
          </a:p>
        </p:txBody>
      </p:sp>
    </p:spTree>
    <p:extLst>
      <p:ext uri="{BB962C8B-B14F-4D97-AF65-F5344CB8AC3E}">
        <p14:creationId xmlns:p14="http://schemas.microsoft.com/office/powerpoint/2010/main" val="2685267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78295"/>
            <a:ext cx="80648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Теория и практика логопедической работы убедительно доказывают, развитые фонематические процессы – важный фактор успешного становления речевой системы в целом.</a:t>
            </a:r>
          </a:p>
          <a:p>
            <a:pPr algn="ctr"/>
            <a:r>
              <a:rPr lang="ru-RU" b="1" dirty="0"/>
              <a:t>	Эффективная и стойкая коррекция дефектов произношения (звукопроизношения, слоговой структуры слов) может быть возможна только при опережающем формировании фонематического восприятия.</a:t>
            </a:r>
          </a:p>
          <a:p>
            <a:pPr algn="ctr"/>
            <a:r>
              <a:rPr lang="ru-RU" b="1" dirty="0"/>
              <a:t>	Бесспорна взаимосвязь развития фонематического восприятия не только с фонетической, но и с лексико-грамматической стороной речи.</a:t>
            </a:r>
          </a:p>
          <a:p>
            <a:pPr algn="ctr"/>
            <a:r>
              <a:rPr lang="ru-RU" b="1" dirty="0"/>
              <a:t>	Нарушение фонематического восприятия приводит к тому, что ребёнок не воспринимает на слух (не дифференцирует) близкие по звучанию или сходные по артикуляции звуки речи. Его словарь не пополняется теми словами, в состав которых входят трудноразличимые звуки. Ребёнок постепенно начинает отставать от возрастной нормы.</a:t>
            </a:r>
          </a:p>
          <a:p>
            <a:pPr algn="ctr"/>
            <a:r>
              <a:rPr lang="ru-RU" b="1" dirty="0"/>
              <a:t>	По той же причине не формируется в нужной степени и грамматический строй. Понятно, что при недостаточности фонематического восприятия многие предлоги или безударные окончания слов для ребёнка остаются «неуловимыми».</a:t>
            </a:r>
          </a:p>
        </p:txBody>
      </p:sp>
    </p:spTree>
    <p:extLst>
      <p:ext uri="{BB962C8B-B14F-4D97-AF65-F5344CB8AC3E}">
        <p14:creationId xmlns:p14="http://schemas.microsoft.com/office/powerpoint/2010/main" val="3342334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980728"/>
            <a:ext cx="63904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Только при планомерной работе по развитию фонематических процессов дети воспринимают и различают окончания слов, приставки. Общие суффиксы, выделяют предлоги в предложении и т.д., что так важно при формировании навыков чтения и письма.</a:t>
            </a:r>
          </a:p>
          <a:p>
            <a:pPr algn="ctr"/>
            <a:r>
              <a:rPr lang="ru-RU" b="1" dirty="0"/>
              <a:t>	Умение слышать каждый отдельный звук в слове, чётко отделять его от рядом стоящего, знать из каких звуков состоит слово, то есть умение анализировать звуковой состав слова, является важнейшей предпосылкой для правильного обучения грамоте.</a:t>
            </a:r>
          </a:p>
          <a:p>
            <a:pPr algn="ctr"/>
            <a:r>
              <a:rPr lang="ru-RU" b="1" dirty="0"/>
              <a:t>Вывод: Нарушение фонематического восприятия мешает детям овладеть в нужной степени словарным запасом и грамматическим строем, тормозит развитие связной речи, т.к. все эти процессы взаимосвязаны и взаимообусловлены.</a:t>
            </a:r>
          </a:p>
        </p:txBody>
      </p:sp>
    </p:spTree>
    <p:extLst>
      <p:ext uri="{BB962C8B-B14F-4D97-AF65-F5344CB8AC3E}">
        <p14:creationId xmlns:p14="http://schemas.microsoft.com/office/powerpoint/2010/main" val="254523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1579" y="260648"/>
            <a:ext cx="754258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</a:rPr>
              <a:t>Проявления нарушения фонематического восприятия в устной речи, при чтении, на письме.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dirty="0"/>
              <a:t>	</a:t>
            </a:r>
            <a:r>
              <a:rPr lang="ru-RU" b="1" dirty="0"/>
              <a:t>При логопедическом обследовании дошкольников нередко выявляются дети 6-7 лет, которые при относительно сохранном произношении и правильном лексико-грамматическом строе речи имеют выраженное фонематическое недоразвитие, оно проявляется в</a:t>
            </a:r>
          </a:p>
          <a:p>
            <a:r>
              <a:rPr lang="ru-RU" b="1" dirty="0"/>
              <a:t>- затруднениях дифференциации акустически близких звуков (например, в-в, б-п, з-ж и т.д.);</a:t>
            </a:r>
          </a:p>
          <a:p>
            <a:r>
              <a:rPr lang="ru-RU" b="1" dirty="0"/>
              <a:t>- неумении определить место, количество и последовательность слов в предложении, слогов и звуков в словах;</a:t>
            </a:r>
          </a:p>
          <a:p>
            <a:r>
              <a:rPr lang="ru-RU" b="1" dirty="0"/>
              <a:t>- невозможности подобрать слово с определённым количеством слогов или с определённым звуком.</a:t>
            </a:r>
          </a:p>
          <a:p>
            <a:r>
              <a:rPr lang="ru-RU" b="1" dirty="0"/>
              <a:t>	В силу этого, что описанный речевой дефект «не бросается в глаза», а, следовательно, и не беспокоит родителей дошкольников и педагогов ДОУ, дети остаются без своевременно оказанной помощи, что приводит в дальнейшем к стойким нарушениям чтения и письма в школьном возрасте.</a:t>
            </a:r>
          </a:p>
        </p:txBody>
      </p:sp>
    </p:spTree>
    <p:extLst>
      <p:ext uri="{BB962C8B-B14F-4D97-AF65-F5344CB8AC3E}">
        <p14:creationId xmlns:p14="http://schemas.microsoft.com/office/powerpoint/2010/main" val="2671549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79" y="62068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При чтении наиболее типичны следующие ошибки:</a:t>
            </a:r>
          </a:p>
          <a:p>
            <a:r>
              <a:rPr lang="ru-RU" b="1" dirty="0"/>
              <a:t>- трудности слияния звуков в слоги и слова;</a:t>
            </a:r>
          </a:p>
          <a:p>
            <a:r>
              <a:rPr lang="ru-RU" b="1" dirty="0"/>
              <a:t>- взаимные замены фонетически или артикуляционно-близких согласных звуков (свистящих – шипящих, твёрдых – мягких, звонких – глухих) ;</a:t>
            </a:r>
          </a:p>
          <a:p>
            <a:r>
              <a:rPr lang="ru-RU" b="1" dirty="0"/>
              <a:t>- побуквенное чтение (</a:t>
            </a:r>
            <a:r>
              <a:rPr lang="ru-RU" b="1" dirty="0" err="1"/>
              <a:t>р,ы,б,а</a:t>
            </a:r>
            <a:r>
              <a:rPr lang="ru-RU" b="1" dirty="0"/>
              <a:t>);</a:t>
            </a:r>
          </a:p>
          <a:p>
            <a:r>
              <a:rPr lang="ru-RU" b="1" dirty="0"/>
              <a:t>- искажение слоговой структуры слов;</a:t>
            </a:r>
          </a:p>
          <a:p>
            <a:r>
              <a:rPr lang="ru-RU" b="1" dirty="0"/>
              <a:t>- слишком медленный темп чтения;</a:t>
            </a:r>
          </a:p>
          <a:p>
            <a:r>
              <a:rPr lang="ru-RU" b="1" dirty="0"/>
              <a:t>- нарушения понимания прочитанного.</a:t>
            </a:r>
          </a:p>
        </p:txBody>
      </p:sp>
      <p:pic>
        <p:nvPicPr>
          <p:cNvPr id="8194" name="Picture 2" descr="Как помочь ребенку полюбить чтение? . 10 советов психолог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38" y="1484784"/>
            <a:ext cx="4283968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07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188640"/>
            <a:ext cx="52200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 числу типичных недостатков письма относятся:</a:t>
            </a:r>
          </a:p>
          <a:p>
            <a:pPr algn="ctr"/>
            <a:r>
              <a:rPr lang="ru-RU" b="1" dirty="0"/>
              <a:t>- замены букв, указывающие на незаконченность процесса дифференцировок соответствующих звуков, близких по акустическим или артикуляционным признакам;</a:t>
            </a:r>
          </a:p>
          <a:p>
            <a:pPr algn="ctr"/>
            <a:r>
              <a:rPr lang="ru-RU" b="1" dirty="0"/>
              <a:t>- пропуски гласных;</a:t>
            </a:r>
          </a:p>
          <a:p>
            <a:pPr algn="ctr"/>
            <a:r>
              <a:rPr lang="ru-RU" b="1" dirty="0"/>
              <a:t>- пропуски согласных в их стечении;</a:t>
            </a:r>
          </a:p>
          <a:p>
            <a:pPr algn="ctr"/>
            <a:r>
              <a:rPr lang="ru-RU" b="1" dirty="0"/>
              <a:t>- слияние слов на письме;</a:t>
            </a:r>
          </a:p>
          <a:p>
            <a:pPr algn="ctr"/>
            <a:r>
              <a:rPr lang="ru-RU" b="1" dirty="0"/>
              <a:t>- раздельное написание частей одного слова;</a:t>
            </a:r>
          </a:p>
          <a:p>
            <a:pPr algn="ctr"/>
            <a:r>
              <a:rPr lang="ru-RU" b="1" dirty="0"/>
              <a:t>- пропуски, перестановки слогов;</a:t>
            </a:r>
          </a:p>
          <a:p>
            <a:pPr algn="ctr"/>
            <a:r>
              <a:rPr lang="ru-RU" b="1" dirty="0"/>
              <a:t>- орфографические ошибки.</a:t>
            </a:r>
          </a:p>
          <a:p>
            <a:pPr algn="ctr"/>
            <a:r>
              <a:rPr lang="ru-RU" b="1" dirty="0"/>
              <a:t>Вывод: если у ребёнка отмечаются хотя бы лёгкие отклонения в развитии фонематического восприятия, то обязательно будут затруднения в овладении чтением и письмом.</a:t>
            </a:r>
          </a:p>
        </p:txBody>
      </p:sp>
      <p:pic>
        <p:nvPicPr>
          <p:cNvPr id="9218" name="Picture 2" descr="Задачи проекта: Исправить недостатки письма и чтения у младших 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8" y="1700808"/>
            <a:ext cx="349579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61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268760"/>
            <a:ext cx="60304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Исходя из всего вышесказанного </a:t>
            </a:r>
            <a:r>
              <a:rPr lang="ru-RU" sz="2000" b="1" dirty="0" err="1" smtClean="0"/>
              <a:t>сожно</a:t>
            </a:r>
            <a:r>
              <a:rPr lang="ru-RU" sz="2000" b="1" dirty="0" smtClean="0"/>
              <a:t> сказать, что необходима </a:t>
            </a:r>
            <a:r>
              <a:rPr lang="ru-RU" sz="2000" b="1" dirty="0"/>
              <a:t>система поэтапного формирования фонематической стороны речи в процессе ознакомления обучающихся со звуками как в случае речевой патологии (ОНР, ФФНР, ФНР), так и при речевом развитии в пределах нижней границы речевой нормы.</a:t>
            </a:r>
          </a:p>
          <a:p>
            <a:pPr algn="ctr"/>
            <a:r>
              <a:rPr lang="ru-RU" sz="2000" b="1" dirty="0"/>
              <a:t>	Известно, что вторичные отклонения легче предупредить, чем исправить уже сформировавшиеся нарушения, поэтому фонематические процессы необходимо развивать!</a:t>
            </a:r>
          </a:p>
        </p:txBody>
      </p:sp>
    </p:spTree>
    <p:extLst>
      <p:ext uri="{BB962C8B-B14F-4D97-AF65-F5344CB8AC3E}">
        <p14:creationId xmlns:p14="http://schemas.microsoft.com/office/powerpoint/2010/main" val="3101248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8569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</a:rPr>
              <a:t>Развитие фонематических процессов на логопедических занятиях</a:t>
            </a:r>
            <a:endParaRPr lang="ru-RU" sz="2000" dirty="0">
              <a:solidFill>
                <a:srgbClr val="C00000"/>
              </a:solidFill>
            </a:endParaRPr>
          </a:p>
          <a:p>
            <a:pPr algn="ctr"/>
            <a:r>
              <a:rPr lang="ru-RU" b="1" dirty="0"/>
              <a:t>На моих занятиях исправление недостатков звукопроизношения у детей начинается с постановки у них точного, тонко дифференцированного произнесения звукосочетаний, одновременно у них развивается фонематическое восприятие. Понятно, что без полноценного восприятия фонем, без чёткого их различения невозможно и их правильное произнесение. </a:t>
            </a:r>
          </a:p>
          <a:p>
            <a:pPr algn="ctr"/>
            <a:r>
              <a:rPr lang="ru-RU" b="1" dirty="0"/>
              <a:t>Вот почему, если при логопедическом обследовании устанавливается нарушение фонематического слуха, то, прежде всего, следует начать работу по его развитию.</a:t>
            </a:r>
          </a:p>
          <a:p>
            <a:pPr algn="ctr"/>
            <a:r>
              <a:rPr lang="ru-RU" b="1" dirty="0"/>
              <a:t>	Начинается эта работа на материале неречевых звуков, постепенно вводятся звуки речи, правильно произносимые детьми и те, которые ставятся (или исправляются и вводятся в самостоятельную речь обучающегося). Кроме этого, с первых занятий параллельно проводится работа по развитию слухового внимания и слуховой памяти. Такая направленность позволяет добиваться наиболее эффективных результатов в развитии фонематического восприятия. Ведь умение вслушиваться в речь окружающих часто является одной из причин неправильного звукопроизношения.</a:t>
            </a:r>
          </a:p>
        </p:txBody>
      </p:sp>
    </p:spTree>
    <p:extLst>
      <p:ext uri="{BB962C8B-B14F-4D97-AF65-F5344CB8AC3E}">
        <p14:creationId xmlns:p14="http://schemas.microsoft.com/office/powerpoint/2010/main" val="2876616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Логопедическое занятие. . Наш детский сад. . - 19 Января 2015 - Blog - Amalissi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392488" cy="30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Логопедические занятия, цена , заказать Орша - Deal.by (ID# 155033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7798"/>
            <a:ext cx="4032448" cy="312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Мария Войтенко ВКонтакт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9" y="3501008"/>
            <a:ext cx="3255360" cy="317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онспект подгруппового логопедического занятия с детьми старшего дошкольного возраста с ФФНР &quot;Полевые цветы&quot; - Для воспитател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10650"/>
            <a:ext cx="4392488" cy="306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819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36712"/>
            <a:ext cx="7038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Д</a:t>
            </a:r>
            <a:r>
              <a:rPr lang="ru-RU" sz="2800" b="1" dirty="0" smtClean="0"/>
              <a:t>ля </a:t>
            </a:r>
            <a:r>
              <a:rPr lang="ru-RU" sz="2800" b="1" dirty="0"/>
              <a:t>достижения положительного результата необходимо создание единого коррекционно-образовательного пространства, когда над речью работает коллектив единомышленников (логопед – родитель – учитель), каждый из которых заинтересован в успехе работы и постоянно находится во взаимодействии с остальными.</a:t>
            </a:r>
          </a:p>
        </p:txBody>
      </p:sp>
    </p:spTree>
    <p:extLst>
      <p:ext uri="{BB962C8B-B14F-4D97-AF65-F5344CB8AC3E}">
        <p14:creationId xmlns:p14="http://schemas.microsoft.com/office/powerpoint/2010/main" val="426719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2"/>
            <a:ext cx="6966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Создание речевой среды включает в себя следующие моменты:</a:t>
            </a:r>
            <a:endParaRPr lang="ru-RU" sz="2800" dirty="0">
              <a:solidFill>
                <a:srgbClr val="FF0000"/>
              </a:solidFill>
            </a:endParaRPr>
          </a:p>
          <a:p>
            <a:pPr lvl="0" algn="ctr"/>
            <a:r>
              <a:rPr lang="ru-RU" sz="2800" b="1" dirty="0" smtClean="0"/>
              <a:t>-постоянный </a:t>
            </a:r>
            <a:r>
              <a:rPr lang="ru-RU" sz="2800" b="1" dirty="0"/>
              <a:t>разговор с ребенком;</a:t>
            </a:r>
          </a:p>
          <a:p>
            <a:pPr lvl="0" algn="ctr"/>
            <a:r>
              <a:rPr lang="ru-RU" sz="2800" b="1" dirty="0" smtClean="0"/>
              <a:t>-единые </a:t>
            </a:r>
            <a:r>
              <a:rPr lang="ru-RU" sz="2800" b="1" dirty="0"/>
              <a:t>требования к речевому общению с ребенком всех близких взрослых;</a:t>
            </a:r>
          </a:p>
          <a:p>
            <a:pPr lvl="0" algn="ctr"/>
            <a:r>
              <a:rPr lang="ru-RU" sz="2800" b="1" dirty="0" smtClean="0"/>
              <a:t>-определенные </a:t>
            </a:r>
            <a:r>
              <a:rPr lang="ru-RU" sz="2800" b="1" dirty="0"/>
              <a:t>требования к речи окружающих взрослых;</a:t>
            </a:r>
          </a:p>
          <a:p>
            <a:pPr lvl="0" algn="ctr"/>
            <a:r>
              <a:rPr lang="ru-RU" sz="2800" b="1" dirty="0" smtClean="0"/>
              <a:t>-постепенное </a:t>
            </a:r>
            <a:r>
              <a:rPr lang="ru-RU" sz="2800" b="1" dirty="0"/>
              <a:t>усложнение речевого </a:t>
            </a:r>
            <a:r>
              <a:rPr lang="ru-RU" sz="2800" b="1" dirty="0" smtClean="0"/>
              <a:t>общения.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74620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4222" y="548680"/>
            <a:ext cx="554510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6" name="Picture 2" descr="Картинка Улыбочки на телефон (фотография) (#2953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56451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62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ич/Гепатит. . Знать и защищаться - Если я - родите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" y="4114597"/>
            <a:ext cx="4056385" cy="274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ereupon Vann: Последние поступления на сервер Dvorec.Ru за сутки 24.11.2011 3: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981"/>
            <a:ext cx="5148064" cy="411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Усыновить ребенка.Справитесь ли вы? agape-love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" y="1286"/>
            <a:ext cx="4034916" cy="411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азвитие речи детей раннего возраста - Разумные родители Разумные родител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43" y="4145293"/>
            <a:ext cx="5073958" cy="271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87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36339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разговор с ребенком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необходимо постоянно говорить, многократно проговаривая все обычные ситуации (одевание и раздевание, умывание, игры, и др.) При этом взрослый часто обращается к ребенку, задает вопросы. </a:t>
            </a:r>
          </a:p>
        </p:txBody>
      </p:sp>
    </p:spTree>
    <p:extLst>
      <p:ext uri="{BB962C8B-B14F-4D97-AF65-F5344CB8AC3E}">
        <p14:creationId xmlns:p14="http://schemas.microsoft.com/office/powerpoint/2010/main" val="147594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1641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Единые требования к речевому общению с ребенком для всех близких взрослых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b="1" dirty="0"/>
              <a:t>Противоречивость требований со стороны значимых для него взрослых вредна любому ребенку. Если требования к воспитанию и обучению едины и постоянны (конечно, при условии их разумности), это дает ребенку ощущение устойчивости и целесообразности окружающего мира. В противном случае, когда взрослые подходят к вопросам воспитания и обучения малыша с разных позиций, в сознании ребенка возникает хаос: все смешивается и уже не понятно, что же хорошо, а что плохо, и к чему все-таки следует стремиться. Следует понимать, что желания ребенка бывает легче понять в быту, в ситуациях, которые повторяются почти в неизменном виде изо дня в день. Понять ребенка часто помогает и материнская интуиция, любовь близких. Но когда возникают новые, незнакомые ранее, ситуации, такое взаимопонимание часто становится затруднительным.</a:t>
            </a:r>
          </a:p>
        </p:txBody>
      </p:sp>
    </p:spTree>
    <p:extLst>
      <p:ext uri="{BB962C8B-B14F-4D97-AF65-F5344CB8AC3E}">
        <p14:creationId xmlns:p14="http://schemas.microsoft.com/office/powerpoint/2010/main" val="64761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частливая семья картинки - Смотреть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езФормата.Ru - Новости Куртамыша и Курганской области Новости города Архив 2012-05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0" y="3229879"/>
            <a:ext cx="4977138" cy="362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акторы, влияющие на здоровье дет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олодая семья всегда счастливая? . Женская Территор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229879"/>
            <a:ext cx="4139951" cy="362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7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59584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Определенные требования к речи окружающих ребенка взрослых</a:t>
            </a:r>
            <a:endParaRPr lang="ru-RU" sz="2400" b="1" dirty="0"/>
          </a:p>
          <a:p>
            <a:pPr algn="ctr"/>
            <a:r>
              <a:rPr lang="ru-RU" b="1" dirty="0"/>
              <a:t>Так как навык речи формируется у ребенка по подражанию, необходимо, чтобы речь окружающих взрослых была правильной, могла стать эталоном. Однако взрослые могут осознанно относиться к своей речи и исправлять ошибки. У малышей усвоение речевых эталонов происходит спонтанно, неосознанно, поэтому существует опасность усвоения неправильного варианта речи, который со временем закрепляется. Старайтесь исключить сюсюканье с ребенком. Учитывая все вышесказанное, необходимо постараться, чтобы речь окружающих ребенка взрослых была правильной, чистой и четкой.</a:t>
            </a:r>
          </a:p>
          <a:p>
            <a:pPr algn="ctr"/>
            <a:r>
              <a:rPr lang="ru-RU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40931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расивая речь - доступна каждому: блок из 5 занятий с логопедом для детей или взрослых со скидкой 60%. - Самара - купить купон 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45" y="2660376"/>
            <a:ext cx="4488434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ЧТО МОЖНО ОТНЕСТИ К МЕТРИКЕ КАЧЕСТВА ТЕКСТА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5256584" cy="35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80428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141</TotalTime>
  <Words>1034</Words>
  <Application>Microsoft Office PowerPoint</Application>
  <PresentationFormat>Экран (4:3)</PresentationFormat>
  <Paragraphs>80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Elem</dc:creator>
  <cp:lastModifiedBy>Владимир</cp:lastModifiedBy>
  <cp:revision>10</cp:revision>
  <dcterms:created xsi:type="dcterms:W3CDTF">2015-05-20T10:00:46Z</dcterms:created>
  <dcterms:modified xsi:type="dcterms:W3CDTF">2016-02-17T19:57:50Z</dcterms:modified>
</cp:coreProperties>
</file>