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68" r:id="rId2"/>
    <p:sldId id="270" r:id="rId3"/>
    <p:sldId id="269" r:id="rId4"/>
    <p:sldId id="271" r:id="rId5"/>
    <p:sldId id="267" r:id="rId6"/>
    <p:sldId id="272" r:id="rId7"/>
    <p:sldId id="276" r:id="rId8"/>
    <p:sldId id="273" r:id="rId9"/>
    <p:sldId id="274" r:id="rId10"/>
    <p:sldId id="275" r:id="rId11"/>
    <p:sldId id="277" r:id="rId12"/>
    <p:sldId id="278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7" d="100"/>
          <a:sy n="87" d="100"/>
        </p:scale>
        <p:origin x="-96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alensir.users.photofile.ru/photo/alensir/96553490/xlarge/121848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9" y="-6378"/>
            <a:ext cx="8988425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ГБОУ </a:t>
            </a:r>
            <a:r>
              <a:rPr lang="ru-RU" dirty="0"/>
              <a:t>«Специальная школа-интернат </a:t>
            </a:r>
            <a:r>
              <a:rPr lang="ru-RU" dirty="0" smtClean="0"/>
              <a:t>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</a:t>
            </a:r>
            <a:r>
              <a:rPr lang="ru-RU" dirty="0" err="1" smtClean="0"/>
              <a:t>с.Дмитряшевка</a:t>
            </a:r>
            <a:r>
              <a:rPr lang="ru-RU" dirty="0" smtClean="0"/>
              <a:t>»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                         </a:t>
            </a:r>
            <a:r>
              <a:rPr lang="ru-RU" sz="4000" b="1" dirty="0" smtClean="0"/>
              <a:t>Мониторинг</a:t>
            </a:r>
            <a:r>
              <a:rPr lang="ru-RU" sz="4000" dirty="0" smtClean="0"/>
              <a:t> 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 как </a:t>
            </a:r>
            <a:r>
              <a:rPr lang="ru-RU" sz="4000" dirty="0"/>
              <a:t>средство повышения </a:t>
            </a:r>
            <a:r>
              <a:rPr lang="ru-RU" sz="4000" dirty="0" smtClean="0"/>
              <a:t>    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            образования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3600" dirty="0" smtClean="0"/>
          </a:p>
          <a:p>
            <a:pPr algn="ctr"/>
            <a:endParaRPr lang="ru-RU" sz="3600" dirty="0"/>
          </a:p>
          <a:p>
            <a:pPr algn="ctr"/>
            <a:r>
              <a:rPr lang="ru-RU" sz="3200" dirty="0" err="1" smtClean="0"/>
              <a:t>Дуванова</a:t>
            </a:r>
            <a:r>
              <a:rPr lang="ru-RU" sz="3200" dirty="0" smtClean="0"/>
              <a:t> </a:t>
            </a:r>
            <a:r>
              <a:rPr lang="ru-RU" sz="3200" dirty="0"/>
              <a:t>Е.В. </a:t>
            </a:r>
            <a:endParaRPr lang="ru-RU" sz="3200" dirty="0" smtClean="0"/>
          </a:p>
          <a:p>
            <a:pPr algn="ctr"/>
            <a:r>
              <a:rPr lang="ru-RU" sz="3200" dirty="0" smtClean="0"/>
              <a:t>учитель </a:t>
            </a:r>
            <a:r>
              <a:rPr lang="ru-RU" sz="3200" dirty="0"/>
              <a:t>начальных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4041154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nayrok.ru/uploads/posts/2011-10/1319191306_detskie-fo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50976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sz="3200" b="1" i="1" dirty="0" err="1"/>
              <a:t>Радостн</a:t>
            </a:r>
            <a:r>
              <a:rPr lang="ru-RU" sz="3200" b="1" i="1" dirty="0"/>
              <a:t> </a:t>
            </a:r>
            <a:r>
              <a:rPr lang="ru-RU" sz="3200" dirty="0"/>
              <a:t>(</a:t>
            </a:r>
            <a:r>
              <a:rPr lang="ru-RU" sz="3200" dirty="0" err="1"/>
              <a:t>ым</a:t>
            </a:r>
            <a:r>
              <a:rPr lang="ru-RU" sz="3200" dirty="0"/>
              <a:t>)</a:t>
            </a:r>
            <a:r>
              <a:rPr lang="ru-RU" sz="3200" b="1" i="1" dirty="0"/>
              <a:t> вечер (</a:t>
            </a:r>
            <a:r>
              <a:rPr lang="ru-RU" sz="3200" dirty="0"/>
              <a:t>ом</a:t>
            </a:r>
            <a:r>
              <a:rPr lang="ru-RU" sz="3200" dirty="0" smtClean="0"/>
              <a:t>)</a:t>
            </a:r>
          </a:p>
          <a:p>
            <a:endParaRPr lang="ru-RU" sz="3200" dirty="0"/>
          </a:p>
          <a:p>
            <a:r>
              <a:rPr lang="ru-RU" sz="3200" b="1" i="1" dirty="0"/>
              <a:t> по широк </a:t>
            </a:r>
            <a:r>
              <a:rPr lang="ru-RU" sz="3200" dirty="0"/>
              <a:t>(ой)</a:t>
            </a:r>
            <a:r>
              <a:rPr lang="ru-RU" sz="3200" b="1" i="1" dirty="0"/>
              <a:t> </a:t>
            </a:r>
            <a:r>
              <a:rPr lang="ru-RU" sz="3200" b="1" i="1" dirty="0" err="1"/>
              <a:t>линейк</a:t>
            </a:r>
            <a:r>
              <a:rPr lang="ru-RU" sz="3200" b="1" i="1" dirty="0"/>
              <a:t> </a:t>
            </a:r>
            <a:r>
              <a:rPr lang="ru-RU" sz="3200" dirty="0"/>
              <a:t>(е)</a:t>
            </a:r>
            <a:r>
              <a:rPr lang="ru-RU" sz="3200" b="1" i="1" dirty="0"/>
              <a:t> </a:t>
            </a:r>
            <a:endParaRPr lang="ru-RU" sz="3200" b="1" i="1" dirty="0" smtClean="0"/>
          </a:p>
          <a:p>
            <a:endParaRPr lang="ru-RU" sz="3200" dirty="0"/>
          </a:p>
          <a:p>
            <a:r>
              <a:rPr lang="ru-RU" sz="3200" b="1" i="1" dirty="0"/>
              <a:t> любим </a:t>
            </a:r>
            <a:r>
              <a:rPr lang="ru-RU" sz="3200" dirty="0"/>
              <a:t>(</a:t>
            </a:r>
            <a:r>
              <a:rPr lang="ru-RU" sz="3200" dirty="0" err="1"/>
              <a:t>ыми</a:t>
            </a:r>
            <a:r>
              <a:rPr lang="ru-RU" sz="3200" dirty="0"/>
              <a:t>)</a:t>
            </a:r>
            <a:r>
              <a:rPr lang="ru-RU" sz="3200" b="1" i="1" dirty="0"/>
              <a:t> праздник </a:t>
            </a:r>
            <a:r>
              <a:rPr lang="ru-RU" sz="3200" dirty="0"/>
              <a:t>(</a:t>
            </a:r>
            <a:r>
              <a:rPr lang="ru-RU" sz="3200" dirty="0" err="1"/>
              <a:t>ами</a:t>
            </a:r>
            <a:r>
              <a:rPr lang="ru-RU" sz="3200" dirty="0" smtClean="0"/>
              <a:t>)</a:t>
            </a:r>
          </a:p>
          <a:p>
            <a:endParaRPr lang="ru-RU" sz="3200" dirty="0"/>
          </a:p>
          <a:p>
            <a:r>
              <a:rPr lang="ru-RU" sz="3200" b="1" i="1" dirty="0"/>
              <a:t> в </a:t>
            </a:r>
            <a:r>
              <a:rPr lang="ru-RU" sz="3200" b="1" i="1" dirty="0" err="1"/>
              <a:t>дальн</a:t>
            </a:r>
            <a:r>
              <a:rPr lang="ru-RU" sz="3200" b="1" i="1" dirty="0"/>
              <a:t> </a:t>
            </a:r>
            <a:r>
              <a:rPr lang="ru-RU" sz="3200" dirty="0"/>
              <a:t>(ей)</a:t>
            </a:r>
            <a:r>
              <a:rPr lang="ru-RU" sz="3200" b="1" i="1" dirty="0"/>
              <a:t> дорог </a:t>
            </a:r>
            <a:r>
              <a:rPr lang="ru-RU" sz="3200" dirty="0"/>
              <a:t>(е</a:t>
            </a:r>
            <a:r>
              <a:rPr lang="ru-RU" sz="3200" dirty="0" smtClean="0"/>
              <a:t>)</a:t>
            </a:r>
          </a:p>
          <a:p>
            <a:endParaRPr lang="ru-RU" sz="3200" dirty="0"/>
          </a:p>
          <a:p>
            <a:r>
              <a:rPr lang="ru-RU" sz="3200" b="1" i="1" dirty="0"/>
              <a:t>  у любим </a:t>
            </a:r>
            <a:r>
              <a:rPr lang="ru-RU" sz="3200" dirty="0"/>
              <a:t>(ой)</a:t>
            </a:r>
            <a:r>
              <a:rPr lang="ru-RU" sz="3200" b="1" i="1" dirty="0"/>
              <a:t> </a:t>
            </a:r>
            <a:r>
              <a:rPr lang="ru-RU" sz="3200" b="1" i="1" dirty="0" err="1"/>
              <a:t>дочер</a:t>
            </a:r>
            <a:r>
              <a:rPr lang="ru-RU" sz="3200" b="1" i="1" dirty="0"/>
              <a:t> </a:t>
            </a:r>
            <a:r>
              <a:rPr lang="ru-RU" sz="3200" dirty="0"/>
              <a:t>(и</a:t>
            </a:r>
            <a:r>
              <a:rPr lang="ru-RU" sz="40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03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картинки для слайдов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для уголка\Фото-0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59290" cy="33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для уголка\Фото-0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810" y="1956886"/>
            <a:ext cx="39090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картинки для слайдов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для уголка\Фото-0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597666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для уголка\Фото-00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9717"/>
            <a:ext cx="4572000" cy="29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metod-kopilka.ru/images/doc/6/44608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6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для уголка\Фото-00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" y="3844498"/>
            <a:ext cx="4551717" cy="31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allday.ru/uploads/posts/2009-10/1256670132_0fa0044bbf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8988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067000"/>
          </a:xfrm>
        </p:spPr>
        <p:txBody>
          <a:bodyPr>
            <a:normAutofit/>
          </a:bodyPr>
          <a:lstStyle/>
          <a:p>
            <a:endParaRPr lang="ru-RU" b="1" i="1" dirty="0" smtClean="0"/>
          </a:p>
          <a:p>
            <a:r>
              <a:rPr lang="ru-RU" b="1" i="1" dirty="0"/>
              <a:t> </a:t>
            </a:r>
            <a:r>
              <a:rPr lang="ru-RU" b="1" i="1" dirty="0" smtClean="0"/>
              <a:t>         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         Мониторинг</a:t>
            </a:r>
            <a:r>
              <a:rPr lang="ru-RU" b="1" i="1" dirty="0"/>
              <a:t> </a:t>
            </a:r>
            <a:r>
              <a:rPr lang="ru-RU" dirty="0"/>
              <a:t>- </a:t>
            </a:r>
            <a:r>
              <a:rPr lang="ru-RU" dirty="0" smtClean="0"/>
              <a:t>это </a:t>
            </a:r>
            <a:r>
              <a:rPr lang="ru-RU" dirty="0"/>
              <a:t>постоянное </a:t>
            </a:r>
            <a:r>
              <a:rPr lang="ru-RU" dirty="0" smtClean="0"/>
              <a:t>     </a:t>
            </a:r>
          </a:p>
          <a:p>
            <a:r>
              <a:rPr lang="ru-RU" dirty="0"/>
              <a:t> </a:t>
            </a:r>
            <a:r>
              <a:rPr lang="ru-RU" dirty="0" smtClean="0"/>
              <a:t>         организованное </a:t>
            </a:r>
            <a:r>
              <a:rPr lang="ru-RU" dirty="0"/>
              <a:t>наблюдение за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каким-либо </a:t>
            </a:r>
            <a:r>
              <a:rPr lang="ru-RU" dirty="0"/>
              <a:t>процессом с целью </a:t>
            </a:r>
            <a:r>
              <a:rPr lang="ru-RU" dirty="0" smtClean="0"/>
              <a:t>   </a:t>
            </a:r>
          </a:p>
          <a:p>
            <a:r>
              <a:rPr lang="ru-RU" dirty="0"/>
              <a:t> </a:t>
            </a:r>
            <a:r>
              <a:rPr lang="ru-RU" dirty="0" smtClean="0"/>
              <a:t>        сопоставления </a:t>
            </a:r>
            <a:r>
              <a:rPr lang="ru-RU" dirty="0"/>
              <a:t>наличного состояния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(</a:t>
            </a:r>
            <a:r>
              <a:rPr lang="ru-RU" dirty="0"/>
              <a:t>точнее, постоянно сменяющих друг друга </a:t>
            </a:r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  состояний</a:t>
            </a:r>
            <a:r>
              <a:rPr lang="ru-RU" dirty="0"/>
              <a:t>) с ожидаемыми результатами, </a:t>
            </a:r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  постоянное </a:t>
            </a:r>
            <a:r>
              <a:rPr lang="ru-RU" dirty="0"/>
              <a:t>отслеживание хода каких-либо </a:t>
            </a:r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 процессов </a:t>
            </a:r>
            <a:r>
              <a:rPr lang="ru-RU" dirty="0"/>
              <a:t>по четко определенным </a:t>
            </a:r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показателям</a:t>
            </a:r>
            <a:r>
              <a:rPr lang="ru-RU" dirty="0"/>
              <a:t>.</a:t>
            </a:r>
          </a:p>
          <a:p>
            <a:r>
              <a:rPr lang="ru-RU" dirty="0" smtClean="0"/>
              <a:t>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4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d3d9e696578b6c7c1a4fa2c81da2757e&amp;n=33&amp;h=190&amp;w=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0352"/>
            <a:ext cx="9036496" cy="63276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</a:rPr>
              <a:t>       Виды </a:t>
            </a:r>
            <a:r>
              <a:rPr lang="ru-RU" dirty="0">
                <a:solidFill>
                  <a:schemeClr val="accent1"/>
                </a:solidFill>
              </a:rPr>
              <a:t>мониторинга в </a:t>
            </a:r>
            <a:r>
              <a:rPr lang="ru-RU" dirty="0" smtClean="0">
                <a:solidFill>
                  <a:schemeClr val="accent1"/>
                </a:solidFill>
              </a:rPr>
              <a:t>                        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Педагогическая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начальной школе                             диагностика            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                                 стартовой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готовности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                                 к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успешному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                                 обучению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                                 начальной школе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                                    </a:t>
            </a:r>
          </a:p>
          <a:p>
            <a:pPr marL="0" lvl="1" indent="0">
              <a:buSzPct val="80000"/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Мониторинг 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универсальных 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учебных действий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            </a:t>
            </a:r>
          </a:p>
          <a:p>
            <a:pPr marL="0" lvl="1" indent="0">
              <a:buSzPct val="80000"/>
              <a:buNone/>
            </a:pP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                              Мониторинг 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качества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</a:t>
            </a:r>
          </a:p>
          <a:p>
            <a:pPr marL="0" lvl="1" indent="0">
              <a:buSzPct val="80000"/>
              <a:buNone/>
            </a:pP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                                     знаний 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 итогам </a:t>
            </a:r>
            <a:endParaRPr lang="ru-RU" sz="2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lvl="1" indent="0">
              <a:buSzPct val="80000"/>
              <a:buNone/>
            </a:pP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sz="28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lvl="1" indent="0">
              <a:buSzPct val="80000"/>
              <a:buNone/>
            </a:pP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                                                      </a:t>
            </a:r>
            <a:r>
              <a:rPr lang="en-US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 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и  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II 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полугодий</a:t>
            </a:r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53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otoshops.org/uploads/taginator/Sep-2012/ramki-shkolnye-skachat-besplat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0352"/>
            <a:ext cx="8686800" cy="6211016"/>
          </a:xfrm>
        </p:spPr>
        <p:txBody>
          <a:bodyPr/>
          <a:lstStyle/>
          <a:p>
            <a:endParaRPr lang="ru-RU" b="1" i="1" dirty="0" smtClean="0"/>
          </a:p>
          <a:p>
            <a:endParaRPr lang="ru-RU" b="1" i="1" dirty="0"/>
          </a:p>
          <a:p>
            <a:r>
              <a:rPr lang="ru-RU" b="1" i="1" dirty="0" smtClean="0"/>
              <a:t>                         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                           Педагогический </a:t>
            </a:r>
            <a:r>
              <a:rPr lang="ru-RU" b="1" i="1" dirty="0"/>
              <a:t>мониторинг </a:t>
            </a:r>
            <a:endParaRPr lang="ru-RU" b="1" i="1" dirty="0" smtClean="0"/>
          </a:p>
          <a:p>
            <a:r>
              <a:rPr lang="ru-RU" b="1" i="1" dirty="0"/>
              <a:t> </a:t>
            </a:r>
            <a:r>
              <a:rPr lang="ru-RU" b="1" i="1" dirty="0" smtClean="0"/>
              <a:t>                     </a:t>
            </a:r>
            <a:r>
              <a:rPr lang="ru-RU" dirty="0" smtClean="0"/>
              <a:t>- </a:t>
            </a:r>
            <a:r>
              <a:rPr lang="ru-RU" dirty="0"/>
              <a:t>это форма организации сбора, </a:t>
            </a:r>
            <a:r>
              <a:rPr lang="ru-RU" dirty="0" smtClean="0"/>
              <a:t>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хранения</a:t>
            </a:r>
            <a:r>
              <a:rPr lang="ru-RU" dirty="0"/>
              <a:t>, обработки и распространения 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информации </a:t>
            </a:r>
            <a:r>
              <a:rPr lang="ru-RU" dirty="0"/>
              <a:t>о деятельности </a:t>
            </a:r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педагогической </a:t>
            </a:r>
            <a:r>
              <a:rPr lang="ru-RU" dirty="0"/>
              <a:t>системы, обеспечивающее </a:t>
            </a:r>
            <a:r>
              <a:rPr lang="ru-RU" dirty="0" smtClean="0"/>
              <a:t>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непрерывное </a:t>
            </a:r>
            <a:r>
              <a:rPr lang="ru-RU" dirty="0"/>
              <a:t>слежение за ее </a:t>
            </a:r>
            <a:r>
              <a:rPr lang="ru-RU" dirty="0" smtClean="0"/>
              <a:t>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состоянием </a:t>
            </a:r>
            <a:r>
              <a:rPr lang="ru-RU" dirty="0"/>
              <a:t>и прогнозированием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ее </a:t>
            </a:r>
            <a:r>
              <a:rPr lang="ru-RU" dirty="0"/>
              <a:t>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37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nexitrading.com/images/55f9fa7795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Шаблон для начальной шк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95536" y="548680"/>
            <a:ext cx="8255888" cy="5832648"/>
          </a:xfrm>
          <a:prstGeom prst="rect">
            <a:avLst/>
          </a:prstGeom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Цель мониторинга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     </a:t>
            </a:r>
          </a:p>
          <a:p>
            <a:r>
              <a:rPr lang="ru-RU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ru-RU" sz="3600" dirty="0" smtClean="0">
                <a:solidFill>
                  <a:schemeClr val="accent1"/>
                </a:solidFill>
              </a:rPr>
              <a:t>отслеживание развития и  </a:t>
            </a:r>
          </a:p>
          <a:p>
            <a:r>
              <a:rPr lang="ru-RU" sz="3600" dirty="0">
                <a:solidFill>
                  <a:schemeClr val="accent1"/>
                </a:solidFill>
              </a:rPr>
              <a:t> </a:t>
            </a:r>
            <a:r>
              <a:rPr lang="ru-RU" sz="3600" dirty="0" smtClean="0">
                <a:solidFill>
                  <a:schemeClr val="accent1"/>
                </a:solidFill>
              </a:rPr>
              <a:t>                      формирования  </a:t>
            </a:r>
          </a:p>
          <a:p>
            <a:r>
              <a:rPr lang="ru-RU" sz="3600" dirty="0">
                <a:solidFill>
                  <a:schemeClr val="accent1"/>
                </a:solidFill>
              </a:rPr>
              <a:t> </a:t>
            </a:r>
            <a:r>
              <a:rPr lang="ru-RU" sz="3600" dirty="0" smtClean="0">
                <a:solidFill>
                  <a:schemeClr val="accent1"/>
                </a:solidFill>
              </a:rPr>
              <a:t>                 </a:t>
            </a:r>
            <a:r>
              <a:rPr lang="ru-RU" sz="3600" dirty="0" err="1" smtClean="0">
                <a:solidFill>
                  <a:schemeClr val="accent1"/>
                </a:solidFill>
              </a:rPr>
              <a:t>метапредметных</a:t>
            </a:r>
            <a:r>
              <a:rPr lang="ru-RU" sz="3600" dirty="0" smtClean="0">
                <a:solidFill>
                  <a:schemeClr val="accent1"/>
                </a:solidFill>
              </a:rPr>
              <a:t> УУД </a:t>
            </a:r>
          </a:p>
          <a:p>
            <a:r>
              <a:rPr lang="ru-RU" sz="3600" dirty="0">
                <a:solidFill>
                  <a:schemeClr val="accent1"/>
                </a:solidFill>
              </a:rPr>
              <a:t> </a:t>
            </a:r>
            <a:r>
              <a:rPr lang="ru-RU" sz="3600" dirty="0" smtClean="0">
                <a:solidFill>
                  <a:schemeClr val="accent1"/>
                </a:solidFill>
              </a:rPr>
              <a:t>                  учащихся 1-4 классов для </a:t>
            </a:r>
          </a:p>
          <a:p>
            <a:r>
              <a:rPr lang="ru-RU" sz="3600" dirty="0">
                <a:solidFill>
                  <a:schemeClr val="accent1"/>
                </a:solidFill>
              </a:rPr>
              <a:t> </a:t>
            </a:r>
            <a:r>
              <a:rPr lang="ru-RU" sz="3600" dirty="0" smtClean="0">
                <a:solidFill>
                  <a:schemeClr val="accent1"/>
                </a:solidFill>
              </a:rPr>
              <a:t>             проектирования и   </a:t>
            </a:r>
          </a:p>
          <a:p>
            <a:r>
              <a:rPr lang="ru-RU" sz="3600" dirty="0">
                <a:solidFill>
                  <a:schemeClr val="accent1"/>
                </a:solidFill>
              </a:rPr>
              <a:t> </a:t>
            </a:r>
            <a:r>
              <a:rPr lang="ru-RU" sz="3600" dirty="0" smtClean="0">
                <a:solidFill>
                  <a:schemeClr val="accent1"/>
                </a:solidFill>
              </a:rPr>
              <a:t>                  своевременной  </a:t>
            </a:r>
          </a:p>
          <a:p>
            <a:r>
              <a:rPr lang="ru-RU" sz="3600" dirty="0">
                <a:solidFill>
                  <a:schemeClr val="accent1"/>
                </a:solidFill>
              </a:rPr>
              <a:t> </a:t>
            </a:r>
            <a:r>
              <a:rPr lang="ru-RU" sz="3600" dirty="0" smtClean="0">
                <a:solidFill>
                  <a:schemeClr val="accent1"/>
                </a:solidFill>
              </a:rPr>
              <a:t>                     корректировки учебного       </a:t>
            </a:r>
          </a:p>
          <a:p>
            <a:r>
              <a:rPr lang="ru-RU" sz="3600" dirty="0">
                <a:solidFill>
                  <a:schemeClr val="accent1"/>
                </a:solidFill>
              </a:rPr>
              <a:t> </a:t>
            </a:r>
            <a:r>
              <a:rPr lang="ru-RU" sz="3600" dirty="0" smtClean="0">
                <a:solidFill>
                  <a:schemeClr val="accent1"/>
                </a:solidFill>
              </a:rPr>
              <a:t>                                 процесса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артинки для слайдов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21101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       1.Определение </a:t>
            </a:r>
            <a:r>
              <a:rPr lang="ru-RU" dirty="0"/>
              <a:t>уровня </a:t>
            </a:r>
            <a:r>
              <a:rPr lang="ru-RU" dirty="0" smtClean="0"/>
              <a:t>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</a:t>
            </a:r>
            <a:r>
              <a:rPr lang="ru-RU" dirty="0"/>
              <a:t>УУД каждого </a:t>
            </a:r>
            <a:r>
              <a:rPr lang="ru-RU" dirty="0" smtClean="0"/>
              <a:t>ученика;</a:t>
            </a:r>
          </a:p>
          <a:p>
            <a:endParaRPr lang="ru-RU" dirty="0"/>
          </a:p>
          <a:p>
            <a:r>
              <a:rPr lang="ru-RU" dirty="0" smtClean="0"/>
              <a:t>                 2.Отслеживание </a:t>
            </a:r>
            <a:r>
              <a:rPr lang="ru-RU" dirty="0"/>
              <a:t>индивидуальной динамики, </a:t>
            </a:r>
            <a:r>
              <a:rPr lang="ru-RU" dirty="0" smtClean="0"/>
              <a:t>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определение </a:t>
            </a:r>
            <a:r>
              <a:rPr lang="ru-RU" dirty="0"/>
              <a:t>проблемных зон и </a:t>
            </a:r>
            <a:r>
              <a:rPr lang="ru-RU" dirty="0" smtClean="0"/>
              <a:t>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разработка </a:t>
            </a:r>
            <a:r>
              <a:rPr lang="ru-RU" dirty="0"/>
              <a:t>стратегии помощи учащимся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 smtClean="0"/>
              <a:t>                  3.Определение </a:t>
            </a:r>
            <a:r>
              <a:rPr lang="ru-RU" dirty="0"/>
              <a:t>успешности работы </a:t>
            </a:r>
            <a:r>
              <a:rPr lang="ru-RU" dirty="0" smtClean="0"/>
              <a:t>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педагога </a:t>
            </a:r>
            <a:r>
              <a:rPr lang="ru-RU" dirty="0"/>
              <a:t>по формированию УУД учащихся, 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постановка </a:t>
            </a:r>
            <a:r>
              <a:rPr lang="ru-RU" dirty="0"/>
              <a:t>задач по совершенствованию </a:t>
            </a:r>
            <a:r>
              <a:rPr lang="ru-RU" dirty="0" smtClean="0"/>
              <a:t>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образовательного </a:t>
            </a:r>
            <a:r>
              <a:rPr lang="ru-RU" dirty="0"/>
              <a:t>процесса и подбор 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педагогических </a:t>
            </a:r>
            <a:r>
              <a:rPr lang="ru-RU" dirty="0"/>
              <a:t>и управленческих средств 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их достижения.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72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encrypted-tbn0.gstatic.com/images?q=tbn:ANd9GcRaFZiYBzGWx_3bgQKa8IxdKcEwOF1ImJSPKRpYNRFDXTL8kIxDFF8Y_l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4038"/>
            <a:ext cx="9089900" cy="574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886844" y="398615"/>
          <a:ext cx="7416349" cy="4451045"/>
        </p:xfrm>
        <a:graphic>
          <a:graphicData uri="http://schemas.openxmlformats.org/drawingml/2006/table">
            <a:tbl>
              <a:tblPr firstRow="1" firstCol="1" bandRow="1"/>
              <a:tblGrid>
                <a:gridCol w="263060"/>
                <a:gridCol w="2604722"/>
                <a:gridCol w="246888"/>
                <a:gridCol w="307263"/>
                <a:gridCol w="307263"/>
                <a:gridCol w="307263"/>
                <a:gridCol w="307263"/>
                <a:gridCol w="307263"/>
                <a:gridCol w="307263"/>
                <a:gridCol w="307263"/>
                <a:gridCol w="307263"/>
                <a:gridCol w="614525"/>
                <a:gridCol w="614525"/>
                <a:gridCol w="614525"/>
              </a:tblGrid>
              <a:tr h="5189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модулей учебного материала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Порядковые номера учащихся класса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%обуч.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%кач-ва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Гласные и  согласные звуки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Мягкие и твердые согласные звуки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Звонкие и глухие согласные звуки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звуков в слове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Мягкость согласных звуков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Ударение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Деление слов на слоги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предложения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Списывание предложений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Запись предложений под  диктовку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Имена собственные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Сочетания ЖИ-ШИ, ЧА-ЩА, ЧУ-ЩУ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Словарные слова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Фонетический разбор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Сочетания ЧК-ЧН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Написание мягкого знака  для обозначения мягкости согласных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Написание разделительного мягкого знака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s://encrypted-tbn0.gstatic.com/images?q=tbn:ANd9GcRaFZiYBzGWx_3bgQKa8IxdKcEwOF1ImJSPKRpYNRFDXTL8kIxDFF8Y_l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87413" y="388534"/>
            <a:ext cx="18473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99892"/>
              </p:ext>
            </p:extLst>
          </p:nvPr>
        </p:nvGraphicFramePr>
        <p:xfrm>
          <a:off x="1015748" y="855657"/>
          <a:ext cx="7416349" cy="5224189"/>
        </p:xfrm>
        <a:graphic>
          <a:graphicData uri="http://schemas.openxmlformats.org/drawingml/2006/table">
            <a:tbl>
              <a:tblPr firstRow="1" firstCol="1" bandRow="1"/>
              <a:tblGrid>
                <a:gridCol w="263060"/>
                <a:gridCol w="2604722"/>
                <a:gridCol w="246888"/>
                <a:gridCol w="307263"/>
                <a:gridCol w="307263"/>
                <a:gridCol w="307263"/>
                <a:gridCol w="307263"/>
                <a:gridCol w="307263"/>
                <a:gridCol w="307263"/>
                <a:gridCol w="307263"/>
                <a:gridCol w="307263"/>
                <a:gridCol w="614525"/>
                <a:gridCol w="614525"/>
                <a:gridCol w="614525"/>
              </a:tblGrid>
              <a:tr h="6090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модулей учебного материала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Порядковые номера учащихся класса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%обуч.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%кач-ва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Гласные и  согласные звуки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Мягкие и твердые согласные звуки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Звонкие и глухие согласные звуки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звуков в слове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Мягкость согласных звуков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Ударение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Деление слов на слоги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Оформление предложения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Списывание предложений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Запись предложений под  диктовку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Имена собственные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Сочетания ЖИ-ШИ, ЧА-ЩА, ЧУ-ЩУ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Словарные слова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Фонетический разбор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Сочетания ЧК-ЧН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Написание мягкого знака  для обозначения мягкости согласных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Написание разделительного мягкого знака 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89" marR="61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87413" y="165398"/>
            <a:ext cx="77890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ТЕХНОЛОГИЧЕСКАЯ КАРТА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выявления качества обучения по русскому языку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1-й класс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838</TotalTime>
  <Words>429</Words>
  <Application>Microsoft Office PowerPoint</Application>
  <PresentationFormat>Экран (4:3)</PresentationFormat>
  <Paragraphs>599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в начальной школе</dc:title>
  <dc:creator>Elena</dc:creator>
  <cp:lastModifiedBy>User</cp:lastModifiedBy>
  <cp:revision>54</cp:revision>
  <dcterms:created xsi:type="dcterms:W3CDTF">2013-11-10T15:49:13Z</dcterms:created>
  <dcterms:modified xsi:type="dcterms:W3CDTF">2016-01-24T19:40:38Z</dcterms:modified>
</cp:coreProperties>
</file>