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861" autoAdjust="0"/>
  </p:normalViewPr>
  <p:slideViewPr>
    <p:cSldViewPr>
      <p:cViewPr>
        <p:scale>
          <a:sx n="100" d="100"/>
          <a:sy n="100" d="100"/>
        </p:scale>
        <p:origin x="-30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Профессиональный стандарт педагога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Проект Министерства Образования и Науки РФ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43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dirty="0"/>
              <a:t>7. Реализовывать педагогические рекомендации специалистов (психолога, логопеда, дефектолога и др.) в работе с детьми, испытывающими трудности в освоении программы, или детьми с особыми образовательными потребностями.</a:t>
            </a:r>
          </a:p>
          <a:p>
            <a:pPr marL="0" indent="0">
              <a:buNone/>
            </a:pPr>
            <a:r>
              <a:rPr lang="ru-RU" sz="1600" dirty="0"/>
              <a:t>8. Участвовать в создании психологически комфортной и безопасной образовательной среды, обеспечивая безопасность жизни детей, сохранение и укрепление их здоровья, поддерживая эмоциональное благополучие ребенка в период пребывания в образовательной организации.</a:t>
            </a:r>
          </a:p>
          <a:p>
            <a:pPr marL="0" indent="0">
              <a:buNone/>
            </a:pPr>
            <a:r>
              <a:rPr lang="ru-RU" sz="1600" dirty="0"/>
              <a:t>9. Владеть методами и средствами анализа психолого- педагогического мониторинга, позволяющего оценить результаты освоения детьми образовательных программ, степень форсированности у них необходимых интегративных качеств детей дошкольного возраста, необходимых для дальнейшего обучения и развития в начальной школе.</a:t>
            </a:r>
          </a:p>
          <a:p>
            <a:pPr marL="0" indent="0">
              <a:buNone/>
            </a:pPr>
            <a:r>
              <a:rPr lang="ru-RU" sz="1600" dirty="0"/>
              <a:t>10. Владеть методами и средствами психолого-педагогического просвещения родителей (законных представителей) детей раннего и дошкольного возраста, уметь выстраивать партнерское взаимодействие с ними для решения образовательных задач.</a:t>
            </a:r>
          </a:p>
          <a:p>
            <a:pPr marL="0" indent="0">
              <a:buNone/>
            </a:pPr>
            <a:r>
              <a:rPr lang="ru-RU" sz="1600" dirty="0"/>
              <a:t>11. Владеть ИКТ-компетенциями, необходимыми и достаточными для планирования, реализации и оценки образовательной работы с детьми</a:t>
            </a:r>
          </a:p>
          <a:p>
            <a:pPr marL="0" indent="0">
              <a:buNone/>
            </a:pPr>
            <a:r>
              <a:rPr lang="ru-RU" sz="1600" dirty="0"/>
              <a:t>раннего и дошкольного возраста.</a:t>
            </a:r>
          </a:p>
        </p:txBody>
      </p:sp>
    </p:spTree>
    <p:extLst>
      <p:ext uri="{BB962C8B-B14F-4D97-AF65-F5344CB8AC3E}">
        <p14:creationId xmlns:p14="http://schemas.microsoft.com/office/powerpoint/2010/main" val="17806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Заключение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52596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dirty="0"/>
              <a:t>Введение профессионального стандарта педагога </a:t>
            </a:r>
            <a:r>
              <a:rPr lang="ru-RU" dirty="0" smtClean="0"/>
              <a:t>предоставляет регионам </a:t>
            </a:r>
            <a:r>
              <a:rPr lang="ru-RU" dirty="0"/>
              <a:t>РФ и образовательным организациям дополнительные </a:t>
            </a:r>
            <a:r>
              <a:rPr lang="ru-RU" dirty="0" smtClean="0"/>
              <a:t>степени свободы</a:t>
            </a:r>
            <a:r>
              <a:rPr lang="ru-RU" dirty="0"/>
              <a:t>, вместе с тем накладывая на них серьезную </a:t>
            </a:r>
            <a:r>
              <a:rPr lang="ru-RU" dirty="0" smtClean="0"/>
              <a:t>ответственность. Региональные органы управления образованием совместно с профессиональным </a:t>
            </a:r>
            <a:r>
              <a:rPr lang="ru-RU" dirty="0"/>
              <a:t>сообществом могут разработать дополнения к нему. </a:t>
            </a:r>
            <a:r>
              <a:rPr lang="ru-RU" dirty="0" smtClean="0"/>
              <a:t>В свою очередь, образовательные организации имеют возможность</a:t>
            </a:r>
            <a:r>
              <a:rPr lang="ru-RU" dirty="0"/>
              <a:t> </a:t>
            </a:r>
            <a:r>
              <a:rPr lang="ru-RU" dirty="0" smtClean="0"/>
              <a:t>сформулировать </a:t>
            </a:r>
            <a:r>
              <a:rPr lang="ru-RU" dirty="0"/>
              <a:t>свои внутренние стандарты, на основе которых нужно </a:t>
            </a:r>
            <a:r>
              <a:rPr lang="ru-RU" dirty="0" smtClean="0"/>
              <a:t>будет разработать </a:t>
            </a:r>
            <a:r>
              <a:rPr lang="ru-RU" dirty="0"/>
              <a:t>и принять локальные нормативные акты, </a:t>
            </a:r>
            <a:r>
              <a:rPr lang="ru-RU" dirty="0" smtClean="0"/>
              <a:t>закрепляющие требования </a:t>
            </a:r>
            <a:r>
              <a:rPr lang="ru-RU" dirty="0"/>
              <a:t>к квалификации педагогов, соответствующие задачам </a:t>
            </a:r>
            <a:r>
              <a:rPr lang="ru-RU" dirty="0" smtClean="0"/>
              <a:t>данной образовательной </a:t>
            </a:r>
            <a:r>
              <a:rPr lang="ru-RU" dirty="0"/>
              <a:t>организации и специфике ее деятельности.</a:t>
            </a:r>
          </a:p>
          <a:p>
            <a:pPr marL="0" indent="0">
              <a:buNone/>
            </a:pPr>
            <a:r>
              <a:rPr lang="ru-RU" dirty="0"/>
              <a:t>Профессиональный стандарт педагога, помимо прочего, – </a:t>
            </a:r>
            <a:r>
              <a:rPr lang="ru-RU" dirty="0" smtClean="0"/>
              <a:t>средство отбора педагогических кадров в образовательные организации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Международный опыт доказывает, что наиболее эффективной </a:t>
            </a:r>
            <a:r>
              <a:rPr lang="ru-RU" dirty="0" smtClean="0"/>
              <a:t>формой отбора</a:t>
            </a:r>
            <a:r>
              <a:rPr lang="ru-RU" dirty="0"/>
              <a:t>, выявляющей </a:t>
            </a:r>
            <a:r>
              <a:rPr lang="ru-RU" dirty="0" smtClean="0"/>
              <a:t>уровень квалификации </a:t>
            </a:r>
            <a:r>
              <a:rPr lang="ru-RU" dirty="0"/>
              <a:t>персонала в любой </a:t>
            </a:r>
            <a:r>
              <a:rPr lang="ru-RU" dirty="0" smtClean="0"/>
              <a:t>сфере деятельности</a:t>
            </a:r>
            <a:r>
              <a:rPr lang="ru-RU" dirty="0"/>
              <a:t>, является стажировка будущих сотрудников. Предстоит</a:t>
            </a:r>
          </a:p>
          <a:p>
            <a:pPr marL="0" indent="0">
              <a:buNone/>
            </a:pPr>
            <a:r>
              <a:rPr lang="ru-RU" dirty="0"/>
              <a:t>определить те правовые, организационные, кадровые и </a:t>
            </a:r>
            <a:r>
              <a:rPr lang="ru-RU" dirty="0" smtClean="0"/>
              <a:t>экономические условия</a:t>
            </a:r>
            <a:r>
              <a:rPr lang="ru-RU" dirty="0"/>
              <a:t>, которые позволят ввести стажировку будущего учителя, </a:t>
            </a:r>
            <a:r>
              <a:rPr lang="ru-RU" dirty="0" smtClean="0"/>
              <a:t>как оптимальный </a:t>
            </a:r>
            <a:r>
              <a:rPr lang="ru-RU" dirty="0"/>
              <a:t>способ введения его в профессию.</a:t>
            </a:r>
          </a:p>
          <a:p>
            <a:pPr marL="0" indent="0">
              <a:buNone/>
            </a:pPr>
            <a:r>
              <a:rPr lang="ru-RU" dirty="0"/>
              <a:t>Очевидно, что повсеместное введение профессионального </a:t>
            </a:r>
            <a:r>
              <a:rPr lang="ru-RU" dirty="0" smtClean="0"/>
              <a:t>стандарта педагога </a:t>
            </a:r>
            <a:r>
              <a:rPr lang="ru-RU" dirty="0"/>
              <a:t>не может произойти мгновенно, по команде сверху. </a:t>
            </a:r>
            <a:r>
              <a:rPr lang="ru-RU" dirty="0" smtClean="0"/>
              <a:t>Необходим период </a:t>
            </a:r>
            <a:r>
              <a:rPr lang="ru-RU" dirty="0"/>
              <a:t>для его доработки и адаптации к нему </a:t>
            </a:r>
            <a:r>
              <a:rPr lang="ru-RU" dirty="0" smtClean="0"/>
              <a:t>профессионального сообщества</a:t>
            </a:r>
            <a:r>
              <a:rPr lang="ru-RU" dirty="0"/>
              <a:t>. В связи с этим к документу прилагаются рекомендации по</a:t>
            </a:r>
          </a:p>
          <a:p>
            <a:pPr marL="0" indent="0">
              <a:buNone/>
            </a:pPr>
            <a:r>
              <a:rPr lang="ru-RU" dirty="0"/>
              <a:t>процедуре внедрения профессионального стандарта учителя.</a:t>
            </a:r>
          </a:p>
        </p:txBody>
      </p:sp>
    </p:spTree>
    <p:extLst>
      <p:ext uri="{BB962C8B-B14F-4D97-AF65-F5344CB8AC3E}">
        <p14:creationId xmlns:p14="http://schemas.microsoft.com/office/powerpoint/2010/main" val="3488568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Приложение № 1</a:t>
            </a:r>
            <a:br>
              <a:rPr lang="ru-RU" dirty="0"/>
            </a:br>
            <a:r>
              <a:rPr lang="ru-RU" dirty="0"/>
              <a:t>Расширенный, ориентированный на перспективу перечень ИКТ-</a:t>
            </a:r>
            <a:br>
              <a:rPr lang="ru-RU" dirty="0"/>
            </a:br>
            <a:r>
              <a:rPr lang="ru-RU" dirty="0"/>
              <a:t>компетенций педагога, которые могут рассматриваться в качестве</a:t>
            </a:r>
            <a:br>
              <a:rPr lang="ru-RU" dirty="0"/>
            </a:br>
            <a:r>
              <a:rPr lang="ru-RU" dirty="0"/>
              <a:t>критериев оценки его деятельности при создании необходимых и</a:t>
            </a:r>
            <a:br>
              <a:rPr lang="ru-RU" dirty="0"/>
            </a:br>
            <a:r>
              <a:rPr lang="ru-RU" dirty="0"/>
              <a:t>достаточных условий</a:t>
            </a:r>
          </a:p>
        </p:txBody>
      </p:sp>
    </p:spTree>
    <p:extLst>
      <p:ext uri="{BB962C8B-B14F-4D97-AF65-F5344CB8AC3E}">
        <p14:creationId xmlns:p14="http://schemas.microsoft.com/office/powerpoint/2010/main" val="3306106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000" b="1" dirty="0"/>
              <a:t>Профессиональная ИКТ-компетентность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485740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Профессиональная ИКТ-компетентность – квалифицированное использование общераспространенных </a:t>
            </a:r>
            <a:r>
              <a:rPr lang="ru-RU" dirty="0"/>
              <a:t>в данной профессиональной области </a:t>
            </a:r>
            <a:r>
              <a:rPr lang="ru-RU" dirty="0" smtClean="0"/>
              <a:t>в развитых </a:t>
            </a:r>
            <a:r>
              <a:rPr lang="ru-RU" dirty="0"/>
              <a:t>странах средств ИКТ при решении профессиональных задач </a:t>
            </a:r>
            <a:r>
              <a:rPr lang="ru-RU" dirty="0" smtClean="0"/>
              <a:t>там, где </a:t>
            </a:r>
            <a:r>
              <a:rPr lang="ru-RU" dirty="0"/>
              <a:t>нужно, и тогда, когда нужно.</a:t>
            </a:r>
          </a:p>
          <a:p>
            <a:pPr marL="0" indent="0">
              <a:buNone/>
            </a:pPr>
            <a:r>
              <a:rPr lang="ru-RU" dirty="0"/>
              <a:t>В профессиональную педагогическую ИКТ-компетентность входят:</a:t>
            </a:r>
          </a:p>
          <a:p>
            <a:pPr marL="0" indent="0">
              <a:buNone/>
            </a:pPr>
            <a:r>
              <a:rPr lang="ru-RU" dirty="0" smtClean="0"/>
              <a:t>-  </a:t>
            </a:r>
            <a:r>
              <a:rPr lang="ru-RU" dirty="0" err="1" smtClean="0"/>
              <a:t>Общепользовательская</a:t>
            </a:r>
            <a:r>
              <a:rPr lang="ru-RU" dirty="0" smtClean="0"/>
              <a:t> </a:t>
            </a:r>
            <a:r>
              <a:rPr lang="ru-RU" dirty="0"/>
              <a:t>ИКТ-компетентность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- Общепедагогическая </a:t>
            </a:r>
            <a:r>
              <a:rPr lang="ru-RU" dirty="0"/>
              <a:t>ИКТ-компетентность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- Предметно-педагогическая </a:t>
            </a:r>
            <a:r>
              <a:rPr lang="ru-RU" dirty="0"/>
              <a:t>ИКТ-компетентность (отражающая</a:t>
            </a:r>
          </a:p>
          <a:p>
            <a:pPr marL="0" indent="0">
              <a:buNone/>
            </a:pPr>
            <a:r>
              <a:rPr lang="ru-RU" dirty="0" smtClean="0"/>
              <a:t> -Профессиональную ИКТ-компетентность соответствующей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о</a:t>
            </a:r>
            <a:r>
              <a:rPr lang="ru-RU" dirty="0" smtClean="0"/>
              <a:t>бласти человеческой </a:t>
            </a:r>
            <a:r>
              <a:rPr lang="ru-RU" dirty="0"/>
              <a:t>деятельности).</a:t>
            </a:r>
          </a:p>
          <a:p>
            <a:pPr marL="0" indent="0">
              <a:buNone/>
            </a:pPr>
            <a:r>
              <a:rPr lang="ru-RU" dirty="0"/>
              <a:t>В каждый из компонентов входит ИКТ-квалификация, состоящая в</a:t>
            </a:r>
          </a:p>
          <a:p>
            <a:pPr marL="0" indent="0">
              <a:buNone/>
            </a:pPr>
            <a:r>
              <a:rPr lang="ru-RU" dirty="0"/>
              <a:t>соответствующем умении применять ресурсы ИКТ.</a:t>
            </a:r>
          </a:p>
        </p:txBody>
      </p:sp>
    </p:spTree>
    <p:extLst>
      <p:ext uri="{BB962C8B-B14F-4D97-AF65-F5344CB8AC3E}">
        <p14:creationId xmlns:p14="http://schemas.microsoft.com/office/powerpoint/2010/main" val="10549821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ru-RU" sz="2800" b="1" dirty="0"/>
              <a:t>Профессиональная педагогическая ИКТ-компетентность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Основана на Рекомендациях ЮНЕСКО «Структура ИКТ-</a:t>
            </a:r>
          </a:p>
          <a:p>
            <a:pPr marL="0" indent="0">
              <a:buNone/>
            </a:pPr>
            <a:r>
              <a:rPr lang="ru-RU" dirty="0"/>
              <a:t>компетентности учителей», 2011 г.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Предполагается как присутствующая во всех компонентах</a:t>
            </a:r>
          </a:p>
          <a:p>
            <a:pPr marL="0" indent="0">
              <a:buNone/>
            </a:pPr>
            <a:r>
              <a:rPr lang="ru-RU" dirty="0"/>
              <a:t>профессионального стандарта.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 smtClean="0"/>
              <a:t>Выявляется в образовательном процессе и оценивается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экспертами, как правило, в ходе наблюдения деятельности </a:t>
            </a:r>
            <a:r>
              <a:rPr lang="ru-RU" dirty="0" smtClean="0"/>
              <a:t>педагога  </a:t>
            </a:r>
            <a:r>
              <a:rPr lang="ru-RU" dirty="0"/>
              <a:t>и </a:t>
            </a:r>
            <a:r>
              <a:rPr lang="ru-RU" dirty="0" smtClean="0"/>
              <a:t>анализа ее </a:t>
            </a:r>
            <a:r>
              <a:rPr lang="ru-RU" dirty="0"/>
              <a:t>фиксации в информационной среде.</a:t>
            </a:r>
          </a:p>
        </p:txBody>
      </p:sp>
    </p:spTree>
    <p:extLst>
      <p:ext uri="{BB962C8B-B14F-4D97-AF65-F5344CB8AC3E}">
        <p14:creationId xmlns:p14="http://schemas.microsoft.com/office/powerpoint/2010/main" val="36567806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/>
              <a:t>Компоненты ИКТ-компетентности </a:t>
            </a:r>
            <a:r>
              <a:rPr lang="ru-RU" sz="2400" b="1" dirty="0" smtClean="0"/>
              <a:t>педагога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 err="1"/>
              <a:t>Общепользовательский</a:t>
            </a:r>
            <a:r>
              <a:rPr lang="ru-RU" b="1" dirty="0"/>
              <a:t> компонент</a:t>
            </a:r>
          </a:p>
          <a:p>
            <a:pPr marL="0" indent="0">
              <a:buNone/>
            </a:pPr>
            <a:r>
              <a:rPr lang="ru-RU" dirty="0" smtClean="0"/>
              <a:t>-Использование приемов и соблюдение правил начала, приостановки</a:t>
            </a:r>
            <a:r>
              <a:rPr lang="ru-RU" dirty="0"/>
              <a:t>, продолжения и завершения работы со средствами </a:t>
            </a:r>
            <a:r>
              <a:rPr lang="ru-RU" dirty="0" smtClean="0"/>
              <a:t>ИКТ, устранения </a:t>
            </a:r>
            <a:r>
              <a:rPr lang="ru-RU" dirty="0"/>
              <a:t>неполадок, обеспечения расходуемых материалов, </a:t>
            </a:r>
            <a:r>
              <a:rPr lang="ru-RU" dirty="0" smtClean="0"/>
              <a:t>эргономики, техники </a:t>
            </a:r>
            <a:r>
              <a:rPr lang="ru-RU" dirty="0"/>
              <a:t>безопасности и другие вопросы, входящие в результаты </a:t>
            </a:r>
            <a:r>
              <a:rPr lang="ru-RU" dirty="0" smtClean="0"/>
              <a:t>освоения ИКТ 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-Соблюдение </a:t>
            </a:r>
            <a:r>
              <a:rPr lang="ru-RU" dirty="0"/>
              <a:t>этических и правовых норм использования ИКТ (</a:t>
            </a:r>
            <a:r>
              <a:rPr lang="ru-RU" dirty="0" smtClean="0"/>
              <a:t>в том </a:t>
            </a:r>
            <a:r>
              <a:rPr lang="ru-RU" dirty="0"/>
              <a:t>числе недопустимость неавторизованного использования и </a:t>
            </a:r>
            <a:r>
              <a:rPr lang="ru-RU" dirty="0" smtClean="0"/>
              <a:t>навязывания информации).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- </a:t>
            </a:r>
            <a:r>
              <a:rPr lang="ru-RU" dirty="0" err="1" smtClean="0"/>
              <a:t>Видеоаудиофиксация</a:t>
            </a:r>
            <a:r>
              <a:rPr lang="ru-RU" dirty="0" smtClean="0"/>
              <a:t> </a:t>
            </a:r>
            <a:r>
              <a:rPr lang="ru-RU" dirty="0"/>
              <a:t>процессов в окружающем мире и </a:t>
            </a:r>
            <a:r>
              <a:rPr lang="ru-RU" dirty="0" smtClean="0"/>
              <a:t>в образовательном </a:t>
            </a:r>
            <a:r>
              <a:rPr lang="ru-RU" dirty="0"/>
              <a:t>процессе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- Клавиатурный </a:t>
            </a:r>
            <a:r>
              <a:rPr lang="ru-RU" dirty="0"/>
              <a:t>ввод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- </a:t>
            </a:r>
            <a:r>
              <a:rPr lang="ru-RU" dirty="0" err="1" smtClean="0"/>
              <a:t>Аудиовидиотекстовая</a:t>
            </a:r>
            <a:r>
              <a:rPr lang="ru-RU" dirty="0" smtClean="0"/>
              <a:t> коммуникация (двусторонняя связь, конференция</a:t>
            </a:r>
            <a:r>
              <a:rPr lang="ru-RU" dirty="0"/>
              <a:t>, мгновенные и </a:t>
            </a:r>
            <a:r>
              <a:rPr lang="ru-RU" dirty="0" smtClean="0"/>
              <a:t>отложенные сообщения</a:t>
            </a:r>
            <a:r>
              <a:rPr lang="ru-RU" dirty="0"/>
              <a:t>, </a:t>
            </a:r>
            <a:r>
              <a:rPr lang="ru-RU" dirty="0" smtClean="0"/>
              <a:t>автоматизированные коррекция </a:t>
            </a:r>
            <a:r>
              <a:rPr lang="ru-RU" dirty="0"/>
              <a:t>текста и перевод между языками).</a:t>
            </a:r>
          </a:p>
          <a:p>
            <a:pPr marL="0" indent="0">
              <a:buNone/>
            </a:pPr>
            <a:r>
              <a:rPr lang="ru-RU" dirty="0" smtClean="0"/>
              <a:t>- Навыки </a:t>
            </a:r>
            <a:r>
              <a:rPr lang="ru-RU" dirty="0"/>
              <a:t>поиска в Интернете и базах данных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- Систематическое использование имеющихся навыков в повседневном и профессиональном </a:t>
            </a:r>
            <a:r>
              <a:rPr lang="ru-RU" dirty="0"/>
              <a:t>контексте.</a:t>
            </a:r>
          </a:p>
        </p:txBody>
      </p:sp>
    </p:spTree>
    <p:extLst>
      <p:ext uri="{BB962C8B-B14F-4D97-AF65-F5344CB8AC3E}">
        <p14:creationId xmlns:p14="http://schemas.microsoft.com/office/powerpoint/2010/main" val="7301967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640960" cy="626469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b="1" dirty="0"/>
              <a:t>Общепедагогический </a:t>
            </a:r>
            <a:r>
              <a:rPr lang="ru-RU" b="1" dirty="0" smtClean="0"/>
              <a:t>компонент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- Педагогическая </a:t>
            </a:r>
            <a:r>
              <a:rPr lang="ru-RU" dirty="0"/>
              <a:t>деятельность в информационной среде (ИС) </a:t>
            </a:r>
            <a:r>
              <a:rPr lang="ru-RU" dirty="0" smtClean="0"/>
              <a:t>и постоянное </a:t>
            </a:r>
            <a:r>
              <a:rPr lang="ru-RU" dirty="0"/>
              <a:t>ее отображение в ИС в соответствии с </a:t>
            </a:r>
            <a:r>
              <a:rPr lang="ru-RU" dirty="0" smtClean="0"/>
              <a:t>задачами: планирования и объективного анализа образовательного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процесса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- Прозрачности и понятности образовательного процесса окружающему </a:t>
            </a:r>
            <a:r>
              <a:rPr lang="ru-RU" dirty="0"/>
              <a:t>миру (и соответствующих ограничений доступа</a:t>
            </a:r>
            <a:r>
              <a:rPr lang="ru-RU" dirty="0" smtClean="0"/>
              <a:t>).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- Организации </a:t>
            </a:r>
            <a:r>
              <a:rPr lang="ru-RU" dirty="0"/>
              <a:t>образовательного </a:t>
            </a:r>
            <a:r>
              <a:rPr lang="ru-RU" dirty="0" smtClean="0"/>
              <a:t>процесса: выдача </a:t>
            </a:r>
            <a:r>
              <a:rPr lang="ru-RU" dirty="0"/>
              <a:t>заданий учащимся</a:t>
            </a:r>
            <a:r>
              <a:rPr lang="ru-RU" dirty="0" smtClean="0"/>
              <a:t>,  проверка </a:t>
            </a:r>
            <a:r>
              <a:rPr lang="ru-RU" dirty="0"/>
              <a:t>заданий перед следующим занятием, рецензирование </a:t>
            </a:r>
            <a:r>
              <a:rPr lang="ru-RU" dirty="0" smtClean="0"/>
              <a:t>и фиксация </a:t>
            </a:r>
            <a:r>
              <a:rPr lang="ru-RU" dirty="0"/>
              <a:t>промежуточных и </a:t>
            </a:r>
            <a:r>
              <a:rPr lang="ru-RU" dirty="0" smtClean="0"/>
              <a:t>итоговых результатов</a:t>
            </a:r>
            <a:r>
              <a:rPr lang="ru-RU" dirty="0"/>
              <a:t>, в том числе </a:t>
            </a:r>
            <a:r>
              <a:rPr lang="ru-RU" dirty="0" smtClean="0"/>
              <a:t>в соответствии </a:t>
            </a:r>
            <a:r>
              <a:rPr lang="ru-RU" dirty="0"/>
              <a:t>с заданной системой </a:t>
            </a:r>
            <a:r>
              <a:rPr lang="ru-RU" dirty="0" smtClean="0"/>
              <a:t>критериев, составление </a:t>
            </a:r>
            <a:r>
              <a:rPr lang="ru-RU" dirty="0"/>
              <a:t>и аннотирование портфолио учащихся и </a:t>
            </a:r>
            <a:r>
              <a:rPr lang="ru-RU" dirty="0" smtClean="0"/>
              <a:t>своего собственного, дистанционное </a:t>
            </a:r>
            <a:r>
              <a:rPr lang="ru-RU" dirty="0"/>
              <a:t>консультирование учащихся при </a:t>
            </a:r>
            <a:r>
              <a:rPr lang="ru-RU" dirty="0" smtClean="0"/>
              <a:t>выполнении задания</a:t>
            </a:r>
            <a:r>
              <a:rPr lang="ru-RU" dirty="0"/>
              <a:t>, поддержка взаимодействия учащегося с </a:t>
            </a:r>
            <a:r>
              <a:rPr lang="ru-RU" dirty="0" err="1"/>
              <a:t>тьютором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- Организация </a:t>
            </a:r>
            <a:r>
              <a:rPr lang="ru-RU" dirty="0"/>
              <a:t>образовательного процесса, при которой </a:t>
            </a:r>
            <a:r>
              <a:rPr lang="ru-RU" dirty="0" smtClean="0"/>
              <a:t>учащиеся систематически </a:t>
            </a:r>
            <a:r>
              <a:rPr lang="ru-RU" dirty="0"/>
              <a:t>в соответствии с целями </a:t>
            </a:r>
            <a:r>
              <a:rPr lang="ru-RU" dirty="0" smtClean="0"/>
              <a:t>образования: ведут </a:t>
            </a:r>
            <a:r>
              <a:rPr lang="ru-RU" dirty="0"/>
              <a:t>деятельность и достигают результатов в открытом</a:t>
            </a:r>
          </a:p>
          <a:p>
            <a:pPr marL="0" indent="0">
              <a:buNone/>
            </a:pPr>
            <a:r>
              <a:rPr lang="ru-RU" dirty="0"/>
              <a:t>контролируемом информационном </a:t>
            </a:r>
            <a:r>
              <a:rPr lang="ru-RU" dirty="0" smtClean="0"/>
              <a:t>пространстве, следуют </a:t>
            </a:r>
            <a:r>
              <a:rPr lang="ru-RU" dirty="0"/>
              <a:t>нормам цитирования и ссылок (при умении </a:t>
            </a:r>
            <a:r>
              <a:rPr lang="ru-RU" dirty="0" smtClean="0"/>
              <a:t>учителя использовать </a:t>
            </a:r>
            <a:r>
              <a:rPr lang="ru-RU" dirty="0"/>
              <a:t>системы </a:t>
            </a:r>
            <a:r>
              <a:rPr lang="ru-RU" dirty="0" err="1"/>
              <a:t>антиплагиата</a:t>
            </a:r>
            <a:r>
              <a:rPr lang="ru-RU" dirty="0" smtClean="0"/>
              <a:t>), используют </a:t>
            </a:r>
            <a:r>
              <a:rPr lang="ru-RU" dirty="0"/>
              <a:t>предоставленные им инструменты </a:t>
            </a:r>
            <a:r>
              <a:rPr lang="ru-RU" dirty="0" smtClean="0"/>
              <a:t>информационной деятельности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smtClean="0"/>
              <a:t>- Подготовка и проведение выступлений, обсуждений, консультаций с компьютерной поддержкой, в том числе в телекоммуникационной </a:t>
            </a:r>
            <a:r>
              <a:rPr lang="ru-RU" dirty="0"/>
              <a:t>среде.</a:t>
            </a:r>
          </a:p>
          <a:p>
            <a:pPr marL="0" indent="0">
              <a:buNone/>
            </a:pPr>
            <a:r>
              <a:rPr lang="ru-RU" dirty="0" smtClean="0"/>
              <a:t>- Организация и проведение групповой (в том числе межшкольной</a:t>
            </a:r>
            <a:r>
              <a:rPr lang="ru-RU" dirty="0"/>
              <a:t>) деятельности в телекоммуникационной среде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- Использование </a:t>
            </a:r>
            <a:r>
              <a:rPr lang="ru-RU" dirty="0"/>
              <a:t>инструментов проектирования деятельности (</a:t>
            </a:r>
            <a:r>
              <a:rPr lang="ru-RU" dirty="0" smtClean="0"/>
              <a:t>в том </a:t>
            </a:r>
            <a:r>
              <a:rPr lang="ru-RU" dirty="0"/>
              <a:t>числе коллективной), визуализации ролей и событий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- Визуальная </a:t>
            </a:r>
            <a:r>
              <a:rPr lang="ru-RU" dirty="0"/>
              <a:t>коммуникация – использование средств </a:t>
            </a:r>
            <a:r>
              <a:rPr lang="ru-RU" dirty="0" smtClean="0"/>
              <a:t>наглядных объектов </a:t>
            </a:r>
            <a:r>
              <a:rPr lang="ru-RU" dirty="0"/>
              <a:t>в процессе коммуникации, в том числе </a:t>
            </a:r>
            <a:r>
              <a:rPr lang="ru-RU" dirty="0" smtClean="0"/>
              <a:t>концептуальных, организационных </a:t>
            </a:r>
            <a:r>
              <a:rPr lang="ru-RU" dirty="0"/>
              <a:t>и др. диаграмм, видеомонтажа.</a:t>
            </a:r>
          </a:p>
          <a:p>
            <a:pPr marL="0" indent="0">
              <a:buNone/>
            </a:pPr>
            <a:r>
              <a:rPr lang="ru-RU" dirty="0" smtClean="0"/>
              <a:t>- Предсказание</a:t>
            </a:r>
            <a:r>
              <a:rPr lang="ru-RU" dirty="0"/>
              <a:t>, проектирование и относительное </a:t>
            </a:r>
            <a:r>
              <a:rPr lang="ru-RU" dirty="0" smtClean="0"/>
              <a:t>оценивание индивидуального </a:t>
            </a:r>
            <a:r>
              <a:rPr lang="ru-RU" dirty="0"/>
              <a:t>прогресса учащегося, исходя из текущего </a:t>
            </a:r>
            <a:r>
              <a:rPr lang="ru-RU" dirty="0" smtClean="0"/>
              <a:t>состояния, характеристик </a:t>
            </a:r>
            <a:r>
              <a:rPr lang="ru-RU" dirty="0"/>
              <a:t>личности, предшествующей истории, накопленной </a:t>
            </a:r>
            <a:r>
              <a:rPr lang="ru-RU" dirty="0" smtClean="0"/>
              <a:t>ранее статистической </a:t>
            </a:r>
            <a:r>
              <a:rPr lang="ru-RU" dirty="0"/>
              <a:t>информации о различных учащихся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- Оценивание </a:t>
            </a:r>
            <a:r>
              <a:rPr lang="ru-RU" dirty="0"/>
              <a:t>качества цифровых образовательных </a:t>
            </a:r>
            <a:r>
              <a:rPr lang="ru-RU" dirty="0" smtClean="0"/>
              <a:t>ресурсов (источников</a:t>
            </a:r>
            <a:r>
              <a:rPr lang="ru-RU" dirty="0"/>
              <a:t>, инструментов) по отношению к заданным </a:t>
            </a:r>
            <a:r>
              <a:rPr lang="ru-RU" dirty="0" smtClean="0"/>
              <a:t>образовательным задачам </a:t>
            </a:r>
            <a:r>
              <a:rPr lang="ru-RU" dirty="0"/>
              <a:t>их использования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- Учет общественного информационного пространства, в частности </a:t>
            </a:r>
            <a:r>
              <a:rPr lang="ru-RU" dirty="0"/>
              <a:t>молодежного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- Поддержка формирования и использования </a:t>
            </a:r>
            <a:r>
              <a:rPr lang="ru-RU" dirty="0" err="1" smtClean="0"/>
              <a:t>общепользовательского</a:t>
            </a:r>
            <a:r>
              <a:rPr lang="ru-RU" dirty="0" smtClean="0"/>
              <a:t> </a:t>
            </a:r>
            <a:r>
              <a:rPr lang="ru-RU" dirty="0"/>
              <a:t>компонента в работе учащихся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- Организация </a:t>
            </a:r>
            <a:r>
              <a:rPr lang="ru-RU" dirty="0"/>
              <a:t>мониторинга учащимися своего состояния здоровья.</a:t>
            </a:r>
          </a:p>
        </p:txBody>
      </p:sp>
    </p:spTree>
    <p:extLst>
      <p:ext uri="{BB962C8B-B14F-4D97-AF65-F5344CB8AC3E}">
        <p14:creationId xmlns:p14="http://schemas.microsoft.com/office/powerpoint/2010/main" val="16455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/>
              <a:t>Предметно-педагогический компонент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Постановка и проведение эксперимента в виртуальных лабораториях.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Знание </a:t>
            </a:r>
            <a:r>
              <a:rPr lang="ru-RU" dirty="0"/>
              <a:t>качественных информационных источников </a:t>
            </a:r>
            <a:r>
              <a:rPr lang="ru-RU" dirty="0" smtClean="0"/>
              <a:t>своего предмета</a:t>
            </a:r>
            <a:r>
              <a:rPr lang="ru-RU" dirty="0"/>
              <a:t>, включая:</a:t>
            </a:r>
          </a:p>
          <a:p>
            <a:pPr marL="0" indent="0">
              <a:buNone/>
            </a:pPr>
            <a:r>
              <a:rPr lang="ru-RU" dirty="0" smtClean="0"/>
              <a:t> литературные </a:t>
            </a:r>
            <a:r>
              <a:rPr lang="ru-RU" dirty="0"/>
              <a:t>тексты и </a:t>
            </a:r>
            <a:r>
              <a:rPr lang="ru-RU" dirty="0" smtClean="0"/>
              <a:t>экранизации, исторические </a:t>
            </a:r>
            <a:r>
              <a:rPr lang="ru-RU" dirty="0"/>
              <a:t>документы, включая исторические </a:t>
            </a:r>
            <a:r>
              <a:rPr lang="ru-RU" dirty="0" smtClean="0"/>
              <a:t>карты.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Использование </a:t>
            </a:r>
            <a:r>
              <a:rPr lang="ru-RU" dirty="0"/>
              <a:t>цифровых технологий музыкальной </a:t>
            </a:r>
            <a:r>
              <a:rPr lang="ru-RU" dirty="0" smtClean="0"/>
              <a:t>композиции и </a:t>
            </a:r>
            <a:r>
              <a:rPr lang="ru-RU" dirty="0"/>
              <a:t>исполнения 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Использование </a:t>
            </a:r>
            <a:r>
              <a:rPr lang="ru-RU" dirty="0"/>
              <a:t>цифровых технологий визуального творчества, </a:t>
            </a:r>
            <a:r>
              <a:rPr lang="ru-RU" dirty="0" smtClean="0"/>
              <a:t>в том числе мультипликации, анимации, трехмерной графики и </a:t>
            </a:r>
            <a:r>
              <a:rPr lang="ru-RU" dirty="0" err="1" smtClean="0"/>
              <a:t>прототипирования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552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/>
              <a:t>Способы и пути достижения </a:t>
            </a:r>
            <a:r>
              <a:rPr lang="ru-RU" sz="2000" b="1" dirty="0" smtClean="0"/>
              <a:t>педагогом </a:t>
            </a:r>
            <a:r>
              <a:rPr lang="ru-RU" sz="2000" b="1" dirty="0"/>
              <a:t>профессиональной ИКТ-</a:t>
            </a:r>
            <a:br>
              <a:rPr lang="ru-RU" sz="2000" b="1" dirty="0"/>
            </a:br>
            <a:r>
              <a:rPr lang="ru-RU" sz="2000" b="1" dirty="0"/>
              <a:t>компетентности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dirty="0"/>
              <a:t>Оптимальная модель достижения педагогом профессиональной </a:t>
            </a:r>
            <a:r>
              <a:rPr lang="ru-RU" dirty="0" smtClean="0"/>
              <a:t>ИКТ- компетентности </a:t>
            </a:r>
            <a:r>
              <a:rPr lang="ru-RU" dirty="0"/>
              <a:t>обеспечивается сочетанием следующих факторов: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Введение Федерального государственного </a:t>
            </a:r>
            <a:r>
              <a:rPr lang="ru-RU" dirty="0" smtClean="0"/>
              <a:t>образовательного стандарта </a:t>
            </a:r>
            <a:r>
              <a:rPr lang="ru-RU" dirty="0"/>
              <a:t>(любой ступени образования, например – начального).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Наличие достаточной технологической базы (требование ФГОС</a:t>
            </a:r>
            <a:r>
              <a:rPr lang="ru-RU" dirty="0" smtClean="0"/>
              <a:t>): широкополосный </a:t>
            </a:r>
            <a:r>
              <a:rPr lang="ru-RU" dirty="0"/>
              <a:t>канал-интернет, постоянный доступ к </a:t>
            </a:r>
            <a:r>
              <a:rPr lang="ru-RU" dirty="0" smtClean="0"/>
              <a:t>мобильному компьютеру</a:t>
            </a:r>
            <a:r>
              <a:rPr lang="ru-RU" dirty="0"/>
              <a:t>, инструментарий информационной среды (ИС), установленный </a:t>
            </a:r>
            <a:r>
              <a:rPr lang="ru-RU" dirty="0" smtClean="0"/>
              <a:t>в образовательном учреждении.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Наличие </a:t>
            </a:r>
            <a:r>
              <a:rPr lang="ru-RU" dirty="0"/>
              <a:t>потребности </a:t>
            </a:r>
            <a:r>
              <a:rPr lang="ru-RU" dirty="0" smtClean="0"/>
              <a:t>педагога, </a:t>
            </a:r>
            <a:r>
              <a:rPr lang="ru-RU" dirty="0"/>
              <a:t>установки </a:t>
            </a:r>
            <a:r>
              <a:rPr lang="ru-RU" dirty="0" smtClean="0"/>
              <a:t>администрации образовательного </a:t>
            </a:r>
            <a:r>
              <a:rPr lang="ru-RU" dirty="0"/>
              <a:t>учреждения на действительную реализацию </a:t>
            </a:r>
            <a:r>
              <a:rPr lang="ru-RU" dirty="0" smtClean="0"/>
              <a:t>ФГОС, принятие локальных нормативных актов о работе коллектива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образовательного учреждения в ИС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Начальное </a:t>
            </a:r>
            <a:r>
              <a:rPr lang="ru-RU" dirty="0"/>
              <a:t>освоение педагогом базовой ИКТ-компетентности </a:t>
            </a:r>
            <a:r>
              <a:rPr lang="ru-RU" dirty="0" smtClean="0"/>
              <a:t>в системе </a:t>
            </a:r>
            <a:r>
              <a:rPr lang="ru-RU" dirty="0"/>
              <a:t>повышения квалификации с аттестацией путем экспертной </a:t>
            </a:r>
            <a:r>
              <a:rPr lang="ru-RU" dirty="0" smtClean="0"/>
              <a:t>оценки его </a:t>
            </a:r>
            <a:r>
              <a:rPr lang="ru-RU" dirty="0"/>
              <a:t>деятельности в ИС образовательного </a:t>
            </a:r>
            <a:r>
              <a:rPr lang="ru-RU" dirty="0" smtClean="0"/>
              <a:t>учреждения (пример: используется в </a:t>
            </a:r>
            <a:r>
              <a:rPr lang="ru-RU" smtClean="0"/>
              <a:t>Московской области).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98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Характеристика стандарта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96752"/>
            <a:ext cx="8784976" cy="5328592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Профессиональный </a:t>
            </a:r>
            <a:r>
              <a:rPr lang="ru-RU" dirty="0"/>
              <a:t>стандарт педагога – рамочный документ, </a:t>
            </a:r>
            <a:r>
              <a:rPr lang="ru-RU" dirty="0" smtClean="0"/>
              <a:t>в  котором </a:t>
            </a:r>
            <a:r>
              <a:rPr lang="ru-RU" dirty="0"/>
              <a:t>определяются основные требования к его квалификации.</a:t>
            </a:r>
          </a:p>
          <a:p>
            <a:endParaRPr lang="ru-RU" dirty="0"/>
          </a:p>
          <a:p>
            <a:r>
              <a:rPr lang="ru-RU" dirty="0"/>
              <a:t>Общенациональная рамка стандарта может быть </a:t>
            </a:r>
            <a:r>
              <a:rPr lang="ru-RU" dirty="0" smtClean="0"/>
              <a:t>дополнена региональными требованиями, учитывающими социокультурные, демографические </a:t>
            </a:r>
            <a:r>
              <a:rPr lang="ru-RU" dirty="0"/>
              <a:t>и прочие особенности данной </a:t>
            </a:r>
            <a:r>
              <a:rPr lang="ru-RU" dirty="0" smtClean="0"/>
              <a:t>территории.</a:t>
            </a:r>
          </a:p>
          <a:p>
            <a:endParaRPr lang="ru-RU" dirty="0" smtClean="0"/>
          </a:p>
          <a:p>
            <a:r>
              <a:rPr lang="ru-RU" dirty="0" smtClean="0"/>
              <a:t>Профессиональный стандарт педагога может быть также дополнен </a:t>
            </a:r>
            <a:r>
              <a:rPr lang="ru-RU" dirty="0"/>
              <a:t>внутренним стандартом образовательного учреждения (</a:t>
            </a:r>
            <a:r>
              <a:rPr lang="ru-RU" dirty="0" smtClean="0"/>
              <a:t>по аналогии </a:t>
            </a:r>
            <a:r>
              <a:rPr lang="ru-RU" dirty="0"/>
              <a:t>со стандартом предприятия), в соответствии со </a:t>
            </a:r>
            <a:r>
              <a:rPr lang="ru-RU" dirty="0" smtClean="0"/>
              <a:t>спецификой реализуемых </a:t>
            </a:r>
            <a:r>
              <a:rPr lang="ru-RU" dirty="0"/>
              <a:t>в данном учреждении образовательных программ 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Профессиональный стандарт педагога является </a:t>
            </a:r>
            <a:r>
              <a:rPr lang="ru-RU" dirty="0" smtClean="0"/>
              <a:t>уровневым, учитывающим </a:t>
            </a:r>
            <a:r>
              <a:rPr lang="ru-RU" dirty="0"/>
              <a:t>специфику работы педагогов в дошкольных </a:t>
            </a:r>
            <a:r>
              <a:rPr lang="ru-RU" dirty="0" smtClean="0"/>
              <a:t>учреждениях, начальной</a:t>
            </a:r>
            <a:r>
              <a:rPr lang="ru-RU" dirty="0"/>
              <a:t>, основной и старшей </a:t>
            </a:r>
            <a:r>
              <a:rPr lang="ru-RU" dirty="0" smtClean="0"/>
              <a:t>школе.</a:t>
            </a:r>
          </a:p>
          <a:p>
            <a:endParaRPr lang="ru-RU" dirty="0"/>
          </a:p>
          <a:p>
            <a:r>
              <a:rPr lang="ru-RU" dirty="0"/>
              <a:t>Профессиональный стандарт педагога отражает структуру </a:t>
            </a:r>
            <a:r>
              <a:rPr lang="ru-RU" dirty="0" smtClean="0"/>
              <a:t>его профессиональной </a:t>
            </a:r>
            <a:r>
              <a:rPr lang="ru-RU" dirty="0"/>
              <a:t>деятельности: обучение, воспитание и развитие ребенка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В соответствии со стратегией современного образования в </a:t>
            </a:r>
            <a:r>
              <a:rPr lang="ru-RU" dirty="0" smtClean="0"/>
              <a:t>меняющемся мире, он существенно наполняется психолого-педагогическими компетенциями</a:t>
            </a:r>
            <a:r>
              <a:rPr lang="ru-RU" dirty="0"/>
              <a:t>, призванными помочь учителю в решении новых </a:t>
            </a:r>
            <a:r>
              <a:rPr lang="ru-RU" dirty="0" smtClean="0"/>
              <a:t>стоящих перед </a:t>
            </a:r>
            <a:r>
              <a:rPr lang="ru-RU" dirty="0"/>
              <a:t>ним проблем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smtClean="0"/>
              <a:t>Стандарт </a:t>
            </a:r>
            <a:r>
              <a:rPr lang="ru-RU" dirty="0"/>
              <a:t>выдвигает требования к личностным </a:t>
            </a:r>
            <a:r>
              <a:rPr lang="ru-RU" dirty="0" smtClean="0"/>
              <a:t>качествам педагога  </a:t>
            </a:r>
            <a:r>
              <a:rPr lang="ru-RU" dirty="0"/>
              <a:t>неотделимым от его профессиональных компетенций, таких </a:t>
            </a:r>
            <a:r>
              <a:rPr lang="ru-RU" dirty="0" smtClean="0"/>
              <a:t>как: готовность </a:t>
            </a:r>
            <a:r>
              <a:rPr lang="ru-RU" dirty="0"/>
              <a:t>учить всех без исключения детей, вне зависимости от </a:t>
            </a:r>
            <a:r>
              <a:rPr lang="ru-RU" dirty="0" smtClean="0"/>
              <a:t>их склонностей, способностей, особенностей развития, ограниченных возможностей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3362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850106"/>
          </a:xfrm>
        </p:spPr>
        <p:txBody>
          <a:bodyPr>
            <a:noAutofit/>
          </a:bodyPr>
          <a:lstStyle/>
          <a:p>
            <a:r>
              <a:rPr lang="ru-RU" sz="2800" dirty="0"/>
              <a:t>Термины и определения применительно к педагогу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836712"/>
            <a:ext cx="8640960" cy="5688632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dirty="0"/>
              <a:t>Квалификация педагога </a:t>
            </a:r>
            <a:r>
              <a:rPr lang="ru-RU" dirty="0"/>
              <a:t>– отражает уровень </a:t>
            </a:r>
            <a:r>
              <a:rPr lang="ru-RU" dirty="0" smtClean="0"/>
              <a:t>профессиональной подготовки </a:t>
            </a:r>
            <a:r>
              <a:rPr lang="ru-RU" dirty="0"/>
              <a:t>учителя и его готовность к труду в сфере </a:t>
            </a:r>
            <a:r>
              <a:rPr lang="ru-RU" dirty="0" smtClean="0"/>
              <a:t>образования. Квалификация </a:t>
            </a:r>
            <a:r>
              <a:rPr lang="ru-RU" dirty="0"/>
              <a:t>учителя складывается из его </a:t>
            </a:r>
            <a:r>
              <a:rPr lang="ru-RU" dirty="0" smtClean="0"/>
              <a:t>профессиональных компетенций.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dirty="0"/>
              <a:t>Профессиональная компетенция </a:t>
            </a:r>
            <a:r>
              <a:rPr lang="ru-RU" dirty="0"/>
              <a:t>– способность </a:t>
            </a:r>
            <a:r>
              <a:rPr lang="ru-RU" dirty="0" smtClean="0"/>
              <a:t>успешно действовать </a:t>
            </a:r>
            <a:r>
              <a:rPr lang="ru-RU" dirty="0"/>
              <a:t>на основе практического опыта, умения и знаний при </a:t>
            </a:r>
            <a:r>
              <a:rPr lang="ru-RU" dirty="0" smtClean="0"/>
              <a:t>решении профессиональных </a:t>
            </a:r>
            <a:r>
              <a:rPr lang="ru-RU" dirty="0"/>
              <a:t>задач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dirty="0"/>
              <a:t>Профессиональный стандарт педагога: </a:t>
            </a:r>
            <a:r>
              <a:rPr lang="ru-RU" dirty="0"/>
              <a:t>документ, </a:t>
            </a:r>
            <a:r>
              <a:rPr lang="ru-RU" dirty="0" smtClean="0"/>
              <a:t>включающий перечень </a:t>
            </a:r>
            <a:r>
              <a:rPr lang="ru-RU" dirty="0"/>
              <a:t>профессиональных и личностных требований к </a:t>
            </a:r>
            <a:r>
              <a:rPr lang="ru-RU" dirty="0" smtClean="0"/>
              <a:t>учителю, действующий </a:t>
            </a:r>
            <a:r>
              <a:rPr lang="ru-RU" dirty="0"/>
              <a:t>на всей территории Российской Федерации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dirty="0"/>
              <a:t>Региональное дополнение к профессиональному </a:t>
            </a:r>
            <a:r>
              <a:rPr lang="ru-RU" b="1" dirty="0" smtClean="0"/>
              <a:t>стандарту: </a:t>
            </a:r>
            <a:r>
              <a:rPr lang="ru-RU" dirty="0" smtClean="0"/>
              <a:t>документ</a:t>
            </a:r>
            <a:r>
              <a:rPr lang="ru-RU" dirty="0"/>
              <a:t>, включающий дополнительные требования к </a:t>
            </a:r>
            <a:r>
              <a:rPr lang="ru-RU" dirty="0" smtClean="0"/>
              <a:t>квалификации педагога</a:t>
            </a:r>
            <a:r>
              <a:rPr lang="ru-RU" dirty="0"/>
              <a:t>, позволяющие ему выполнять свои обязанности в </a:t>
            </a:r>
            <a:r>
              <a:rPr lang="ru-RU" dirty="0" smtClean="0"/>
              <a:t>реальном социокультурном </a:t>
            </a:r>
            <a:r>
              <a:rPr lang="ru-RU" dirty="0"/>
              <a:t>контексте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 smtClean="0"/>
              <a:t>Внутренний </a:t>
            </a:r>
            <a:r>
              <a:rPr lang="ru-RU" b="1" dirty="0"/>
              <a:t>стандарт образовательной организации: </a:t>
            </a:r>
            <a:r>
              <a:rPr lang="ru-RU" dirty="0" smtClean="0"/>
              <a:t>документ, определяющий </a:t>
            </a:r>
            <a:r>
              <a:rPr lang="ru-RU" dirty="0"/>
              <a:t>квалификационные требования к педагогу, </a:t>
            </a:r>
            <a:r>
              <a:rPr lang="ru-RU" dirty="0" smtClean="0"/>
              <a:t>соответствующий реализуемым </a:t>
            </a:r>
            <a:r>
              <a:rPr lang="ru-RU" dirty="0"/>
              <a:t>в данной организации образовательным программам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 smtClean="0"/>
              <a:t>Ключевые </a:t>
            </a:r>
            <a:r>
              <a:rPr lang="ru-RU" b="1" dirty="0"/>
              <a:t>области стандарта педагога: </a:t>
            </a:r>
            <a:r>
              <a:rPr lang="ru-RU" dirty="0"/>
              <a:t>разделы </a:t>
            </a:r>
            <a:r>
              <a:rPr lang="ru-RU" dirty="0" smtClean="0"/>
              <a:t>стандарта, соответствующие </a:t>
            </a:r>
            <a:r>
              <a:rPr lang="ru-RU" dirty="0"/>
              <a:t>структуре профессиональной деятельности </a:t>
            </a:r>
            <a:r>
              <a:rPr lang="ru-RU" dirty="0" smtClean="0"/>
              <a:t>педагога: обучение</a:t>
            </a:r>
            <a:r>
              <a:rPr lang="ru-RU" dirty="0"/>
              <a:t>, воспитание и развитие </a:t>
            </a:r>
            <a:r>
              <a:rPr lang="ru-RU" dirty="0" smtClean="0"/>
              <a:t>ребенка.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Профессиональная </a:t>
            </a:r>
            <a:r>
              <a:rPr lang="ru-RU" b="1" dirty="0"/>
              <a:t>ИКТ-компетентность: </a:t>
            </a:r>
            <a:r>
              <a:rPr lang="ru-RU" dirty="0" smtClean="0"/>
              <a:t>квалифицированное использование </a:t>
            </a:r>
            <a:r>
              <a:rPr lang="ru-RU" dirty="0"/>
              <a:t>общераспространенных в данной профессиональной области </a:t>
            </a:r>
            <a:r>
              <a:rPr lang="ru-RU" dirty="0" smtClean="0"/>
              <a:t>в развитых </a:t>
            </a:r>
            <a:r>
              <a:rPr lang="ru-RU" dirty="0"/>
              <a:t>странах средств ИКТ при решении профессиональных задач </a:t>
            </a:r>
            <a:r>
              <a:rPr lang="ru-RU" dirty="0" smtClean="0"/>
              <a:t>там, где </a:t>
            </a:r>
            <a:r>
              <a:rPr lang="ru-RU" dirty="0"/>
              <a:t>это необходимо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dirty="0"/>
              <a:t>Аудит: </a:t>
            </a:r>
            <a:r>
              <a:rPr lang="ru-RU" dirty="0"/>
              <a:t>систематический, независимый и </a:t>
            </a:r>
            <a:r>
              <a:rPr lang="ru-RU" dirty="0" smtClean="0"/>
              <a:t>документируемый процесс </a:t>
            </a:r>
            <a:r>
              <a:rPr lang="ru-RU" dirty="0"/>
              <a:t>получения свидетельств аудита и их объективного оценивания </a:t>
            </a:r>
            <a:r>
              <a:rPr lang="ru-RU" dirty="0" smtClean="0"/>
              <a:t>в целях </a:t>
            </a:r>
            <a:r>
              <a:rPr lang="ru-RU" dirty="0"/>
              <a:t>установления степени выполнения </a:t>
            </a:r>
            <a:r>
              <a:rPr lang="ru-RU" dirty="0" smtClean="0"/>
              <a:t>требований.</a:t>
            </a:r>
          </a:p>
          <a:p>
            <a:pPr marL="0" indent="0">
              <a:buNone/>
            </a:pPr>
            <a:r>
              <a:rPr lang="ru-RU" b="1" dirty="0" smtClean="0"/>
              <a:t>Внутренний </a:t>
            </a:r>
            <a:r>
              <a:rPr lang="ru-RU" b="1" dirty="0"/>
              <a:t>аудит: </a:t>
            </a:r>
            <a:r>
              <a:rPr lang="ru-RU" dirty="0"/>
              <a:t>аудит, осуществляемый самой </a:t>
            </a:r>
            <a:r>
              <a:rPr lang="ru-RU" dirty="0" smtClean="0"/>
              <a:t>организацией или </a:t>
            </a:r>
            <a:r>
              <a:rPr lang="ru-RU" dirty="0"/>
              <a:t>другой организацией от ее имени для внутренних целей. </a:t>
            </a:r>
            <a:r>
              <a:rPr lang="ru-RU" dirty="0" smtClean="0"/>
              <a:t>Например, внутренний аудит может быть проведен для подтверждения результативности </a:t>
            </a:r>
            <a:r>
              <a:rPr lang="ru-RU" dirty="0"/>
              <a:t>системы менеджмента или оценки </a:t>
            </a:r>
            <a:r>
              <a:rPr lang="ru-RU" dirty="0" smtClean="0"/>
              <a:t>квалификации работников</a:t>
            </a:r>
            <a:r>
              <a:rPr lang="ru-RU" dirty="0"/>
              <a:t>, а также оценки соответствия предъявляемым к </a:t>
            </a:r>
            <a:r>
              <a:rPr lang="ru-RU" dirty="0" smtClean="0"/>
              <a:t>ним профессиональным </a:t>
            </a:r>
            <a:r>
              <a:rPr lang="ru-RU" dirty="0"/>
              <a:t>требованиям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dirty="0" smtClean="0"/>
              <a:t>Внешний аудит: </a:t>
            </a:r>
            <a:r>
              <a:rPr lang="ru-RU" dirty="0" smtClean="0"/>
              <a:t>аудит, проводимый независимой от образовательной </a:t>
            </a:r>
            <a:r>
              <a:rPr lang="ru-RU" dirty="0"/>
              <a:t>организации стороной. Внешний аудит может </a:t>
            </a:r>
            <a:r>
              <a:rPr lang="ru-RU" dirty="0" smtClean="0"/>
              <a:t>быть осуществлен </a:t>
            </a:r>
            <a:r>
              <a:rPr lang="ru-RU" dirty="0"/>
              <a:t>надзорными органами или организациями, </a:t>
            </a:r>
            <a:r>
              <a:rPr lang="ru-RU" dirty="0" smtClean="0"/>
              <a:t>представляющими интересы </a:t>
            </a:r>
            <a:r>
              <a:rPr lang="ru-RU" dirty="0"/>
              <a:t>потребителей.</a:t>
            </a:r>
          </a:p>
        </p:txBody>
      </p:sp>
    </p:spTree>
    <p:extLst>
      <p:ext uri="{BB962C8B-B14F-4D97-AF65-F5344CB8AC3E}">
        <p14:creationId xmlns:p14="http://schemas.microsoft.com/office/powerpoint/2010/main" val="2537816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060848"/>
            <a:ext cx="8229600" cy="2232248"/>
          </a:xfrm>
        </p:spPr>
        <p:txBody>
          <a:bodyPr>
            <a:normAutofit/>
          </a:bodyPr>
          <a:lstStyle/>
          <a:p>
            <a:r>
              <a:rPr lang="ru-RU" dirty="0"/>
              <a:t>Содержание профессионального стандарта педагога</a:t>
            </a:r>
          </a:p>
        </p:txBody>
      </p:sp>
    </p:spTree>
    <p:extLst>
      <p:ext uri="{BB962C8B-B14F-4D97-AF65-F5344CB8AC3E}">
        <p14:creationId xmlns:p14="http://schemas.microsoft.com/office/powerpoint/2010/main" val="1049114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ru-RU" sz="3200" dirty="0"/>
              <a:t>Часть первая: обучение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21317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b="1" dirty="0"/>
              <a:t>Педагог должен</a:t>
            </a:r>
            <a:r>
              <a:rPr lang="ru-RU" b="1" dirty="0" smtClean="0"/>
              <a:t>:</a:t>
            </a:r>
          </a:p>
          <a:p>
            <a:pPr marL="0" indent="0">
              <a:buNone/>
            </a:pPr>
            <a:endParaRPr lang="ru-RU" sz="3800" dirty="0"/>
          </a:p>
          <a:p>
            <a:pPr marL="0" indent="0">
              <a:buNone/>
            </a:pPr>
            <a:r>
              <a:rPr lang="ru-RU" sz="3800" dirty="0" smtClean="0"/>
              <a:t>1. Иметь </a:t>
            </a:r>
            <a:r>
              <a:rPr lang="ru-RU" sz="3800" dirty="0"/>
              <a:t>высшее образование. Педагогам, имеющим </a:t>
            </a:r>
            <a:r>
              <a:rPr lang="ru-RU" sz="3800" dirty="0" smtClean="0"/>
              <a:t>среднее специальное </a:t>
            </a:r>
            <a:r>
              <a:rPr lang="ru-RU" sz="3800" dirty="0"/>
              <a:t>образование и работающим в настоящее время в </a:t>
            </a:r>
            <a:r>
              <a:rPr lang="ru-RU" sz="3800" dirty="0" smtClean="0"/>
              <a:t>дошкольных организациях </a:t>
            </a:r>
            <a:r>
              <a:rPr lang="ru-RU" sz="3800" dirty="0"/>
              <a:t>и начальной школе, должны быть созданы условия для </a:t>
            </a:r>
            <a:r>
              <a:rPr lang="ru-RU" sz="3800" dirty="0" smtClean="0"/>
              <a:t>его получения </a:t>
            </a:r>
            <a:r>
              <a:rPr lang="ru-RU" sz="3800" dirty="0"/>
              <a:t>без отрыва от своей профессиональной деятельности</a:t>
            </a:r>
            <a:r>
              <a:rPr lang="ru-RU" sz="3800" dirty="0" smtClean="0"/>
              <a:t>.</a:t>
            </a:r>
            <a:endParaRPr lang="ru-RU" sz="3800" dirty="0"/>
          </a:p>
          <a:p>
            <a:pPr marL="0" indent="0">
              <a:buNone/>
            </a:pPr>
            <a:r>
              <a:rPr lang="ru-RU" sz="3800" dirty="0" smtClean="0"/>
              <a:t>2. Демонстрировать </a:t>
            </a:r>
            <a:r>
              <a:rPr lang="ru-RU" sz="3800" dirty="0"/>
              <a:t>знание предмета и программы обучения.</a:t>
            </a:r>
          </a:p>
          <a:p>
            <a:pPr marL="0" indent="0">
              <a:buNone/>
            </a:pPr>
            <a:r>
              <a:rPr lang="ru-RU" sz="3800" dirty="0" smtClean="0"/>
              <a:t>3. Уметь </a:t>
            </a:r>
            <a:r>
              <a:rPr lang="ru-RU" sz="3800" dirty="0"/>
              <a:t>планировать, проводить уроки, анализировать </a:t>
            </a:r>
            <a:r>
              <a:rPr lang="ru-RU" sz="3800" dirty="0" smtClean="0"/>
              <a:t>их эффективность </a:t>
            </a:r>
            <a:r>
              <a:rPr lang="ru-RU" sz="3800" dirty="0"/>
              <a:t>(самоанализ урока</a:t>
            </a:r>
            <a:r>
              <a:rPr lang="ru-RU" sz="3800" dirty="0" smtClean="0"/>
              <a:t>).(</a:t>
            </a:r>
            <a:r>
              <a:rPr lang="ru-RU" sz="3800" dirty="0" err="1" smtClean="0"/>
              <a:t>дошк</a:t>
            </a:r>
            <a:r>
              <a:rPr lang="ru-RU" sz="3800" dirty="0" smtClean="0"/>
              <a:t>.: НОД)</a:t>
            </a:r>
            <a:endParaRPr lang="ru-RU" sz="3800" dirty="0"/>
          </a:p>
          <a:p>
            <a:pPr marL="0" indent="0">
              <a:buNone/>
            </a:pPr>
            <a:r>
              <a:rPr lang="ru-RU" sz="3800" dirty="0" smtClean="0"/>
              <a:t>4. Владеть </a:t>
            </a:r>
            <a:r>
              <a:rPr lang="ru-RU" sz="3800" dirty="0"/>
              <a:t>формами и методами обучения, выходящими за </a:t>
            </a:r>
            <a:r>
              <a:rPr lang="ru-RU" sz="3800" dirty="0" smtClean="0"/>
              <a:t>рамки уроков</a:t>
            </a:r>
            <a:r>
              <a:rPr lang="ru-RU" sz="3800" dirty="0"/>
              <a:t>: лабораторные эксперименты, полевая практика и т.п</a:t>
            </a:r>
            <a:r>
              <a:rPr lang="ru-RU" sz="3800" dirty="0" smtClean="0"/>
              <a:t>. (</a:t>
            </a:r>
            <a:r>
              <a:rPr lang="ru-RU" sz="3800" dirty="0" err="1" smtClean="0"/>
              <a:t>дошк</a:t>
            </a:r>
            <a:r>
              <a:rPr lang="ru-RU" sz="3800" dirty="0" smtClean="0"/>
              <a:t>. Совместная деятельность)</a:t>
            </a:r>
            <a:endParaRPr lang="ru-RU" sz="3800" dirty="0"/>
          </a:p>
          <a:p>
            <a:pPr marL="0" indent="0">
              <a:buNone/>
            </a:pPr>
            <a:r>
              <a:rPr lang="ru-RU" sz="3800" dirty="0" smtClean="0"/>
              <a:t>5. Использовать </a:t>
            </a:r>
            <a:r>
              <a:rPr lang="ru-RU" sz="3800" dirty="0"/>
              <a:t>специальные подходы к обучению, для того </a:t>
            </a:r>
            <a:r>
              <a:rPr lang="ru-RU" sz="3800" dirty="0" smtClean="0"/>
              <a:t>чтобы включить </a:t>
            </a:r>
            <a:r>
              <a:rPr lang="ru-RU" sz="3800" dirty="0"/>
              <a:t>в образовательный процесс всех </a:t>
            </a:r>
            <a:r>
              <a:rPr lang="ru-RU" sz="3800" dirty="0" smtClean="0"/>
              <a:t>воспитанников: </a:t>
            </a:r>
            <a:r>
              <a:rPr lang="ru-RU" sz="3800" dirty="0"/>
              <a:t>со </a:t>
            </a:r>
            <a:r>
              <a:rPr lang="ru-RU" sz="3800" dirty="0" smtClean="0"/>
              <a:t>специальными потребностями </a:t>
            </a:r>
            <a:r>
              <a:rPr lang="ru-RU" sz="3800" dirty="0"/>
              <a:t>в образовании; одаренных </a:t>
            </a:r>
            <a:r>
              <a:rPr lang="ru-RU" sz="3800" dirty="0" smtClean="0"/>
              <a:t>воспитанников; воспитанников, </a:t>
            </a:r>
            <a:r>
              <a:rPr lang="ru-RU" sz="3800" dirty="0"/>
              <a:t>для </a:t>
            </a:r>
            <a:r>
              <a:rPr lang="ru-RU" sz="3800" dirty="0" smtClean="0"/>
              <a:t>которых русский язык не является родным; детей с ограниченными возможностями </a:t>
            </a:r>
            <a:r>
              <a:rPr lang="ru-RU" sz="3800" dirty="0"/>
              <a:t>и т.д.</a:t>
            </a:r>
          </a:p>
          <a:p>
            <a:pPr marL="0" indent="0">
              <a:buNone/>
            </a:pPr>
            <a:r>
              <a:rPr lang="ru-RU" sz="3800" dirty="0" smtClean="0"/>
              <a:t>6. Уметь </a:t>
            </a:r>
            <a:r>
              <a:rPr lang="ru-RU" sz="3800" dirty="0"/>
              <a:t>объективно оценивать знания </a:t>
            </a:r>
            <a:r>
              <a:rPr lang="ru-RU" sz="3800" dirty="0" smtClean="0"/>
              <a:t>воспитанников, </a:t>
            </a:r>
            <a:r>
              <a:rPr lang="ru-RU" sz="3800" dirty="0"/>
              <a:t>используя </a:t>
            </a:r>
            <a:r>
              <a:rPr lang="ru-RU" sz="3800" dirty="0" smtClean="0"/>
              <a:t>разные формы </a:t>
            </a:r>
            <a:r>
              <a:rPr lang="ru-RU" sz="3800" dirty="0"/>
              <a:t>и методы контроля.</a:t>
            </a:r>
          </a:p>
          <a:p>
            <a:pPr marL="0" indent="0">
              <a:buNone/>
            </a:pPr>
            <a:r>
              <a:rPr lang="ru-RU" sz="3800" dirty="0" smtClean="0"/>
              <a:t>7. Владеть ИКТ-компетенциями.</a:t>
            </a:r>
            <a:endParaRPr lang="ru-RU" sz="3800" dirty="0"/>
          </a:p>
        </p:txBody>
      </p:sp>
    </p:spTree>
    <p:extLst>
      <p:ext uri="{BB962C8B-B14F-4D97-AF65-F5344CB8AC3E}">
        <p14:creationId xmlns:p14="http://schemas.microsoft.com/office/powerpoint/2010/main" val="160137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562074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Часть вторая: воспитательная работа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43528" y="836712"/>
            <a:ext cx="8640960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/>
              <a:t>Пед</a:t>
            </a:r>
            <a:r>
              <a:rPr lang="ru-RU" sz="1400" b="1" dirty="0"/>
              <a:t>агог должен:</a:t>
            </a:r>
          </a:p>
          <a:p>
            <a:r>
              <a:rPr lang="ru-RU" sz="1400" dirty="0"/>
              <a:t>1. Владеть формами и методами воспитательной работы, используя </a:t>
            </a:r>
            <a:r>
              <a:rPr lang="ru-RU" sz="1400" dirty="0" smtClean="0"/>
              <a:t>их  </a:t>
            </a:r>
            <a:r>
              <a:rPr lang="ru-RU" sz="1400" dirty="0" smtClean="0"/>
              <a:t>в образовательной </a:t>
            </a:r>
            <a:r>
              <a:rPr lang="ru-RU" sz="1400" dirty="0" smtClean="0"/>
              <a:t>деятельности.</a:t>
            </a:r>
            <a:endParaRPr lang="ru-RU" sz="1400" dirty="0"/>
          </a:p>
          <a:p>
            <a:r>
              <a:rPr lang="ru-RU" sz="1400" dirty="0"/>
              <a:t>2. Эффективно регулировать поведение  воспитанников для обеспечения безопасной образовательной среды.</a:t>
            </a:r>
          </a:p>
          <a:p>
            <a:r>
              <a:rPr lang="ru-RU" sz="1400" dirty="0"/>
              <a:t>3. Эффективно управлять группой детей  с целью вовлечения воспитанников в процесс обучения и воспитания, мотивируя их учебно-познавательную деятельность. Ставить воспитательные цели, способствующие развитию  воспитанников , независимо от их происхождения, способностей и характера, постоянно искать педагогические пути их достижения.</a:t>
            </a:r>
          </a:p>
          <a:p>
            <a:r>
              <a:rPr lang="ru-RU" sz="1400" dirty="0"/>
              <a:t>4. Уметь общаться с детьми, признавая их достоинство, понимая </a:t>
            </a:r>
            <a:r>
              <a:rPr lang="ru-RU" sz="1400" dirty="0" smtClean="0"/>
              <a:t>и принимая </a:t>
            </a:r>
            <a:r>
              <a:rPr lang="ru-RU" sz="1400" dirty="0"/>
              <a:t>их.</a:t>
            </a:r>
          </a:p>
          <a:p>
            <a:r>
              <a:rPr lang="ru-RU" sz="1400" dirty="0"/>
              <a:t>5. Уметь проектировать и создавать ситуации и события, развивающие эмоционально-ценностную сферу ребенка (культуру переживаний и ценностные ориентации ребенка).</a:t>
            </a:r>
          </a:p>
          <a:p>
            <a:r>
              <a:rPr lang="ru-RU" sz="1400" dirty="0"/>
              <a:t>6.  Уметь обнаруживать и реализовывать (воплощать) воспитательные возможности различных видов деятельности ребенка ( игровой, трудовой,  художественной и т.д.).</a:t>
            </a:r>
          </a:p>
          <a:p>
            <a:r>
              <a:rPr lang="ru-RU" sz="1400" dirty="0"/>
              <a:t>7. Уметь строить воспитательную деятельность с учетом культурных различий детей, половозрастных и индивидуальных особенностей.</a:t>
            </a:r>
          </a:p>
          <a:p>
            <a:r>
              <a:rPr lang="ru-RU" sz="1400" dirty="0"/>
              <a:t>8. Уметь создавать в учебных группах (классе, кружке, секции и т.п.) детско-взрослые общности </a:t>
            </a:r>
            <a:r>
              <a:rPr lang="ru-RU" sz="1400" dirty="0" smtClean="0"/>
              <a:t>воспитанников, </a:t>
            </a:r>
            <a:r>
              <a:rPr lang="ru-RU" sz="1400" dirty="0"/>
              <a:t>их родителей и педагогов.</a:t>
            </a:r>
          </a:p>
          <a:p>
            <a:r>
              <a:rPr lang="ru-RU" sz="1400" dirty="0"/>
              <a:t>9. Уметь поддерживать конструктивные воспитательные усилия родителей (лиц, их заменяющих) учащихся, привлекать семью к решению вопросов воспитания ребенка.</a:t>
            </a:r>
          </a:p>
          <a:p>
            <a:r>
              <a:rPr lang="ru-RU" sz="1400" dirty="0"/>
              <a:t>10. Уметь сотрудничать (конструктивно взаимодействовать) с другими педагогами и специалистами в решении воспитательных </a:t>
            </a:r>
            <a:r>
              <a:rPr lang="ru-RU" sz="1400" dirty="0" smtClean="0"/>
              <a:t>задач (задач </a:t>
            </a:r>
            <a:r>
              <a:rPr lang="ru-RU" sz="1400" dirty="0"/>
              <a:t>духовно-нравственного развития ребенка).</a:t>
            </a:r>
          </a:p>
          <a:p>
            <a:r>
              <a:rPr lang="ru-RU" sz="1400" dirty="0"/>
              <a:t>11.Уметь анализировать реальное состояние дел в группе , поддерживать в детском коллективе деловую дружелюбную атмосферу.</a:t>
            </a:r>
          </a:p>
          <a:p>
            <a:r>
              <a:rPr lang="ru-RU" sz="1400" dirty="0"/>
              <a:t>12. Уметь защищать достоинство и интересы воспитанников , помогать детям, оказавшимся в конфликтной ситуации и/или </a:t>
            </a:r>
            <a:r>
              <a:rPr lang="ru-RU" sz="1400" dirty="0" smtClean="0"/>
              <a:t>неблагоприятных условиях</a:t>
            </a:r>
            <a:r>
              <a:rPr lang="ru-RU" sz="1400" dirty="0"/>
              <a:t>.</a:t>
            </a:r>
          </a:p>
          <a:p>
            <a:r>
              <a:rPr lang="ru-RU" sz="1400" dirty="0"/>
              <a:t>13.  Поддерживать уклад, атмосферу и традиции жизни образовательного учреждения,  внося в них свой положительный вклад.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452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sz="2200" b="1" dirty="0"/>
              <a:t>Часть третья: развитие (Личностные качества и</a:t>
            </a:r>
            <a:br>
              <a:rPr lang="ru-RU" sz="2200" b="1" dirty="0"/>
            </a:br>
            <a:r>
              <a:rPr lang="ru-RU" sz="2200" b="1" dirty="0"/>
              <a:t>профессиональные компетенции, необходимые педагогу для</a:t>
            </a:r>
            <a:br>
              <a:rPr lang="ru-RU" sz="2200" b="1" dirty="0"/>
            </a:br>
            <a:r>
              <a:rPr lang="ru-RU" sz="2200" b="1" dirty="0"/>
              <a:t>осуществления развивающей деятельности)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1. Готовность </a:t>
            </a:r>
            <a:r>
              <a:rPr lang="ru-RU" dirty="0"/>
              <a:t>принять разных детей, вне зависимости от </a:t>
            </a:r>
            <a:r>
              <a:rPr lang="ru-RU" dirty="0" smtClean="0"/>
              <a:t>их реальных </a:t>
            </a:r>
            <a:r>
              <a:rPr lang="ru-RU" dirty="0"/>
              <a:t>учебных возможностей, особенностей в поведении, состояния</a:t>
            </a:r>
          </a:p>
          <a:p>
            <a:pPr marL="0" indent="0">
              <a:buNone/>
            </a:pPr>
            <a:r>
              <a:rPr lang="ru-RU" dirty="0"/>
              <a:t>психического и физического здоровья. Профессиональная установка </a:t>
            </a:r>
            <a:r>
              <a:rPr lang="ru-RU" dirty="0" smtClean="0"/>
              <a:t>на оказание </a:t>
            </a:r>
            <a:r>
              <a:rPr lang="ru-RU" dirty="0"/>
              <a:t>помощи любому ребенку.</a:t>
            </a:r>
          </a:p>
          <a:p>
            <a:pPr marL="0" indent="0">
              <a:buNone/>
            </a:pPr>
            <a:r>
              <a:rPr lang="ru-RU" dirty="0" smtClean="0"/>
              <a:t>2. Способность </a:t>
            </a:r>
            <a:r>
              <a:rPr lang="ru-RU" dirty="0"/>
              <a:t>в ходе наблюдения выявлять </a:t>
            </a:r>
            <a:r>
              <a:rPr lang="ru-RU" dirty="0" smtClean="0"/>
              <a:t>разнообразные проблемы </a:t>
            </a:r>
            <a:r>
              <a:rPr lang="ru-RU" dirty="0"/>
              <a:t>детей, связанные с особенностями их развития.</a:t>
            </a:r>
          </a:p>
          <a:p>
            <a:pPr marL="0" indent="0">
              <a:buNone/>
            </a:pPr>
            <a:r>
              <a:rPr lang="ru-RU" dirty="0" smtClean="0"/>
              <a:t>3. Способность </a:t>
            </a:r>
            <a:r>
              <a:rPr lang="ru-RU" dirty="0"/>
              <a:t>оказать адресную помощь ребенку </a:t>
            </a:r>
            <a:r>
              <a:rPr lang="ru-RU" dirty="0" smtClean="0"/>
              <a:t>своими педагогическими </a:t>
            </a:r>
            <a:r>
              <a:rPr lang="ru-RU" dirty="0"/>
              <a:t>приемами.</a:t>
            </a:r>
          </a:p>
          <a:p>
            <a:pPr marL="0" indent="0">
              <a:buNone/>
            </a:pPr>
            <a:r>
              <a:rPr lang="ru-RU" dirty="0" smtClean="0"/>
              <a:t>4. Готовность </a:t>
            </a:r>
            <a:r>
              <a:rPr lang="ru-RU" dirty="0"/>
              <a:t>к взаимодействию с другими специалистами в </a:t>
            </a:r>
            <a:r>
              <a:rPr lang="ru-RU" dirty="0" smtClean="0"/>
              <a:t>рамках психолого-медико-педагогического </a:t>
            </a:r>
            <a:r>
              <a:rPr lang="ru-RU" dirty="0"/>
              <a:t>консилиума.</a:t>
            </a:r>
          </a:p>
          <a:p>
            <a:pPr marL="0" indent="0">
              <a:buNone/>
            </a:pPr>
            <a:r>
              <a:rPr lang="ru-RU" dirty="0" smtClean="0"/>
              <a:t>5. Умение читать документацию специалистов (психологов, дефектологов</a:t>
            </a:r>
            <a:r>
              <a:rPr lang="ru-RU" dirty="0"/>
              <a:t>, логопедов и т.д.).</a:t>
            </a:r>
          </a:p>
          <a:p>
            <a:pPr marL="0" indent="0">
              <a:buNone/>
            </a:pPr>
            <a:r>
              <a:rPr lang="ru-RU" dirty="0" smtClean="0"/>
              <a:t>6. Умение </a:t>
            </a:r>
            <a:r>
              <a:rPr lang="ru-RU" dirty="0"/>
              <a:t>составлять совместно с другими </a:t>
            </a:r>
            <a:r>
              <a:rPr lang="ru-RU" dirty="0" smtClean="0"/>
              <a:t>специалистами программу </a:t>
            </a:r>
            <a:r>
              <a:rPr lang="ru-RU" dirty="0"/>
              <a:t>индивидуального развития ребенка.</a:t>
            </a:r>
          </a:p>
          <a:p>
            <a:pPr marL="0" indent="0">
              <a:buNone/>
            </a:pPr>
            <a:r>
              <a:rPr lang="ru-RU" dirty="0" smtClean="0"/>
              <a:t>7. Владение </a:t>
            </a:r>
            <a:r>
              <a:rPr lang="ru-RU" dirty="0"/>
              <a:t>специальными методиками, позволяющими </a:t>
            </a:r>
            <a:r>
              <a:rPr lang="ru-RU" dirty="0" smtClean="0"/>
              <a:t>проводить коррекционно-развивающую </a:t>
            </a:r>
            <a:r>
              <a:rPr lang="ru-RU" dirty="0"/>
              <a:t>работу.</a:t>
            </a:r>
          </a:p>
          <a:p>
            <a:pPr marL="0" indent="0">
              <a:buNone/>
            </a:pPr>
            <a:r>
              <a:rPr lang="ru-RU" dirty="0" smtClean="0"/>
              <a:t>8. Умение </a:t>
            </a:r>
            <a:r>
              <a:rPr lang="ru-RU" dirty="0"/>
              <a:t>отслеживать динамику развития ребенка.</a:t>
            </a:r>
          </a:p>
          <a:p>
            <a:pPr marL="0" indent="0">
              <a:buNone/>
            </a:pPr>
            <a:r>
              <a:rPr lang="ru-RU" dirty="0" smtClean="0"/>
              <a:t>9. Умение </a:t>
            </a:r>
            <a:r>
              <a:rPr lang="ru-RU" dirty="0"/>
              <a:t>защитить тех, кого в детском коллективе не принимают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10. Знание </a:t>
            </a:r>
            <a:r>
              <a:rPr lang="ru-RU" dirty="0"/>
              <a:t>общих закономерностей развития личности и </a:t>
            </a:r>
            <a:r>
              <a:rPr lang="ru-RU" dirty="0" smtClean="0"/>
              <a:t>проявления личностных </a:t>
            </a:r>
            <a:r>
              <a:rPr lang="ru-RU" dirty="0"/>
              <a:t>свойств, психологических законов периодизации и </a:t>
            </a:r>
            <a:r>
              <a:rPr lang="ru-RU" dirty="0" smtClean="0"/>
              <a:t>кризисов развития</a:t>
            </a:r>
            <a:r>
              <a:rPr lang="ru-RU" dirty="0"/>
              <a:t>, возрастных особенностей учащихся.</a:t>
            </a:r>
          </a:p>
        </p:txBody>
      </p:sp>
    </p:spTree>
    <p:extLst>
      <p:ext uri="{BB962C8B-B14F-4D97-AF65-F5344CB8AC3E}">
        <p14:creationId xmlns:p14="http://schemas.microsoft.com/office/powerpoint/2010/main" val="291921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32656"/>
            <a:ext cx="8784976" cy="604867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dirty="0" smtClean="0"/>
              <a:t>11. Умение </a:t>
            </a:r>
            <a:r>
              <a:rPr lang="ru-RU" dirty="0"/>
              <a:t>использовать в практике своей работы </a:t>
            </a:r>
            <a:r>
              <a:rPr lang="ru-RU" dirty="0" smtClean="0"/>
              <a:t>психологические подходы</a:t>
            </a:r>
            <a:r>
              <a:rPr lang="ru-RU" dirty="0"/>
              <a:t>: культурно-исторический, </a:t>
            </a:r>
            <a:r>
              <a:rPr lang="ru-RU" dirty="0" err="1"/>
              <a:t>деятельностный</a:t>
            </a:r>
            <a:r>
              <a:rPr lang="ru-RU" dirty="0"/>
              <a:t> и развивающий.</a:t>
            </a:r>
          </a:p>
          <a:p>
            <a:pPr marL="0" indent="0">
              <a:buNone/>
            </a:pPr>
            <a:r>
              <a:rPr lang="ru-RU" dirty="0" smtClean="0"/>
              <a:t>12. Умение проектировать психологически безопасную и комфортную </a:t>
            </a:r>
            <a:r>
              <a:rPr lang="ru-RU" dirty="0"/>
              <a:t>образовательную среду, знать и уметь проводить </a:t>
            </a:r>
            <a:r>
              <a:rPr lang="ru-RU" dirty="0" smtClean="0"/>
              <a:t>профилактику различных </a:t>
            </a:r>
            <a:r>
              <a:rPr lang="ru-RU" dirty="0"/>
              <a:t>форм насилия в школе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13. Умение </a:t>
            </a:r>
            <a:r>
              <a:rPr lang="ru-RU" dirty="0"/>
              <a:t>(совместно с психологом и другими </a:t>
            </a:r>
            <a:r>
              <a:rPr lang="ru-RU" dirty="0" smtClean="0"/>
              <a:t>специалистами) осуществлять </a:t>
            </a:r>
            <a:r>
              <a:rPr lang="ru-RU" dirty="0"/>
              <a:t>психолого-педагогическое сопровождение </a:t>
            </a:r>
            <a:r>
              <a:rPr lang="ru-RU" dirty="0" smtClean="0"/>
              <a:t>образовательных программ , </a:t>
            </a:r>
            <a:r>
              <a:rPr lang="ru-RU" dirty="0"/>
              <a:t>в том числе </a:t>
            </a:r>
            <a:r>
              <a:rPr lang="ru-RU" dirty="0" smtClean="0"/>
              <a:t>программ дополнительного </a:t>
            </a:r>
            <a:r>
              <a:rPr lang="ru-RU" dirty="0"/>
              <a:t>образования.</a:t>
            </a:r>
          </a:p>
          <a:p>
            <a:pPr marL="0" indent="0">
              <a:buNone/>
            </a:pPr>
            <a:r>
              <a:rPr lang="ru-RU" dirty="0" smtClean="0"/>
              <a:t>14. Владение элементарными приемами психодиагностики личностных характеристик и возрастных особенностей воспитанников, осуществление совместно с психологом мониторинга личностных характеристик </a:t>
            </a:r>
            <a:r>
              <a:rPr lang="ru-RU" dirty="0"/>
              <a:t>ребенка.</a:t>
            </a:r>
          </a:p>
          <a:p>
            <a:pPr marL="0" indent="0">
              <a:buNone/>
            </a:pPr>
            <a:r>
              <a:rPr lang="ru-RU" dirty="0" smtClean="0"/>
              <a:t>15. Умение </a:t>
            </a:r>
            <a:r>
              <a:rPr lang="ru-RU" dirty="0"/>
              <a:t>(совместно с психологом и другими </a:t>
            </a:r>
            <a:r>
              <a:rPr lang="ru-RU" dirty="0" smtClean="0"/>
              <a:t>специалистами) составить </a:t>
            </a:r>
            <a:r>
              <a:rPr lang="ru-RU" dirty="0"/>
              <a:t>психолого-педагогическую характеристику (портрет) </a:t>
            </a:r>
            <a:r>
              <a:rPr lang="ru-RU" dirty="0" smtClean="0"/>
              <a:t>личности воспитанника.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16. Умение разрабатывать и реализовывать индивидуальные программы </a:t>
            </a:r>
            <a:r>
              <a:rPr lang="ru-RU" dirty="0"/>
              <a:t>развития с учетом личностных и возрастных </a:t>
            </a:r>
            <a:r>
              <a:rPr lang="ru-RU" dirty="0" smtClean="0"/>
              <a:t>особенностей воспитанника.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17. Умение </a:t>
            </a:r>
            <a:r>
              <a:rPr lang="ru-RU" dirty="0"/>
              <a:t>формировать и развивать </a:t>
            </a:r>
            <a:r>
              <a:rPr lang="ru-RU" dirty="0" smtClean="0"/>
              <a:t> предпосылки универсальных учебных действий, </a:t>
            </a:r>
            <a:r>
              <a:rPr lang="ru-RU" dirty="0"/>
              <a:t>образцы и ценности социального </a:t>
            </a:r>
            <a:r>
              <a:rPr lang="ru-RU" dirty="0" smtClean="0"/>
              <a:t>поведения, </a:t>
            </a:r>
            <a:r>
              <a:rPr lang="ru-RU" dirty="0"/>
              <a:t>навыки </a:t>
            </a:r>
            <a:r>
              <a:rPr lang="ru-RU" dirty="0" smtClean="0"/>
              <a:t>поликультурного общения </a:t>
            </a:r>
            <a:r>
              <a:rPr lang="ru-RU" dirty="0"/>
              <a:t>и толерантность, </a:t>
            </a:r>
            <a:r>
              <a:rPr lang="ru-RU" dirty="0" smtClean="0"/>
              <a:t>интегративные качества и </a:t>
            </a:r>
            <a:r>
              <a:rPr lang="ru-RU" dirty="0"/>
              <a:t>т.д.</a:t>
            </a:r>
          </a:p>
          <a:p>
            <a:pPr marL="0" indent="0">
              <a:buNone/>
            </a:pPr>
            <a:r>
              <a:rPr lang="ru-RU" dirty="0" smtClean="0"/>
              <a:t>18. Владение </a:t>
            </a:r>
            <a:r>
              <a:rPr lang="ru-RU" dirty="0"/>
              <a:t>психолого-педагогическими технологиями (в том </a:t>
            </a:r>
            <a:r>
              <a:rPr lang="ru-RU" dirty="0" smtClean="0"/>
              <a:t>числе инклюзивными</a:t>
            </a:r>
            <a:r>
              <a:rPr lang="ru-RU" dirty="0"/>
              <a:t>), необходимыми для работы с различными учащимися:</a:t>
            </a:r>
          </a:p>
          <a:p>
            <a:pPr marL="0" indent="0">
              <a:buNone/>
            </a:pPr>
            <a:r>
              <a:rPr lang="ru-RU" dirty="0"/>
              <a:t>одаренные дети, социально уязвимые дети, попавшие в трудные </a:t>
            </a:r>
            <a:r>
              <a:rPr lang="ru-RU" dirty="0" smtClean="0"/>
              <a:t>жизненные ситуации</a:t>
            </a:r>
            <a:r>
              <a:rPr lang="ru-RU" dirty="0"/>
              <a:t>, дети-мигранты, дети-сироты, дети с </a:t>
            </a:r>
            <a:r>
              <a:rPr lang="ru-RU" dirty="0" smtClean="0"/>
              <a:t>особыми образовательными потребностями </a:t>
            </a:r>
            <a:r>
              <a:rPr lang="ru-RU" dirty="0"/>
              <a:t>(</a:t>
            </a:r>
            <a:r>
              <a:rPr lang="ru-RU" dirty="0" err="1"/>
              <a:t>аутисты</a:t>
            </a:r>
            <a:r>
              <a:rPr lang="ru-RU" dirty="0"/>
              <a:t>, СДВГ и др.), дети с ОВЗ, дети с </a:t>
            </a:r>
            <a:r>
              <a:rPr lang="ru-RU" dirty="0" smtClean="0"/>
              <a:t>девиациями поведения</a:t>
            </a:r>
            <a:r>
              <a:rPr lang="ru-RU" dirty="0"/>
              <a:t>, дети с зависимостью.</a:t>
            </a:r>
          </a:p>
          <a:p>
            <a:pPr marL="0" indent="0">
              <a:buNone/>
            </a:pPr>
            <a:r>
              <a:rPr lang="ru-RU" dirty="0" smtClean="0"/>
              <a:t>19. Умение </a:t>
            </a:r>
            <a:r>
              <a:rPr lang="ru-RU" dirty="0"/>
              <a:t>формировать детско-взрослые сообщества, знание </a:t>
            </a:r>
            <a:r>
              <a:rPr lang="ru-RU" dirty="0" smtClean="0"/>
              <a:t>их социально-психологических </a:t>
            </a:r>
            <a:r>
              <a:rPr lang="ru-RU" dirty="0"/>
              <a:t>особенностей и закономерностей развития.</a:t>
            </a:r>
          </a:p>
          <a:p>
            <a:pPr marL="0" indent="0">
              <a:buNone/>
            </a:pPr>
            <a:r>
              <a:rPr lang="ru-RU" dirty="0" smtClean="0"/>
              <a:t>20. Знание </a:t>
            </a:r>
            <a:r>
              <a:rPr lang="ru-RU" dirty="0"/>
              <a:t>основных закономерностей семейных </a:t>
            </a:r>
            <a:r>
              <a:rPr lang="ru-RU" dirty="0" smtClean="0"/>
              <a:t>отношений, позволяющих </a:t>
            </a:r>
            <a:r>
              <a:rPr lang="ru-RU" dirty="0"/>
              <a:t>эффективно работать с родительской общественностью.</a:t>
            </a:r>
          </a:p>
        </p:txBody>
      </p:sp>
    </p:spTree>
    <p:extLst>
      <p:ext uri="{BB962C8B-B14F-4D97-AF65-F5344CB8AC3E}">
        <p14:creationId xmlns:p14="http://schemas.microsoft.com/office/powerpoint/2010/main" val="2818205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/>
              <a:t>Часть </a:t>
            </a:r>
            <a:r>
              <a:rPr lang="ru-RU" sz="2000" b="1" dirty="0" smtClean="0"/>
              <a:t>четвертая: </a:t>
            </a:r>
            <a:r>
              <a:rPr lang="ru-RU" sz="2000" b="1" dirty="0"/>
              <a:t>профессиональные компетенции педагога</a:t>
            </a:r>
            <a:br>
              <a:rPr lang="ru-RU" sz="2000" b="1" dirty="0"/>
            </a:br>
            <a:r>
              <a:rPr lang="ru-RU" sz="2000" b="1" dirty="0"/>
              <a:t>дошкольного образования (воспитателя), отражающие специфику</a:t>
            </a:r>
            <a:br>
              <a:rPr lang="ru-RU" sz="2000" b="1" dirty="0"/>
            </a:br>
            <a:r>
              <a:rPr lang="ru-RU" sz="2000" b="1" dirty="0"/>
              <a:t>работы на дошкольном уровне образования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51411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 smtClean="0"/>
              <a:t>Педагог должен:</a:t>
            </a:r>
          </a:p>
          <a:p>
            <a:pPr marL="0" indent="0">
              <a:buNone/>
            </a:pPr>
            <a:r>
              <a:rPr lang="ru-RU" sz="1600" dirty="0" smtClean="0"/>
              <a:t>1. Знать </a:t>
            </a:r>
            <a:r>
              <a:rPr lang="ru-RU" sz="1600" dirty="0"/>
              <a:t>специфику дошкольного образования и </a:t>
            </a:r>
            <a:r>
              <a:rPr lang="ru-RU" sz="1600" dirty="0" smtClean="0"/>
              <a:t>особенности организации </a:t>
            </a:r>
            <a:r>
              <a:rPr lang="ru-RU" sz="1600" dirty="0"/>
              <a:t>образовательной работы с детьми раннего и </a:t>
            </a:r>
            <a:r>
              <a:rPr lang="ru-RU" sz="1600" dirty="0" smtClean="0"/>
              <a:t>дошкольного возраста.</a:t>
            </a:r>
            <a:endParaRPr lang="ru-RU" sz="1600" dirty="0"/>
          </a:p>
          <a:p>
            <a:pPr marL="0" indent="0">
              <a:buNone/>
            </a:pPr>
            <a:r>
              <a:rPr lang="ru-RU" sz="1600" dirty="0" smtClean="0"/>
              <a:t>2. Знать </a:t>
            </a:r>
            <a:r>
              <a:rPr lang="ru-RU" sz="1600" dirty="0"/>
              <a:t>общие закономерности развития ребенка в раннем </a:t>
            </a:r>
            <a:r>
              <a:rPr lang="ru-RU" sz="1600" dirty="0" smtClean="0"/>
              <a:t>и дошкольном </a:t>
            </a:r>
            <a:r>
              <a:rPr lang="ru-RU" sz="1600" dirty="0"/>
              <a:t>детстве; особенности становления и развития </a:t>
            </a:r>
            <a:r>
              <a:rPr lang="ru-RU" sz="1600" dirty="0" smtClean="0"/>
              <a:t>детских деятельностей </a:t>
            </a:r>
            <a:r>
              <a:rPr lang="ru-RU" sz="1600" dirty="0"/>
              <a:t>в раннем и дошкольном возрасте.</a:t>
            </a:r>
          </a:p>
          <a:p>
            <a:pPr marL="0" indent="0">
              <a:buNone/>
            </a:pPr>
            <a:r>
              <a:rPr lang="ru-RU" sz="1600" dirty="0" smtClean="0"/>
              <a:t>3. Уметь </a:t>
            </a:r>
            <a:r>
              <a:rPr lang="ru-RU" sz="1600" dirty="0"/>
              <a:t>организовывать ведущие в дошкольном возрасте </a:t>
            </a:r>
            <a:r>
              <a:rPr lang="ru-RU" sz="1600" dirty="0" smtClean="0"/>
              <a:t>виды деятельности</a:t>
            </a:r>
            <a:r>
              <a:rPr lang="ru-RU" sz="1600" dirty="0"/>
              <a:t>: </a:t>
            </a:r>
            <a:r>
              <a:rPr lang="ru-RU" sz="1600" dirty="0" smtClean="0"/>
              <a:t>предметно </a:t>
            </a:r>
            <a:r>
              <a:rPr lang="ru-RU" sz="1600" dirty="0" err="1" smtClean="0"/>
              <a:t>манипулятивную</a:t>
            </a:r>
            <a:r>
              <a:rPr lang="ru-RU" sz="1600" dirty="0" smtClean="0"/>
              <a:t> </a:t>
            </a:r>
            <a:r>
              <a:rPr lang="ru-RU" sz="1600" dirty="0"/>
              <a:t>и игровую, обеспечивая развитие</a:t>
            </a:r>
          </a:p>
          <a:p>
            <a:pPr marL="0" indent="0">
              <a:buNone/>
            </a:pPr>
            <a:r>
              <a:rPr lang="ru-RU" sz="1600" dirty="0"/>
              <a:t>детей. Организовывать совместную и самостоятельную </a:t>
            </a:r>
            <a:r>
              <a:rPr lang="ru-RU" sz="1600" dirty="0" smtClean="0"/>
              <a:t>деятельность дошкольников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r>
              <a:rPr lang="ru-RU" sz="1600" dirty="0" smtClean="0"/>
              <a:t>4. Владеть </a:t>
            </a:r>
            <a:r>
              <a:rPr lang="ru-RU" sz="1600" dirty="0"/>
              <a:t>теорией и педагогическими методиками </a:t>
            </a:r>
            <a:r>
              <a:rPr lang="ru-RU" sz="1600" dirty="0" smtClean="0"/>
              <a:t>физического, познавательного </a:t>
            </a:r>
            <a:r>
              <a:rPr lang="ru-RU" sz="1600" dirty="0"/>
              <a:t>и личностного развития детей раннего и </a:t>
            </a:r>
            <a:r>
              <a:rPr lang="ru-RU" sz="1600" dirty="0" smtClean="0"/>
              <a:t>дошкольного возраста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r>
              <a:rPr lang="ru-RU" sz="1600" dirty="0" smtClean="0"/>
              <a:t>5. Уметь планировать, реализовывать и анализировать образовательную </a:t>
            </a:r>
            <a:r>
              <a:rPr lang="ru-RU" sz="1600" dirty="0"/>
              <a:t>работу с детьми раннего и дошкольного возраста </a:t>
            </a:r>
            <a:r>
              <a:rPr lang="ru-RU" sz="1600" dirty="0" smtClean="0"/>
              <a:t>в соответствии </a:t>
            </a:r>
            <a:r>
              <a:rPr lang="ru-RU" sz="1600" dirty="0"/>
              <a:t>с ФГОС дошкольного образования (ФГТ).</a:t>
            </a:r>
          </a:p>
          <a:p>
            <a:pPr marL="0" indent="0">
              <a:buNone/>
            </a:pPr>
            <a:r>
              <a:rPr lang="ru-RU" sz="1600" dirty="0" smtClean="0"/>
              <a:t>6. Уметь планировать и корректировать образовательные задачи (совместно с психологом и другими специалистами) по результатам мониторинга, с учетом индивидуальных особенностей развития каждого ребенка раннего и/или дошкольного возраста.</a:t>
            </a:r>
          </a:p>
          <a:p>
            <a:pPr marL="0" indent="0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3800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</TotalTime>
  <Words>2520</Words>
  <Application>Microsoft Office PowerPoint</Application>
  <PresentationFormat>Экран (4:3)</PresentationFormat>
  <Paragraphs>171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Профессиональный стандарт педагога</vt:lpstr>
      <vt:lpstr>Характеристика стандарта</vt:lpstr>
      <vt:lpstr>Термины и определения применительно к педагогу </vt:lpstr>
      <vt:lpstr>Содержание профессионального стандарта педагога</vt:lpstr>
      <vt:lpstr>Часть первая: обучение</vt:lpstr>
      <vt:lpstr>Часть вторая: воспитательная работа</vt:lpstr>
      <vt:lpstr> Часть третья: развитие (Личностные качества и профессиональные компетенции, необходимые педагогу для осуществления развивающей деятельности)</vt:lpstr>
      <vt:lpstr>Презентация PowerPoint</vt:lpstr>
      <vt:lpstr>Часть четвертая: профессиональные компетенции педагога дошкольного образования (воспитателя), отражающие специфику работы на дошкольном уровне образования</vt:lpstr>
      <vt:lpstr>Презентация PowerPoint</vt:lpstr>
      <vt:lpstr>Заключение</vt:lpstr>
      <vt:lpstr> Приложение № 1 Расширенный, ориентированный на перспективу перечень ИКТ- компетенций педагога, которые могут рассматриваться в качестве критериев оценки его деятельности при создании необходимых и достаточных условий</vt:lpstr>
      <vt:lpstr>Профессиональная ИКТ-компетентность</vt:lpstr>
      <vt:lpstr>Профессиональная педагогическая ИКТ-компетентность</vt:lpstr>
      <vt:lpstr>Компоненты ИКТ-компетентности педагога</vt:lpstr>
      <vt:lpstr>Презентация PowerPoint</vt:lpstr>
      <vt:lpstr>Презентация PowerPoint</vt:lpstr>
      <vt:lpstr>Способы и пути достижения педагогом профессиональной ИКТ- компетентности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Профессиональный стандарт педагога</dc:title>
  <dc:creator>Андрей</dc:creator>
  <cp:lastModifiedBy>Андрей</cp:lastModifiedBy>
  <cp:revision>15</cp:revision>
  <dcterms:created xsi:type="dcterms:W3CDTF">2013-03-31T04:57:11Z</dcterms:created>
  <dcterms:modified xsi:type="dcterms:W3CDTF">2013-05-13T14:03:04Z</dcterms:modified>
</cp:coreProperties>
</file>