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93" r:id="rId3"/>
    <p:sldId id="297" r:id="rId4"/>
    <p:sldId id="325" r:id="rId5"/>
    <p:sldId id="295" r:id="rId6"/>
    <p:sldId id="299" r:id="rId7"/>
    <p:sldId id="300" r:id="rId8"/>
    <p:sldId id="326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  <p:sldId id="309" r:id="rId18"/>
    <p:sldId id="310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0000"/>
    <a:srgbClr val="000066"/>
    <a:srgbClr val="6600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vertBarState="minimized">
    <p:restoredLeft sz="34578" autoAdjust="0"/>
    <p:restoredTop sz="94103" autoAdjust="0"/>
  </p:normalViewPr>
  <p:slideViewPr>
    <p:cSldViewPr>
      <p:cViewPr>
        <p:scale>
          <a:sx n="79" d="100"/>
          <a:sy n="79" d="100"/>
        </p:scale>
        <p:origin x="-726" y="12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246" y="747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41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10227A4-8BFD-4CC3-9649-1C54E4CE2A7A}" type="datetimeFigureOut">
              <a:rPr lang="ru-RU" smtClean="0"/>
              <a:pPr/>
              <a:t>16.10.2014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8E06C6-5DDD-4D31-A62B-0C5E8C0B0AA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8E06C6-5DDD-4D31-A62B-0C5E8C0B0AA4}" type="slidenum">
              <a:rPr lang="ru-RU" smtClean="0"/>
              <a:pPr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16.10.2014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16.10.2014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&#1076;&#1091;&#1073;&#1088;&#1072;&#1074;&#1091;&#1096;&#1082;&#1072;-&#1076;&#1077;&#1090;&#1089;&#1072;&#1076;.&#1088;&#1092;/wp-content/uploads/2013/01/2.2..jp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&#1076;&#1091;&#1073;&#1088;&#1072;&#1074;&#1091;&#1096;&#1082;&#1072;-&#1076;&#1077;&#1090;&#1089;&#1072;&#1076;.&#1088;&#1092;/wp-content/uploads/2013/01/2.5..jp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&#1076;&#1091;&#1073;&#1088;&#1072;&#1074;&#1091;&#1096;&#1082;&#1072;-&#1076;&#1077;&#1090;&#1089;&#1072;&#1076;.&#1088;&#1092;/wp-content/uploads/2013/01/58.jp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&#1076;&#1091;&#1073;&#1088;&#1072;&#1074;&#1091;&#1096;&#1082;&#1072;-&#1076;&#1077;&#1090;&#1089;&#1072;&#1076;.&#1088;&#1092;/wp-content/uploads/2013/01/23.jpg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>
                <a:solidFill>
                  <a:srgbClr val="CC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Технология проектной организации образовательного процесса в подготовительной группе «Снежный городок»</a:t>
            </a:r>
            <a:r>
              <a:rPr lang="ru-RU" dirty="0"/>
              <a:t> </a:t>
            </a:r>
            <a:br>
              <a:rPr lang="ru-RU" dirty="0"/>
            </a:br>
            <a:r>
              <a:rPr lang="ru-RU" dirty="0"/>
              <a:t>Приготовили:  </a:t>
            </a:r>
            <a:r>
              <a:rPr lang="ru-RU" dirty="0" err="1"/>
              <a:t>Оторвина</a:t>
            </a:r>
            <a:r>
              <a:rPr lang="ru-RU" dirty="0"/>
              <a:t> В.В.,</a:t>
            </a:r>
            <a:br>
              <a:rPr lang="ru-RU" dirty="0"/>
            </a:br>
            <a:r>
              <a:rPr lang="ru-RU" dirty="0"/>
              <a:t>                            Останина Е.А.,</a:t>
            </a:r>
            <a:br>
              <a:rPr lang="ru-RU" dirty="0"/>
            </a:br>
            <a:r>
              <a:rPr lang="ru-RU" dirty="0"/>
              <a:t>                          </a:t>
            </a:r>
            <a:r>
              <a:rPr lang="ru-RU" dirty="0" err="1"/>
              <a:t>Тиунова</a:t>
            </a:r>
            <a:r>
              <a:rPr lang="ru-RU" dirty="0"/>
              <a:t> М.С.,</a:t>
            </a:r>
            <a:br>
              <a:rPr lang="ru-RU" dirty="0"/>
            </a:br>
            <a:r>
              <a:rPr lang="ru-RU" dirty="0"/>
              <a:t>                           Павлова Е.А.</a:t>
            </a:r>
            <a:endParaRPr lang="ru-RU" dirty="0">
              <a:solidFill>
                <a:srgbClr val="00B050"/>
              </a:solidFill>
              <a:latin typeface="Comic Sans MS" pitchFamily="66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ru-RU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endParaRPr lang="ru-RU" dirty="0"/>
          </a:p>
        </p:txBody>
      </p:sp>
      <p:sp>
        <p:nvSpPr>
          <p:cNvPr id="8" name="Подзаголовок 3"/>
          <p:cNvSpPr txBox="1">
            <a:spLocks/>
          </p:cNvSpPr>
          <p:nvPr/>
        </p:nvSpPr>
        <p:spPr>
          <a:xfrm>
            <a:off x="0" y="4500570"/>
            <a:ext cx="6186518" cy="23574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lang="ru-RU" sz="2600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pPr algn="ctr">
              <a:spcBef>
                <a:spcPct val="20000"/>
              </a:spcBef>
            </a:pPr>
            <a:endParaRPr lang="ru-RU" sz="3200" dirty="0" smtClean="0">
              <a:solidFill>
                <a:srgbClr val="002060"/>
              </a:solidFill>
              <a:latin typeface="Monotype Corsiva" pitchFamily="66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ru-RU" sz="3200" b="0" i="0" u="none" strike="noStrike" kern="1200" cap="none" spc="0" normalizeH="0" baseline="0" noProof="0" dirty="0" smtClean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Monotype Corsiva" pitchFamily="66" charset="0"/>
              <a:ea typeface="+mn-ea"/>
              <a:cs typeface="+mn-cs"/>
            </a:endParaRPr>
          </a:p>
        </p:txBody>
      </p:sp>
      <p:pic>
        <p:nvPicPr>
          <p:cNvPr id="1026" name="Picture 2" descr="C:\Users\Владелец\Desktop\проекты\Фоны и подложки\Зимний домик в снегу и свете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14338"/>
            <a:ext cx="9144000" cy="7072338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71472" y="857232"/>
            <a:ext cx="81439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</a:rPr>
              <a:t>Технология проектной организации образовательного </a:t>
            </a:r>
            <a:r>
              <a:rPr lang="ru-RU" sz="36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процесса в подготовительной группе </a:t>
            </a:r>
          </a:p>
          <a:p>
            <a:pPr algn="ctr"/>
            <a:r>
              <a:rPr lang="ru-RU" sz="36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Зимние забавы лесных жителей</a:t>
            </a:r>
            <a:r>
              <a:rPr lang="ru-RU" sz="3600" i="1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»</a:t>
            </a:r>
            <a:r>
              <a:rPr lang="ru-RU" sz="36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71538" y="4572008"/>
            <a:ext cx="614366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Подготовили: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Гаврилова 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Е.В., воспитатель ФИЗО 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ru-RU" sz="2000" b="1" dirty="0" err="1" smtClean="0">
                <a:latin typeface="Times New Roman" pitchFamily="18" charset="0"/>
                <a:cs typeface="Times New Roman" pitchFamily="18" charset="0"/>
              </a:rPr>
              <a:t>Шушарина</a:t>
            </a: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Г.Н., воспитатель ФИЗО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Золотова О.Ю., воспитатель</a:t>
            </a:r>
          </a:p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                          Денисова Л.И., воспитатель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Владелец\Desktop\проекты\Фоны и подложки\Снежинка 2 пнг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2908" y="0"/>
            <a:ext cx="9144000" cy="6643710"/>
          </a:xfrm>
          <a:prstGeom prst="rect">
            <a:avLst/>
          </a:prstGeom>
          <a:noFill/>
        </p:spPr>
      </p:pic>
      <p:sp>
        <p:nvSpPr>
          <p:cNvPr id="61441" name="Rectangle 1"/>
          <p:cNvSpPr>
            <a:spLocks noChangeArrowheads="1"/>
          </p:cNvSpPr>
          <p:nvPr/>
        </p:nvSpPr>
        <p:spPr bwMode="auto">
          <a:xfrm>
            <a:off x="357158" y="188173"/>
            <a:ext cx="8429684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НОД ИЗО.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«Как нам весело зимой»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Ф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ормировать интерес к эстетической стороне окружающей действительности;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Р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азвивать продуктивную деятельность детей, развивать детское творчество.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НОД Физическая культура.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«Игры в зимнем лесу»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Формировать навыки безопасного поведения на прогулке;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Совершенствовать умения  ориентироваться в пространстве используя нестандартное оборудование в игровой деятельности;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Развивать ловкость, быстроту реакции, умения действовать в соответствии тексту.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НОД Музыка.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«Прогулка в зимний лес»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ормировать умения менять движения в соответствии с музыкой, имитация движений животных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Владелец\Desktop\проекты\Фоны и подложки\Снежинка 2 пнг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643710"/>
          </a:xfrm>
          <a:prstGeom prst="rect">
            <a:avLst/>
          </a:prstGeom>
          <a:noFill/>
        </p:spPr>
      </p:pic>
      <p:sp>
        <p:nvSpPr>
          <p:cNvPr id="60417" name="Rectangle 1"/>
          <p:cNvSpPr>
            <a:spLocks noChangeArrowheads="1"/>
          </p:cNvSpPr>
          <p:nvPr/>
        </p:nvSpPr>
        <p:spPr bwMode="auto">
          <a:xfrm>
            <a:off x="142844" y="500746"/>
            <a:ext cx="8643998" cy="55707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</a:t>
            </a:r>
            <a:r>
              <a:rPr kumimoji="0" lang="ru-RU" sz="2800" b="1" i="1" u="none" strike="noStrike" cap="all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 </a:t>
            </a:r>
            <a:r>
              <a:rPr kumimoji="0" lang="ru-RU" sz="2400" b="1" i="1" u="none" strike="noStrike" cap="all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</a:t>
            </a:r>
            <a:r>
              <a:rPr kumimoji="0" lang="ru-RU" sz="2800" b="1" i="1" u="none" strike="noStrike" cap="all" normalizeH="0" baseline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РМ: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Рассматривание фотографий, картинок, иллюстраций, открытки (постройки из снега и видов зимних спортивных игр);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Беседа с детьми о спортивных зимних играх и забавах;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Спортивные игры «Санный спорт», «Хоккей», «Биатлон»;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Подвижные  игры: «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Ловишки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со снежком», «Два мороза» 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Чтение художественной литературы: В. Бианки. Сказки и рассказы  о животных;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В.Степанов «Мельник и медведь», «Кто спит зимой»;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Разучивание стихов: А.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Барто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«Не одна»;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Н. </a:t>
            </a:r>
            <a:r>
              <a:rPr kumimoji="0" 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Саконская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«Зимний праздник».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ОБЖ  Беседа: «Большая книга для воспитанных детей. Как вести себя зимой»;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v"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Экспериментальная деятельность (опыты со снегом, льдом, водой), подготовка цветных льдинок разной формы и размеров для украшения участка.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Владелец\Desktop\проекты\Фоны и подложки\Снежинка 2 пнг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643710"/>
          </a:xfrm>
          <a:prstGeom prst="rect">
            <a:avLst/>
          </a:prstGeom>
          <a:noFill/>
        </p:spPr>
      </p:pic>
      <p:sp>
        <p:nvSpPr>
          <p:cNvPr id="5" name="TextBox 4"/>
          <p:cNvSpPr txBox="1"/>
          <p:nvPr/>
        </p:nvSpPr>
        <p:spPr>
          <a:xfrm>
            <a:off x="500034" y="214290"/>
            <a:ext cx="8358246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ea typeface="Times New Roman"/>
                <a:cs typeface="Times New Roman" pitchFamily="18" charset="0"/>
              </a:rPr>
              <a:t>Самостоятельная деятельность детей:</a:t>
            </a:r>
          </a:p>
          <a:p>
            <a:pPr algn="ctr"/>
            <a:endParaRPr lang="ru-RU" sz="2800" b="1" i="1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2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Рассматривание иллюстраций, фотографий, картинок, открыток по теме;</a:t>
            </a:r>
          </a:p>
          <a:p>
            <a:r>
              <a:rPr lang="ru-RU" sz="2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ru-RU" sz="2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Раскрашивание раскрасок «Зимние развлечения», «Спортивные игры»; </a:t>
            </a:r>
          </a:p>
          <a:p>
            <a:pPr>
              <a:buFont typeface="Wingdings" pitchFamily="2" charset="2"/>
              <a:buChar char="§"/>
            </a:pPr>
            <a:endParaRPr lang="ru-RU" sz="2400" b="1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2400" b="1" dirty="0" smtClean="0">
                <a:latin typeface="Times New Roman" pitchFamily="18" charset="0"/>
                <a:ea typeface="Times New Roman"/>
                <a:cs typeface="Times New Roman" pitchFamily="18" charset="0"/>
              </a:rPr>
              <a:t> Постройки из конструктора «ЛЕГО» и его обыгрывание.</a:t>
            </a:r>
          </a:p>
          <a:p>
            <a:endParaRPr lang="ru-RU" sz="32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endParaRPr lang="ru-RU" sz="3200" dirty="0" smtClean="0">
              <a:latin typeface="Times New Roman" pitchFamily="18" charset="0"/>
              <a:ea typeface="Times New Roman"/>
              <a:cs typeface="Times New Roman" pitchFamily="18" charset="0"/>
            </a:endParaRPr>
          </a:p>
          <a:p>
            <a:endParaRPr lang="ru-RU" dirty="0"/>
          </a:p>
        </p:txBody>
      </p:sp>
      <p:pic>
        <p:nvPicPr>
          <p:cNvPr id="5122" name="Picture 2" descr="2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071802" y="4000504"/>
            <a:ext cx="2643206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Владелец\Desktop\проекты\Фоны и подложки\Снежинка 2 пнг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28604"/>
            <a:ext cx="9144000" cy="664371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071670" y="214290"/>
            <a:ext cx="53578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Работа с родителями:</a:t>
            </a:r>
          </a:p>
          <a:p>
            <a:pPr algn="ctr"/>
            <a:endParaRPr lang="ru-RU" sz="3200" b="1" i="1" dirty="0" smtClean="0"/>
          </a:p>
          <a:p>
            <a:pPr algn="ctr"/>
            <a:endParaRPr lang="ru-RU" sz="3200" b="1" i="1" dirty="0"/>
          </a:p>
        </p:txBody>
      </p:sp>
      <p:sp>
        <p:nvSpPr>
          <p:cNvPr id="58369" name="Rectangle 1"/>
          <p:cNvSpPr>
            <a:spLocks noChangeArrowheads="1"/>
          </p:cNvSpPr>
          <p:nvPr/>
        </p:nvSpPr>
        <p:spPr bwMode="auto">
          <a:xfrm>
            <a:off x="357158" y="857232"/>
            <a:ext cx="8572560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Оказание </a:t>
            </a: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омощи в подборе иллюстрационного материала «Зимние виды спорта» и  раскрасок на данную тему;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Привлечь родителей к составлению плана – проекта, с размещением на участке снежных построек;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Организация родителей для создания снежных построек;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itchFamily="34" charset="0"/>
              <a:buChar char="•"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Спортивное</a:t>
            </a:r>
            <a:r>
              <a:rPr kumimoji="0" lang="ru-RU" sz="2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развлечение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родителями и детьми «В зимнем лесу - будем бегать, и играть, силу ловкость развивать».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pic>
        <p:nvPicPr>
          <p:cNvPr id="2050" name="Picture 2" descr="2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572000" y="4691072"/>
            <a:ext cx="2857520" cy="1905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Владелец\Desktop\проекты\Фоны и подложки\Снежинка 2 пнг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64371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571472" y="714356"/>
            <a:ext cx="7929618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2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Заключительный этап</a:t>
            </a:r>
          </a:p>
          <a:p>
            <a:endParaRPr lang="ru-RU" sz="3200" b="1" i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Спортивное развлечение с родителями и детьми «В зимнем лесу - будем бегать, и играть, силу ловкость развивать».</a:t>
            </a:r>
            <a:endParaRPr lang="ru-RU" sz="32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3200" b="1" i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3200" b="1" i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58-274x300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43570" y="3571876"/>
            <a:ext cx="2538412" cy="27792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http://mdou3cherry.ucoz.ru/_pu/0/81730730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142976" y="3571876"/>
            <a:ext cx="3714744" cy="27860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Владелец\Desktop\проекты\Фоны и подложки\Снежинка 2 пнг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1071538" y="1142984"/>
            <a:ext cx="72866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400" b="1" dirty="0" smtClean="0"/>
              <a:t>  Спасибо за внимание!</a:t>
            </a:r>
            <a:endParaRPr lang="ru-RU" sz="5400" b="1" dirty="0"/>
          </a:p>
        </p:txBody>
      </p:sp>
      <p:pic>
        <p:nvPicPr>
          <p:cNvPr id="1028" name="Picture 4" descr="23-300x200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 l="1666" t="26894"/>
          <a:stretch>
            <a:fillRect/>
          </a:stretch>
        </p:blipFill>
        <p:spPr bwMode="auto">
          <a:xfrm>
            <a:off x="1841516" y="2551795"/>
            <a:ext cx="6016632" cy="29777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Владелец\Desktop\проекты\Фоны и подложки\Снежинка 2 пнг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6437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Владелец\Desktop\проекты\Фоны и подложки\Снежинка 2 пнг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6437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Владелец\Desktop\проекты\Фоны и подложки\Снежинка 2 пнг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64371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2050" name="Picture 2" descr="C:\Users\Владелец\Desktop\проекты\Фоны и подложки\artleo.com-6218.jpg"/>
          <p:cNvPicPr>
            <a:picLocks noChangeAspect="1" noChangeArrowheads="1"/>
          </p:cNvPicPr>
          <p:nvPr/>
        </p:nvPicPr>
        <p:blipFill>
          <a:blip r:embed="rId2" cstate="print">
            <a:lum bright="40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0" name="TextBox 9"/>
          <p:cNvSpPr txBox="1"/>
          <p:nvPr/>
        </p:nvSpPr>
        <p:spPr>
          <a:xfrm flipH="1">
            <a:off x="500034" y="500042"/>
            <a:ext cx="8143930" cy="57554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sz="2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Тип проекта: 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совместный,  творческий, </a:t>
            </a:r>
            <a:r>
              <a:rPr lang="ru-RU" sz="2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среднесрочный, 35 человек.</a:t>
            </a:r>
          </a:p>
          <a:p>
            <a:pPr algn="just"/>
            <a:r>
              <a:rPr lang="ru-RU" sz="2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Срок реализации: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1 – 2 неделя декабря</a:t>
            </a:r>
          </a:p>
          <a:p>
            <a:pPr algn="just"/>
            <a:r>
              <a:rPr lang="ru-RU" sz="2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Участники: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дети, родители, педагоги (воспитатели групп, помощник воспитателя, воспитатель ИЗО, воспитатель ФИЗО)</a:t>
            </a:r>
          </a:p>
          <a:p>
            <a:pPr algn="just"/>
            <a:r>
              <a:rPr lang="ru-RU" sz="2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Итоговый продукт: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снежные постройки для сюжетно-ролевых игр на участке детского сада</a:t>
            </a:r>
          </a:p>
          <a:p>
            <a:pPr algn="just"/>
            <a:r>
              <a:rPr lang="ru-RU" sz="2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Цель - 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развитие</a:t>
            </a:r>
            <a:r>
              <a:rPr lang="ru-RU" sz="2800" b="1" i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  </a:t>
            </a:r>
            <a:r>
              <a:rPr lang="ru-RU" sz="28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воображения и детского творчества,  инициативности и самостоятельности детей, создание условий для развития игровой деятельности на прогулке. </a:t>
            </a:r>
          </a:p>
          <a:p>
            <a:pPr algn="just"/>
            <a:endParaRPr lang="ru-RU" sz="32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4429974" y="74712"/>
            <a:ext cx="284052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Владелец\Desktop\проекты\Фоны и подложки\Снежинка 2 пнг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64371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428596" y="357166"/>
            <a:ext cx="84296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400" b="1" i="1" dirty="0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Задачи:</a:t>
            </a:r>
            <a:endParaRPr lang="ru-RU" sz="24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Обучающие: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Сформировать представления: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 многообразии спортивных снежных построек в зависимости от их предназначении </a:t>
            </a: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(горка – берлога медведя; волк – дорожка для скольжения; заяц с обручем для подлезания; лиса – снежный лабиринт; белка – метание)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способах изготовления снежных построек (вырезать, лепить, накладывать)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безопасности снежных построек;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 изготовлении эскизов снежных построек и плане их рационального размещения на участке;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свойствах снега необходимого для изготовления снежной постройки;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способах украшения снежных построек;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 способах обыгрывания снежных построек.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Формировать умения:</a:t>
            </a:r>
            <a:endParaRPr lang="ru-RU" sz="2400" b="1" i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Выполнять эскизы снежных построек;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Продумывать и планировать размещение снежных построек на участке;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Украшать снежные постройки;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Устанавливать элементарные причинно – следственные связи.</a:t>
            </a:r>
            <a:endParaRPr lang="ru-RU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Владелец\Desktop\проекты\Фоны и подложки\Снежинка 2 пнг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643710"/>
          </a:xfrm>
          <a:prstGeom prst="rect">
            <a:avLst/>
          </a:prstGeom>
          <a:noFill/>
        </p:spPr>
      </p:pic>
      <p:sp>
        <p:nvSpPr>
          <p:cNvPr id="3" name="Прямоугольник 2"/>
          <p:cNvSpPr/>
          <p:nvPr/>
        </p:nvSpPr>
        <p:spPr>
          <a:xfrm>
            <a:off x="571472" y="305068"/>
            <a:ext cx="800105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lang="ru-RU" sz="2400" b="1" i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Развивающие: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Содействовать регулятивным, коммуникативным, познавательным умениям;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Управлять своим поведением;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Договариваться со сверстниками, решать спорные вопросы в ходе совместной деятельности;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Соблюдать правила безопасного поведения при изготовлении снежных построек и дальнейшей их эксплуатации;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познавательные действия, формировать умение отбирать постройку в зависимости от её предназначения;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  <a:tabLst>
                <a:tab pos="457200" algn="l"/>
              </a:tabLst>
            </a:pPr>
            <a:r>
              <a:rPr lang="ru-RU" sz="2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Развивать творческое воображение детей, инициативу и самостоятельность в ходе совместной деятельности и игры.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C:\Users\Владелец\Desktop\проекты\Фоны и подложки\Снежинка 2 пнг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-5400000">
            <a:off x="1013533" y="-1013533"/>
            <a:ext cx="7116936" cy="9144002"/>
          </a:xfrm>
          <a:prstGeom prst="rect">
            <a:avLst/>
          </a:prstGeom>
          <a:noFill/>
        </p:spPr>
      </p:pic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357158" y="202149"/>
            <a:ext cx="8501121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1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Воспитывающие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</a:t>
            </a:r>
          </a:p>
          <a:p>
            <a:pPr lvl="1" fontAlgn="base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Воспитывать любовь к труду и  бережное отношение к результатам труда;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Воспитывать чувство  коллективизма, желание участвовать в совместной работе;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>
                <a:tab pos="457200" algn="l"/>
              </a:tabLs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Воспитывать  самостоятельность, инициативность.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6870" name="img10_35057" descr="img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86446" y="3214686"/>
            <a:ext cx="2522778" cy="2933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Владелец\Desktop\проекты\Фоны и подложки\Снежинка 2 пнг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643710"/>
          </a:xfrm>
          <a:prstGeom prst="rect">
            <a:avLst/>
          </a:prstGeom>
          <a:noFill/>
        </p:spPr>
      </p:pic>
      <p:sp>
        <p:nvSpPr>
          <p:cNvPr id="64513" name="Rectangle 1"/>
          <p:cNvSpPr>
            <a:spLocks noChangeArrowheads="1"/>
          </p:cNvSpPr>
          <p:nvPr/>
        </p:nvSpPr>
        <p:spPr bwMode="auto">
          <a:xfrm>
            <a:off x="285720" y="125223"/>
            <a:ext cx="8429684" cy="67403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Ожидаемые результаты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Реализация проекта обеспечит целостность педагогического процесса. Создаст творческую атмосферу в работе педагогов, детей и родителей.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Дети познакомятся с разными способами строительства снежных построек, </a:t>
            </a:r>
            <a:r>
              <a:rPr lang="ru-RU" sz="2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аучатся выбирать наиболее безопасный способ. У них сформируются умения выполнять по плану снежные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постройки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. Повысится уровень самостоятельности и самоорганизации в проведении творческой работы. А также реализация проекта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будет способствовать свободному ориентированию в пространстве и времени, поможет сохранить и укрепить здоровье воспитанников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&amp;Lcy;&amp;iecy;&amp;ncy;&amp;tcy;&amp;acy; &amp;zcy;&amp;acy;&amp;pcy;&amp;icy;&amp;scy;&amp;iecy;&amp;jcy; &amp;icy;&amp;zcy; &amp;dcy;&amp;ncy;&amp;iecy;&amp;vcy;&amp;ncy;&amp;icy;&amp;kcy;&amp;acy; &amp;bcy;&amp;lcy;&amp;ocy;&amp;gcy;&amp;iecy;&amp;rcy;&amp;acy; &amp;Lcy;&amp;iecy;&amp;ncy;&amp;tcy;&amp;acy; &amp;Scy;&amp;ocy;&amp;vcy;&amp;mcy;&amp;iecy;&amp;scy;&amp;tcy;&amp;ncy;&amp;ycy;&amp;khcy; &amp;pcy;&amp;ocy;&amp;kcy;&amp;ucy;&amp;pcy;&amp;ocy;&amp;kcy;. &amp;Scy;&amp;tcy;&amp;rcy;&amp;acy;&amp;ncy;&amp;icy;&amp;tscy;&amp;acy; 126 :: BlogRider.r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7158" y="357166"/>
            <a:ext cx="2428892" cy="15362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Владелец\Desktop\проекты\Фоны и подложки\Снежинка 2 пнг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4" name="TextBox 3"/>
          <p:cNvSpPr txBox="1"/>
          <p:nvPr/>
        </p:nvSpPr>
        <p:spPr>
          <a:xfrm>
            <a:off x="714348" y="428604"/>
            <a:ext cx="76438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spc="100" dirty="0" smtClean="0">
                <a:ln w="18000">
                  <a:solidFill>
                    <a:schemeClr val="accent1">
                      <a:satMod val="200000"/>
                      <a:tint val="72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outerShdw blurRad="25000" dist="20000" dir="16020000" algn="tl">
                    <a:schemeClr val="accent1">
                      <a:satMod val="200000"/>
                      <a:shade val="1000"/>
                      <a:alpha val="60000"/>
                    </a:schemeClr>
                  </a:outerShdw>
                </a:effectLst>
              </a:rPr>
              <a:t>                  </a:t>
            </a:r>
            <a:r>
              <a:rPr lang="ru-RU" sz="2400" b="1" i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Подготовительный этап</a:t>
            </a:r>
            <a:endParaRPr lang="ru-RU" sz="2400" b="1" i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428860" y="2214554"/>
            <a:ext cx="29289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42844" y="1000108"/>
            <a:ext cx="9001156" cy="57235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Беседа о предстоящей деятельности/ проблемная ситуация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Ребята, сегодня утром, пока вас не было, к нам гости прилетала сорока. Она видела, как мы зимой играем на прогулке, рассказала в лесу животным и они написали нам письмо с просьбой научить их зимним развлечениям.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Как вы думаете, сможем мы их научить играть? (…)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Как это сделать?... Здесь никого нет.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Ситуация 1: (Отправимся в лес)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В лесу сейчас много снега, нам не попасть и не всех зверей мы можем увидеть.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Ситуация 2: (Пригласим их к нам в гости)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Настоящих? (…да) Вы не боитесь, они же дикие. (…)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А как сделать ненастоящих? (слепить их из снега)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У нас нет оборудования. А можно сделать животных так, чтобы они помогли нам держать оборудование?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Давайте разберёмся, какие животные нам будут помогать, и какие снежные постройки мы будем делать? (белка с корзиной – метание снежков, хитрая лиса – снежный лабиринт, волк -  скользкая дорожка, берлога медведя – горка…)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Для создания построек нам нужна помощь, как вы думаете, кто нам может помочь?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(родители, дворник …). 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Да помощь дворника и родителей нам понадобится, для них мы сделаем план, где будут расположены наши постройки, они  будут сгребать для нас снег, тем самым окажут нам помощь в снежных постройках и их украшениях.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Мы хорошо подготовимся и проведём  зимнее развлечение с лесными жителями.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0" name="Picture 2" descr="C:\Users\Владелец\Desktop\проекты\Фоны и подложки\Рамка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285776"/>
            <a:ext cx="9144000" cy="7350035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 flipH="1">
            <a:off x="3903339" y="2285992"/>
            <a:ext cx="209742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/>
          </a:p>
        </p:txBody>
      </p:sp>
      <p:sp>
        <p:nvSpPr>
          <p:cNvPr id="4" name="TextBox 3"/>
          <p:cNvSpPr txBox="1"/>
          <p:nvPr/>
        </p:nvSpPr>
        <p:spPr>
          <a:xfrm>
            <a:off x="1000100" y="1000108"/>
            <a:ext cx="7215238" cy="36625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600" b="1" i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Основной этап: </a:t>
            </a:r>
          </a:p>
          <a:p>
            <a:pPr algn="ctr"/>
            <a:endParaRPr lang="ru-RU" sz="2800" b="1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НОД</a:t>
            </a:r>
          </a:p>
          <a:p>
            <a:pPr algn="ctr"/>
            <a:endParaRPr lang="ru-RU" sz="2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ОД в РМ</a:t>
            </a:r>
          </a:p>
          <a:p>
            <a:pPr algn="ctr"/>
            <a:endParaRPr lang="ru-RU" sz="2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Самостоятельная деятельность</a:t>
            </a:r>
          </a:p>
          <a:p>
            <a:pPr algn="ctr"/>
            <a:endParaRPr lang="ru-RU" sz="2400" b="1" cap="all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endParaRPr lang="ru-RU" sz="2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Users\Владелец\Desktop\проекты\Фоны и подложки\Снежинка 2 пнг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94968" y="214290"/>
            <a:ext cx="9144000" cy="6643710"/>
          </a:xfrm>
          <a:prstGeom prst="rect">
            <a:avLst/>
          </a:prstGeom>
          <a:noFill/>
        </p:spPr>
      </p:pic>
      <p:sp>
        <p:nvSpPr>
          <p:cNvPr id="62465" name="Rectangle 1"/>
          <p:cNvSpPr>
            <a:spLocks noChangeArrowheads="1"/>
          </p:cNvSpPr>
          <p:nvPr/>
        </p:nvSpPr>
        <p:spPr bwMode="auto">
          <a:xfrm>
            <a:off x="0" y="18581"/>
            <a:ext cx="8715404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Познание НОД РЭП.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: «Зима в лесу»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Закрепить знания детей о жизни диких животных нашего края зимой.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НОД Ознакомление с художественной литературой и развитие речи.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«Зимние забавы лесных жителей»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ормировать умения  составлять рассказ о зимних играх и забавах о зимних видах спорта.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НОД Конструирование.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Тема: «Лабиринт»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Развивать умение последовательно анализировать схему конструкций,</a:t>
            </a:r>
            <a:r>
              <a:rPr kumimoji="0" lang="ru-RU" sz="20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самостоятельно воспроизводить постройку опираясь на её графическую модель.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sz="2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000" b="1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1" u="none" strike="noStrike" cap="none" normalizeH="0" baseline="0" dirty="0" smtClean="0">
                <a:ln>
                  <a:noFill/>
                </a:ln>
                <a:solidFill>
                  <a:srgbClr val="000066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НОД Ознакомление с пространственным отношением.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Тема: «План расположения зимних построек»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20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</a:t>
            </a:r>
            <a:r>
              <a:rPr kumimoji="0" 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ормировать умение ориентироваться в пространстве участка (справа, слева, позади, впереди) расположение лесных зверей на участке детского сада и внесение на него снежных построек через формы и количество.</a:t>
            </a:r>
            <a:endParaRPr kumimoji="0" lang="ru-RU" sz="20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5758</TotalTime>
  <Words>1214</Words>
  <Application>Microsoft Office PowerPoint</Application>
  <PresentationFormat>Экран (4:3)</PresentationFormat>
  <Paragraphs>137</Paragraphs>
  <Slides>18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Тема Office</vt:lpstr>
      <vt:lpstr>Технология проектной организации образовательного процесса в подготовительной группе «Снежный городок»  Приготовили:  Оторвина В.В.,                             Останина Е.А.,                           Тиунова М.С.,                            Павлова Е.А.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Аттестационная папка</dc:title>
  <dc:creator>1</dc:creator>
  <cp:lastModifiedBy>Владелец</cp:lastModifiedBy>
  <cp:revision>378</cp:revision>
  <dcterms:created xsi:type="dcterms:W3CDTF">2013-10-08T12:06:42Z</dcterms:created>
  <dcterms:modified xsi:type="dcterms:W3CDTF">2014-10-16T05:02:53Z</dcterms:modified>
</cp:coreProperties>
</file>