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95" r:id="rId2"/>
    <p:sldId id="296" r:id="rId3"/>
    <p:sldId id="265" r:id="rId4"/>
    <p:sldId id="294" r:id="rId5"/>
    <p:sldId id="267" r:id="rId6"/>
    <p:sldId id="258" r:id="rId7"/>
    <p:sldId id="260" r:id="rId8"/>
    <p:sldId id="271" r:id="rId9"/>
    <p:sldId id="275" r:id="rId10"/>
    <p:sldId id="297" r:id="rId11"/>
    <p:sldId id="289" r:id="rId12"/>
    <p:sldId id="298" r:id="rId13"/>
    <p:sldId id="290" r:id="rId14"/>
    <p:sldId id="299" r:id="rId15"/>
    <p:sldId id="300" r:id="rId16"/>
    <p:sldId id="301" r:id="rId17"/>
    <p:sldId id="293" r:id="rId18"/>
    <p:sldId id="302" r:id="rId19"/>
    <p:sldId id="303" r:id="rId20"/>
  </p:sldIdLst>
  <p:sldSz cx="9144000" cy="6858000" type="screen4x3"/>
  <p:notesSz cx="6797675" cy="99298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9" autoAdjust="0"/>
    <p:restoredTop sz="86323" autoAdjust="0"/>
  </p:normalViewPr>
  <p:slideViewPr>
    <p:cSldViewPr>
      <p:cViewPr>
        <p:scale>
          <a:sx n="49" d="100"/>
          <a:sy n="49" d="100"/>
        </p:scale>
        <p:origin x="-1752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1A440-917F-47C2-822A-77000ED397B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3CBAAA-6F0E-4E90-8566-D92B2D987CEF}">
      <dgm:prSet custT="1"/>
      <dgm:spPr>
        <a:solidFill>
          <a:schemeClr val="tx2">
            <a:lumMod val="40000"/>
            <a:lumOff val="6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Непрерывность и преемственность педагогического процесса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D7E2CA8A-5A8E-4417-944A-780664D8DD65}" type="parTrans" cxnId="{F92B7B34-70FE-44EC-991C-8E0BD803B540}">
      <dgm:prSet/>
      <dgm:spPr/>
      <dgm:t>
        <a:bodyPr/>
        <a:lstStyle/>
        <a:p>
          <a:endParaRPr lang="ru-RU"/>
        </a:p>
      </dgm:t>
    </dgm:pt>
    <dgm:pt modelId="{72570115-B37B-435C-B768-2B24B4195495}" type="sibTrans" cxnId="{F92B7B34-70FE-44EC-991C-8E0BD803B540}">
      <dgm:prSet/>
      <dgm:spPr/>
      <dgm:t>
        <a:bodyPr/>
        <a:lstStyle/>
        <a:p>
          <a:endParaRPr lang="ru-RU"/>
        </a:p>
      </dgm:t>
    </dgm:pt>
    <dgm:pt modelId="{EBCBB312-EC3B-42B1-AD01-82166667D6CD}">
      <dgm:prSet custT="1"/>
      <dgm:spPr>
        <a:solidFill>
          <a:schemeClr val="tx2">
            <a:lumMod val="40000"/>
            <a:lumOff val="6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Дифференцированный подход к каждому ребенку, максимальный учет его психологических особенностей, возможностей, интересов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CFEFA287-AD9F-4290-8FBD-F99B65049B53}" type="parTrans" cxnId="{32FEB46F-4356-45FA-A9F8-61F07AD64A8C}">
      <dgm:prSet/>
      <dgm:spPr/>
      <dgm:t>
        <a:bodyPr/>
        <a:lstStyle/>
        <a:p>
          <a:endParaRPr lang="ru-RU"/>
        </a:p>
      </dgm:t>
    </dgm:pt>
    <dgm:pt modelId="{1872CDC5-B126-401E-A3BC-BA21428098A5}" type="sibTrans" cxnId="{32FEB46F-4356-45FA-A9F8-61F07AD64A8C}">
      <dgm:prSet/>
      <dgm:spPr/>
      <dgm:t>
        <a:bodyPr/>
        <a:lstStyle/>
        <a:p>
          <a:endParaRPr lang="ru-RU"/>
        </a:p>
      </dgm:t>
    </dgm:pt>
    <dgm:pt modelId="{6E5CD392-2FF4-4344-BD40-438EF8A32D67}">
      <dgm:prSet custT="1"/>
      <dgm:spPr>
        <a:solidFill>
          <a:schemeClr val="tx2">
            <a:lumMod val="40000"/>
            <a:lumOff val="6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</a:rPr>
            <a:t>Отбор знаний, наиболее актуальных для ребенка данного возраста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A8F2B36E-2567-4441-8745-389C7A47CE89}" type="parTrans" cxnId="{F5A38A03-7590-4965-B69C-87B540E064B1}">
      <dgm:prSet/>
      <dgm:spPr/>
      <dgm:t>
        <a:bodyPr/>
        <a:lstStyle/>
        <a:p>
          <a:endParaRPr lang="ru-RU"/>
        </a:p>
      </dgm:t>
    </dgm:pt>
    <dgm:pt modelId="{DF2E938D-9D2E-4376-909E-0ED5FFB0FFD4}" type="sibTrans" cxnId="{F5A38A03-7590-4965-B69C-87B540E064B1}">
      <dgm:prSet/>
      <dgm:spPr/>
      <dgm:t>
        <a:bodyPr/>
        <a:lstStyle/>
        <a:p>
          <a:endParaRPr lang="ru-RU"/>
        </a:p>
      </dgm:t>
    </dgm:pt>
    <dgm:pt modelId="{81BC87BF-AC93-42A9-9CA5-DAA72E1F1FBE}">
      <dgm:prSet custT="1"/>
      <dgm:spPr>
        <a:solidFill>
          <a:schemeClr val="tx2">
            <a:lumMod val="40000"/>
            <a:lumOff val="6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</a:rPr>
            <a:t>Рациональное сочетание разных видов деятельности, адекватный возрасту баланс интеллектуальных, эмоциональных и двигательных нагрузок</a:t>
          </a:r>
          <a:r>
            <a:rPr lang="ru-RU" sz="800" dirty="0" smtClean="0">
              <a:solidFill>
                <a:schemeClr val="tx2">
                  <a:lumMod val="50000"/>
                </a:schemeClr>
              </a:solidFill>
            </a:rPr>
            <a:t>;</a:t>
          </a:r>
          <a:endParaRPr lang="ru-RU" sz="800" dirty="0">
            <a:solidFill>
              <a:schemeClr val="tx2">
                <a:lumMod val="50000"/>
              </a:schemeClr>
            </a:solidFill>
          </a:endParaRPr>
        </a:p>
      </dgm:t>
    </dgm:pt>
    <dgm:pt modelId="{020230A2-5F87-40BE-8618-587B657CA591}" type="parTrans" cxnId="{4A4F9D93-DD8F-4D14-B546-E3BD39A7C907}">
      <dgm:prSet/>
      <dgm:spPr/>
      <dgm:t>
        <a:bodyPr/>
        <a:lstStyle/>
        <a:p>
          <a:endParaRPr lang="ru-RU"/>
        </a:p>
      </dgm:t>
    </dgm:pt>
    <dgm:pt modelId="{28FC79E3-8A8A-491C-9B1A-3B68EEA0E69E}" type="sibTrans" cxnId="{4A4F9D93-DD8F-4D14-B546-E3BD39A7C907}">
      <dgm:prSet/>
      <dgm:spPr/>
      <dgm:t>
        <a:bodyPr/>
        <a:lstStyle/>
        <a:p>
          <a:endParaRPr lang="ru-RU"/>
        </a:p>
      </dgm:t>
    </dgm:pt>
    <dgm:pt modelId="{801CBB3F-7086-4B7E-8009-E4C775ED09B5}">
      <dgm:prSet custT="1"/>
      <dgm:spPr>
        <a:solidFill>
          <a:schemeClr val="accent2">
            <a:lumMod val="40000"/>
            <a:lumOff val="6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</a:rPr>
            <a:t>Развивающий характер образования, основанный на детской  познавательной активности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57C9C2E2-75DC-4539-9ED9-3282DF60CA67}" type="parTrans" cxnId="{D19BDEB8-11E0-41E1-A26B-3070F8255AA1}">
      <dgm:prSet/>
      <dgm:spPr/>
      <dgm:t>
        <a:bodyPr/>
        <a:lstStyle/>
        <a:p>
          <a:endParaRPr lang="ru-RU"/>
        </a:p>
      </dgm:t>
    </dgm:pt>
    <dgm:pt modelId="{89C5746E-46EB-4289-B902-68962625D532}" type="sibTrans" cxnId="{D19BDEB8-11E0-41E1-A26B-3070F8255AA1}">
      <dgm:prSet/>
      <dgm:spPr/>
      <dgm:t>
        <a:bodyPr/>
        <a:lstStyle/>
        <a:p>
          <a:endParaRPr lang="ru-RU"/>
        </a:p>
      </dgm:t>
    </dgm:pt>
    <dgm:pt modelId="{ED2195EF-8FAD-49B8-B460-B1314C35AB02}" type="pres">
      <dgm:prSet presAssocID="{A3A1A440-917F-47C2-822A-77000ED397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688F98-8888-455B-9092-F28BFBEDADC0}" type="pres">
      <dgm:prSet presAssocID="{A3A1A440-917F-47C2-822A-77000ED397B0}" presName="cycle" presStyleCnt="0"/>
      <dgm:spPr/>
    </dgm:pt>
    <dgm:pt modelId="{16098AC7-E6AC-4CB8-87B8-28454943A017}" type="pres">
      <dgm:prSet presAssocID="{801CBB3F-7086-4B7E-8009-E4C775ED09B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3698E-D4C4-4844-ADFA-6C0336AD5F42}" type="pres">
      <dgm:prSet presAssocID="{89C5746E-46EB-4289-B902-68962625D53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C00814D-1FD4-42D9-9B26-7BCC7DEEC8DD}" type="pres">
      <dgm:prSet presAssocID="{FD3CBAAA-6F0E-4E90-8566-D92B2D987CE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D6A8F-B762-4073-9927-32EB214A6843}" type="pres">
      <dgm:prSet presAssocID="{81BC87BF-AC93-42A9-9CA5-DAA72E1F1FB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1998D-004C-445F-8D39-A85B26023872}" type="pres">
      <dgm:prSet presAssocID="{6E5CD392-2FF4-4344-BD40-438EF8A32D6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B54A4-B40C-4E0D-823F-D20F1F1CF3BC}" type="pres">
      <dgm:prSet presAssocID="{EBCBB312-EC3B-42B1-AD01-82166667D6C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87F818-4F8F-49B9-9755-0D7F5F050C3A}" type="presOf" srcId="{801CBB3F-7086-4B7E-8009-E4C775ED09B5}" destId="{16098AC7-E6AC-4CB8-87B8-28454943A017}" srcOrd="0" destOrd="0" presId="urn:microsoft.com/office/officeart/2005/8/layout/cycle3"/>
    <dgm:cxn modelId="{975CB560-CE0D-40C5-8B75-AA50F4F55F44}" type="presOf" srcId="{6E5CD392-2FF4-4344-BD40-438EF8A32D67}" destId="{FBE1998D-004C-445F-8D39-A85B26023872}" srcOrd="0" destOrd="0" presId="urn:microsoft.com/office/officeart/2005/8/layout/cycle3"/>
    <dgm:cxn modelId="{3920B267-BEED-44E9-9764-1E39CDA233B9}" type="presOf" srcId="{EBCBB312-EC3B-42B1-AD01-82166667D6CD}" destId="{583B54A4-B40C-4E0D-823F-D20F1F1CF3BC}" srcOrd="0" destOrd="0" presId="urn:microsoft.com/office/officeart/2005/8/layout/cycle3"/>
    <dgm:cxn modelId="{324A66D6-3330-4B4B-B15A-37E0E5426FB6}" type="presOf" srcId="{89C5746E-46EB-4289-B902-68962625D532}" destId="{8163698E-D4C4-4844-ADFA-6C0336AD5F42}" srcOrd="0" destOrd="0" presId="urn:microsoft.com/office/officeart/2005/8/layout/cycle3"/>
    <dgm:cxn modelId="{ED713391-F3F5-46A3-A0CD-CF34303BCCA1}" type="presOf" srcId="{81BC87BF-AC93-42A9-9CA5-DAA72E1F1FBE}" destId="{DE9D6A8F-B762-4073-9927-32EB214A6843}" srcOrd="0" destOrd="0" presId="urn:microsoft.com/office/officeart/2005/8/layout/cycle3"/>
    <dgm:cxn modelId="{32FEB46F-4356-45FA-A9F8-61F07AD64A8C}" srcId="{A3A1A440-917F-47C2-822A-77000ED397B0}" destId="{EBCBB312-EC3B-42B1-AD01-82166667D6CD}" srcOrd="4" destOrd="0" parTransId="{CFEFA287-AD9F-4290-8FBD-F99B65049B53}" sibTransId="{1872CDC5-B126-401E-A3BC-BA21428098A5}"/>
    <dgm:cxn modelId="{F92B7B34-70FE-44EC-991C-8E0BD803B540}" srcId="{A3A1A440-917F-47C2-822A-77000ED397B0}" destId="{FD3CBAAA-6F0E-4E90-8566-D92B2D987CEF}" srcOrd="1" destOrd="0" parTransId="{D7E2CA8A-5A8E-4417-944A-780664D8DD65}" sibTransId="{72570115-B37B-435C-B768-2B24B4195495}"/>
    <dgm:cxn modelId="{F5A38A03-7590-4965-B69C-87B540E064B1}" srcId="{A3A1A440-917F-47C2-822A-77000ED397B0}" destId="{6E5CD392-2FF4-4344-BD40-438EF8A32D67}" srcOrd="3" destOrd="0" parTransId="{A8F2B36E-2567-4441-8745-389C7A47CE89}" sibTransId="{DF2E938D-9D2E-4376-909E-0ED5FFB0FFD4}"/>
    <dgm:cxn modelId="{393B5CAE-DD03-4699-AB36-515401DE7C4A}" type="presOf" srcId="{FD3CBAAA-6F0E-4E90-8566-D92B2D987CEF}" destId="{FC00814D-1FD4-42D9-9B26-7BCC7DEEC8DD}" srcOrd="0" destOrd="0" presId="urn:microsoft.com/office/officeart/2005/8/layout/cycle3"/>
    <dgm:cxn modelId="{4A4F9D93-DD8F-4D14-B546-E3BD39A7C907}" srcId="{A3A1A440-917F-47C2-822A-77000ED397B0}" destId="{81BC87BF-AC93-42A9-9CA5-DAA72E1F1FBE}" srcOrd="2" destOrd="0" parTransId="{020230A2-5F87-40BE-8618-587B657CA591}" sibTransId="{28FC79E3-8A8A-491C-9B1A-3B68EEA0E69E}"/>
    <dgm:cxn modelId="{05E2AC2C-65D3-4DD4-88C8-327BB665678F}" type="presOf" srcId="{A3A1A440-917F-47C2-822A-77000ED397B0}" destId="{ED2195EF-8FAD-49B8-B460-B1314C35AB02}" srcOrd="0" destOrd="0" presId="urn:microsoft.com/office/officeart/2005/8/layout/cycle3"/>
    <dgm:cxn modelId="{D19BDEB8-11E0-41E1-A26B-3070F8255AA1}" srcId="{A3A1A440-917F-47C2-822A-77000ED397B0}" destId="{801CBB3F-7086-4B7E-8009-E4C775ED09B5}" srcOrd="0" destOrd="0" parTransId="{57C9C2E2-75DC-4539-9ED9-3282DF60CA67}" sibTransId="{89C5746E-46EB-4289-B902-68962625D532}"/>
    <dgm:cxn modelId="{B8E3034C-3879-49B1-A659-56FF99F69BB6}" type="presParOf" srcId="{ED2195EF-8FAD-49B8-B460-B1314C35AB02}" destId="{7F688F98-8888-455B-9092-F28BFBEDADC0}" srcOrd="0" destOrd="0" presId="urn:microsoft.com/office/officeart/2005/8/layout/cycle3"/>
    <dgm:cxn modelId="{DEFC8C30-C0FA-4228-8249-A959916DC8D7}" type="presParOf" srcId="{7F688F98-8888-455B-9092-F28BFBEDADC0}" destId="{16098AC7-E6AC-4CB8-87B8-28454943A017}" srcOrd="0" destOrd="0" presId="urn:microsoft.com/office/officeart/2005/8/layout/cycle3"/>
    <dgm:cxn modelId="{F5CC0868-7A84-491E-B339-44DD9AE1A317}" type="presParOf" srcId="{7F688F98-8888-455B-9092-F28BFBEDADC0}" destId="{8163698E-D4C4-4844-ADFA-6C0336AD5F42}" srcOrd="1" destOrd="0" presId="urn:microsoft.com/office/officeart/2005/8/layout/cycle3"/>
    <dgm:cxn modelId="{9E275630-E032-487E-AAE6-577A1AFABF1A}" type="presParOf" srcId="{7F688F98-8888-455B-9092-F28BFBEDADC0}" destId="{FC00814D-1FD4-42D9-9B26-7BCC7DEEC8DD}" srcOrd="2" destOrd="0" presId="urn:microsoft.com/office/officeart/2005/8/layout/cycle3"/>
    <dgm:cxn modelId="{8793E2F8-F383-45D9-95BC-4ABE167EC9D0}" type="presParOf" srcId="{7F688F98-8888-455B-9092-F28BFBEDADC0}" destId="{DE9D6A8F-B762-4073-9927-32EB214A6843}" srcOrd="3" destOrd="0" presId="urn:microsoft.com/office/officeart/2005/8/layout/cycle3"/>
    <dgm:cxn modelId="{0CB26A48-45FB-4799-89DB-9E517A976324}" type="presParOf" srcId="{7F688F98-8888-455B-9092-F28BFBEDADC0}" destId="{FBE1998D-004C-445F-8D39-A85B26023872}" srcOrd="4" destOrd="0" presId="urn:microsoft.com/office/officeart/2005/8/layout/cycle3"/>
    <dgm:cxn modelId="{B8D1B9B2-868A-48A2-BF22-1589D356CCFF}" type="presParOf" srcId="{7F688F98-8888-455B-9092-F28BFBEDADC0}" destId="{583B54A4-B40C-4E0D-823F-D20F1F1CF3BC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350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44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085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74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8207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1748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2557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169277"/>
            <a:ext cx="4572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Мрочковская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Елена Владимировна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воспитатель Муниципального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дошкольного образовательного учреждения  детского сада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 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емицветик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212914"/>
            <a:ext cx="2687914" cy="201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549" y="4303198"/>
            <a:ext cx="2620014" cy="210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222885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идактическое пособие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«Сказка про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Топтыжку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(дидактические игры в сенсорном развитии детей младшего дошкольного возраста)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4885" y="4303198"/>
            <a:ext cx="2514600" cy="210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001" y="4303198"/>
            <a:ext cx="2889997" cy="210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656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070" y="2"/>
            <a:ext cx="7517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Дидактические игры на сенсорных страничках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33" y="745787"/>
            <a:ext cx="8458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«В гости к солнышку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Цель:  </a:t>
            </a:r>
            <a:r>
              <a:rPr lang="ru-RU" dirty="0">
                <a:solidFill>
                  <a:srgbClr val="002060"/>
                </a:solidFill>
              </a:rPr>
              <a:t>развивать мелкую моторику, связную речь, внимание, память ,обогащать словарный запас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Ход игры: </a:t>
            </a:r>
            <a:r>
              <a:rPr lang="ru-RU" dirty="0">
                <a:solidFill>
                  <a:srgbClr val="002060"/>
                </a:solidFill>
              </a:rPr>
              <a:t>воспитатель предлагает ребёнку заплести косички солнышку, завязать </a:t>
            </a:r>
            <a:r>
              <a:rPr lang="ru-RU" dirty="0" smtClean="0">
                <a:solidFill>
                  <a:srgbClr val="002060"/>
                </a:solidFill>
              </a:rPr>
              <a:t>шнурок </a:t>
            </a:r>
            <a:r>
              <a:rPr lang="ru-RU" dirty="0">
                <a:solidFill>
                  <a:srgbClr val="002060"/>
                </a:solidFill>
              </a:rPr>
              <a:t>на рюкзаке. Заглянув в рюкзак ребёнок найдёт интересное задание: геометрическую фигуру. Воспитатель предлагает рассказать  всё об этой  фигуре (цвет, форма, величина).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26" y="3245642"/>
            <a:ext cx="4099942" cy="325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868" y="3221323"/>
            <a:ext cx="3906465" cy="3251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890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759" y="165372"/>
            <a:ext cx="2968557" cy="351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381000"/>
            <a:ext cx="4279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«Проказник ветерок».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Цель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развивать координацию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движений рук,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мелкую моторику, речь, усидчивость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развивать внимание, память,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закреплять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знания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оттенков-тёмный, светлый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Ход игры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оспитатель рассказывает детям о том, что подул ветерок(дыхательное упражнение «Ветерок»), листочки опали с деревьев и перепутались. Предлагает рассмотреть листочки, тёмные закрепить на берёзе, а светлые на дубе.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6" y="3674208"/>
            <a:ext cx="3983940" cy="298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071" y="3647024"/>
            <a:ext cx="4016245" cy="301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41529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«Помощники».</a:t>
            </a:r>
            <a:endParaRPr lang="ru-RU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Цель: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развивать память, внимание, мелкую моторику, закреплять умения различать и  называть  цвет, размер.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Ход игры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воспитатель предлагает ребёнку помочь ёжику собрать грибы и орешки в корзинку.(грибы на кнопках, орешки на пуговицах) Дети могут играть в паре.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990600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674" y="35814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0055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6" y="525132"/>
            <a:ext cx="457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«Весёлая лягушка».</a:t>
            </a:r>
            <a:endParaRPr lang="ru-RU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Цель: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развивать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память, внимание,. развивать мелкую моторику, называть цвета.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Ход игры: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воспитатель предлагает ребёнку найти камешки(пуговки) которые спрятались в озере и заглянуть в ведро лягушки, где спрятаны разноцветные бусинки. Предложить ребёнку назвать цвета бусин.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87345"/>
            <a:ext cx="4404353" cy="359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50544"/>
            <a:ext cx="3505200" cy="498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«Цветочки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».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Цель: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  развивать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мелкую моторику, умение ориентироваться на плоскости, называть цвет и размер.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Ход игры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: воспитатель предлагает ребёнку собрать в корзинку цветочки, уточнить цвет, размер, место положения.(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синие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цветы на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кнопках, красные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на пуговках)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234" y="3129895"/>
            <a:ext cx="4124223" cy="320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201492"/>
            <a:ext cx="4153406" cy="311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613" y="69055"/>
            <a:ext cx="4114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6543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09600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«Разноцветные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бабочки».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развивать воображение, внимание, память, мелкую моторику, называть цвета.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Ход игры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воспитатель предлагает ребёнку пофантазировать. Наступило лето ,пригрело солнышко и на полянке расцвели прекрасные цветы, на их   удивительный аромат прилетели бабочки, нужно найти каждой бабочке свой цветок.(бабочки на кнопках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4786" y="609600"/>
            <a:ext cx="3742514" cy="499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953" y="3356917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6430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533400"/>
            <a:ext cx="4191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«На 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полянке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развивать координацию движений рук, мелкую моторику, речь, усидчивость,  внимание, память, умение ориентироваться  на плоскости.</a:t>
            </a:r>
            <a:endParaRPr lang="ru-RU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Ход игры: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воспитатель предлагает  детям познакомиться с улиткой и червячком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 Поговорить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цвете, размере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, месте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положения на странице.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Помочь червячку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найти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свой домик.</a:t>
            </a:r>
            <a:endParaRPr lang="ru-RU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3549610"/>
            <a:ext cx="4191001" cy="321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511" y="299936"/>
            <a:ext cx="3946998" cy="526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8748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171895"/>
            <a:ext cx="4724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«Разноцветная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радуга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развивать мелкую моторику,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координацию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движений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рук,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речь, усидчивость,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внимание,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память,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умения различать и называть цвета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Ход игры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воспитатель предлагает рассмотреть радугу, расстегнуть и застегнуть молнии, вспомнить названия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цвета. Отгадать наощупь, что за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предмет лежит в бочонке.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5" y="3000152"/>
            <a:ext cx="4266405" cy="3476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068" y="685800"/>
            <a:ext cx="3676744" cy="4927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Ожидаемые результаты: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Дети научатся: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Группировать однородные предметы по нескольким сенсорным признакам: по цвету, форме и величине;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Соотносить однородные и разнородные предметы по цвету, форме, величине;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Устанавливать тождества и различия предметов по их свойствам: величине, форме, цвету;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Развивать у детей сенсорные навыки.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У детей обогатится чувственный опыт и умения фиксировать его в речи.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54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Franklin Gothic Demi Cond" pitchFamily="34" charset="0"/>
              </a:rPr>
              <a:t>СПАСИБО ЗА ВНИМАНИЕ!!!</a:t>
            </a:r>
            <a:endParaRPr lang="ru-RU" sz="3600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30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698"/>
            <a:ext cx="8382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АКТУАЛЬНОСТЬ: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настоящее время происходят большие изменения в экономической и политической жизни. Идет обновление знаний во всех областях, растет поток информации, которую человек должен быстро усвоить и с пользой для себя использовать. В ФГОС дошкольного воспитания, складывается потенциал для дальнейшего познавательного, волевого и эмоционального развития ребёнка. Большое значение приобретает проблема умственного воспитания детей дошкольного возраста, основой, которого является сенсорное воспитание. Сенсорное развитие ребенка — 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 Значение сенсорного развития в раннем и дошкольном детстве переоценить трудно. Именно этот возраст большинством исследователей считается наиболее благоприятным для совершенствования деятельности органов чувств, накопления представлений об окружающем мире.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73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8686800" cy="58169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УСЛОВИЯ: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Использование в работе  дидактического пособия  «Сказка про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itchFamily="34" charset="0"/>
              </a:rPr>
              <a:t>Топтыжку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» педагога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itchFamily="34" charset="0"/>
              </a:rPr>
              <a:t>Мрочковской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 Е. В.,  Муниципального бюджетного дошкольного образовательного учреждения  детского сада  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N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4«Семицветик»– как эффективного средства    сенсорного воспитания в детском саду.  </a:t>
            </a:r>
          </a:p>
          <a:p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   Создание в группе предметно-развивающей среды, способствующей формированию правильных сенсорных эталонов у детей.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   Обеспечение преемственности воспитательных условий педагогов и родителей</a:t>
            </a:r>
            <a:r>
              <a:rPr lang="ru-RU" sz="2400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2" y="533400"/>
            <a:ext cx="845820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ЦЕЛЬ: </a:t>
            </a:r>
            <a:endParaRPr 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Осуществление целенаправленного, последовательного и планомерного педагогического воздействия, обеспечивающего формирование у ребенка чувственного познания, развитие у него процессов ощущения, восприятия, наглядных представлений  через ознакомление с сенсорной культурой человека.</a:t>
            </a:r>
          </a:p>
          <a:p>
            <a:endParaRPr 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endParaRPr 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ЗАДАЧИ: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Формировать целостную картину мира, в том числе первичных ценностных представлений;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Развивать у детей познавательный интерес через сенсорное развитие;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Расширять кругозор детей и осмысленное восприятие</a:t>
            </a: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 Р И Н Ц И П Ы: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03894129"/>
              </p:ext>
            </p:extLst>
          </p:nvPr>
        </p:nvGraphicFramePr>
        <p:xfrm>
          <a:off x="0" y="9906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2" y="228601"/>
            <a:ext cx="838200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solidFill>
                  <a:srgbClr val="002060"/>
                </a:solidFill>
                <a:latin typeface="Arial Narrow" pitchFamily="34" charset="0"/>
              </a:rPr>
              <a:t>Инновационная направленность </a:t>
            </a:r>
            <a:r>
              <a:rPr lang="ru-RU" sz="2800" b="1" i="1" dirty="0" smtClean="0">
                <a:ln w="1905"/>
                <a:solidFill>
                  <a:srgbClr val="002060"/>
                </a:solidFill>
                <a:latin typeface="Arial Narrow" pitchFamily="34" charset="0"/>
              </a:rPr>
              <a:t> (новизна)</a:t>
            </a:r>
            <a:endParaRPr lang="ru-RU" sz="2800" b="1" i="1" cap="none" spc="0" dirty="0">
              <a:ln w="1905"/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1" y="838202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Подобран комплекс дидактических игр и созданы условия для их эффективного использования.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124200"/>
            <a:ext cx="3891496" cy="354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669199"/>
            <a:ext cx="3886204" cy="351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53000" y="304800"/>
            <a:ext cx="685800" cy="640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Ведущая идея опыта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05600" y="152400"/>
            <a:ext cx="2286000" cy="2743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Учение без принуждения, основанное на достижении успеха, на переживании радости познания мира, на подлинном интересе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05600" y="3048000"/>
            <a:ext cx="2209800" cy="1905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Обеспечение мыслительной и речевой активности  детей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5600" y="5181600"/>
            <a:ext cx="2057400" cy="1524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Обеспечение детской самостоятельности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715000" y="990600"/>
            <a:ext cx="762000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715000" y="3726504"/>
            <a:ext cx="838200" cy="533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715000" y="5791200"/>
            <a:ext cx="762000" cy="533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704469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778" y="3687304"/>
            <a:ext cx="3617622" cy="28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304800" y="214290"/>
            <a:ext cx="2362200" cy="298611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познавательной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активности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ребенка, 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как условие 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реализации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индивидуального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подхода.</a:t>
            </a:r>
            <a:r>
              <a:rPr lang="ru-RU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2199" y="285728"/>
            <a:ext cx="2471769" cy="29908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Расширение и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углубление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содержания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 образования через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 использование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 личностного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 потенциала и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предметно-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развивающей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среды ДОУ.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7" y="3733800"/>
            <a:ext cx="2386043" cy="2743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Направленность личностного потенциала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на создание эмоционального начала в умственном,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физическом и эстетическом воспитании детей.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8402" y="3714753"/>
            <a:ext cx="2395567" cy="27622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Использование дидактического пособия «Сказка про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Топтыжку</a:t>
            </a:r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», подбор дидактических игр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2800" y="3581401"/>
            <a:ext cx="2500331" cy="30718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Совместная деятельность педагогов, детей, родителей,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обеспечивающая создание оптимальных условий для развития у детей сенсорного опыта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3886202" cy="262096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</a:t>
            </a:r>
            <a:b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8382000" cy="5715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1707E3"/>
                </a:solidFill>
              </a:rPr>
              <a:t/>
            </a:r>
            <a:br>
              <a:rPr lang="ru-RU" sz="2000" dirty="0" smtClean="0">
                <a:solidFill>
                  <a:srgbClr val="1707E3"/>
                </a:solidFill>
              </a:rPr>
            </a:br>
            <a:endParaRPr lang="ru-RU" sz="1800" dirty="0">
              <a:solidFill>
                <a:srgbClr val="1707E3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2400" y="-393903"/>
            <a:ext cx="88392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Инновационный потенциал идеи опыта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«сенсорное воспитание»,  это целенаправленное, последовательное и планомерное педагогическое воздействие, обеспечивающие формирование у ребенка чувственного познания, развитие у него процессов ощущения, восприятия, наглядных представлений через ознакомление с сенсорной культурой человека;</a:t>
            </a: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усвоение сенсорных эталонов осуществляется во всех видах детской деятельности (игровой, коммуникативной, познавательно-исследовательской, продуктивной и т.д.); </a:t>
            </a: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 smtClean="0">
              <a:solidFill>
                <a:srgbClr val="002060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качестве основных форм формирования сенсорного воспитания  выступают  дидактические игры;</a:t>
            </a: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выделены условия обеспечивающие эффективность проведения дидактических игр по  сенсорному развитию детей младшего дошкольного возраста: последовательность и систематичность использования дидактических игр; повторность их проведения с постепенным переходом от простого к сложному; индивидуальный подход с учетом возрастных особенности детей, развивающая среда.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6_4zr</Template>
  <TotalTime>1854</TotalTime>
  <Words>1074</Words>
  <Application>Microsoft Office PowerPoint</Application>
  <PresentationFormat>Экран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Дети</vt:lpstr>
      <vt:lpstr>Слайд 1</vt:lpstr>
      <vt:lpstr>Слайд 2</vt:lpstr>
      <vt:lpstr>Слайд 3</vt:lpstr>
      <vt:lpstr>Слайд 4</vt:lpstr>
      <vt:lpstr>П Р И Н Ц И П Ы:</vt:lpstr>
      <vt:lpstr>Слайд 6</vt:lpstr>
      <vt:lpstr>Слайд 7</vt:lpstr>
      <vt:lpstr>Система  работы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Ожидаемые результаты: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Детский сад</cp:lastModifiedBy>
  <cp:revision>200</cp:revision>
  <dcterms:created xsi:type="dcterms:W3CDTF">2012-02-29T06:27:52Z</dcterms:created>
  <dcterms:modified xsi:type="dcterms:W3CDTF">2016-02-18T10:47:27Z</dcterms:modified>
</cp:coreProperties>
</file>