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5" r:id="rId2"/>
    <p:sldId id="305" r:id="rId3"/>
    <p:sldId id="302" r:id="rId4"/>
    <p:sldId id="303" r:id="rId5"/>
    <p:sldId id="296" r:id="rId6"/>
    <p:sldId id="263" r:id="rId7"/>
    <p:sldId id="266" r:id="rId8"/>
    <p:sldId id="317" r:id="rId9"/>
    <p:sldId id="308" r:id="rId10"/>
    <p:sldId id="299" r:id="rId11"/>
    <p:sldId id="318" r:id="rId12"/>
    <p:sldId id="262" r:id="rId13"/>
    <p:sldId id="298" r:id="rId14"/>
    <p:sldId id="260" r:id="rId15"/>
    <p:sldId id="280" r:id="rId16"/>
    <p:sldId id="279" r:id="rId17"/>
    <p:sldId id="274" r:id="rId18"/>
    <p:sldId id="320" r:id="rId19"/>
    <p:sldId id="321" r:id="rId20"/>
    <p:sldId id="324" r:id="rId21"/>
    <p:sldId id="326" r:id="rId22"/>
    <p:sldId id="323" r:id="rId23"/>
    <p:sldId id="307" r:id="rId24"/>
    <p:sldId id="330" r:id="rId25"/>
    <p:sldId id="329" r:id="rId26"/>
    <p:sldId id="328" r:id="rId27"/>
    <p:sldId id="333" r:id="rId28"/>
    <p:sldId id="334" r:id="rId29"/>
    <p:sldId id="33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95317"/>
    <a:srgbClr val="FF0000"/>
    <a:srgbClr val="CC0000"/>
    <a:srgbClr val="FFCC66"/>
    <a:srgbClr val="FFCC00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80" d="100"/>
          <a:sy n="8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68BDDA-6674-48BD-BC15-D1CEEC2729A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0EC1F7-5EA2-4ED3-83E3-AF59B9468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8C29-34E7-4E62-8FBE-35889C027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D1DE-919C-4C06-A139-B2FC4242C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8836-0DE3-4D0D-AEC3-43AC8B98E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F1BF-A744-4A34-9016-D3C5DF1A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CA89-0225-4A89-9069-1FB6D95BE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2A0F-E583-4928-91BF-0ED60CB5E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4087-C266-4AAE-8DD5-1CA82F76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0A6C-9896-4D4E-907D-E1C1999C4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F471-323E-490A-951E-1C53E172A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1CA16-FFD9-40FC-BF9F-D5BBD87BE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F1D0A-29BE-4073-956D-3EC1E71EE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09E2-EB8C-4227-91BC-FB01BF30F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A07C-C3F4-4077-97BC-7EE230E4A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FD6BD5-CEAA-4CFC-9116-B25EBA5C9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979613" y="404813"/>
            <a:ext cx="6913562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Педагогический проект</a:t>
            </a:r>
          </a:p>
          <a:p>
            <a:pPr algn="ctr">
              <a:defRPr/>
            </a:pPr>
            <a:r>
              <a:rPr lang="ru-RU" sz="66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«70–ая весна Победы»</a:t>
            </a:r>
            <a: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 номинации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«Гражданские инициативы»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Подготовила:</a:t>
            </a:r>
          </a:p>
          <a:p>
            <a:pPr algn="r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Салахова Суфия Ахатовна </a:t>
            </a:r>
          </a:p>
          <a:p>
            <a:pPr algn="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СП «Детский сад «Улыбка»»</a:t>
            </a:r>
          </a:p>
          <a:p>
            <a:pPr algn="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ГБОУ СОШ с. Камышла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2051050" y="3216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</a:t>
            </a:r>
            <a:endParaRPr lang="ru-RU" sz="2600" b="1"/>
          </a:p>
        </p:txBody>
      </p:sp>
      <p:pic>
        <p:nvPicPr>
          <p:cNvPr id="25608" name="Picture 9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1835150" y="3536950"/>
            <a:ext cx="705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2000" b="1">
                <a:cs typeface="ＭＳ Ｐゴシック"/>
              </a:rPr>
              <a:t/>
            </a:r>
            <a:br>
              <a:rPr lang="ru-RU" altLang="ja-JP" sz="2000" b="1">
                <a:cs typeface="ＭＳ Ｐゴシック"/>
              </a:rPr>
            </a:br>
            <a:endParaRPr lang="ru-RU" altLang="ja-JP" sz="2000" b="1">
              <a:cs typeface="ＭＳ Ｐゴシック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908175" y="476250"/>
            <a:ext cx="7235825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</a:rPr>
              <a:t>Предметно-развивающая среда</a:t>
            </a:r>
            <a:r>
              <a:rPr lang="ru-RU"/>
              <a:t> </a:t>
            </a:r>
          </a:p>
          <a:p>
            <a:pPr algn="ctr"/>
            <a:endParaRPr lang="ru-RU"/>
          </a:p>
          <a:p>
            <a:pPr>
              <a:buFontTx/>
              <a:buChar char="•"/>
            </a:pPr>
            <a:r>
              <a:rPr lang="ru-RU" sz="2000" b="1"/>
              <a:t> копии наградных документов и фотографии участников и ветеранов Великой Отечественной войны;</a:t>
            </a:r>
          </a:p>
          <a:p>
            <a:pPr>
              <a:buFontTx/>
              <a:buChar char="•"/>
            </a:pPr>
            <a:r>
              <a:rPr lang="ru-RU" sz="2000" b="1"/>
              <a:t>       ордена, юбилейные медали и знаки  Ветерана Великой Отечественной войны;</a:t>
            </a:r>
          </a:p>
          <a:p>
            <a:pPr>
              <a:buFontTx/>
              <a:buChar char="•"/>
            </a:pPr>
            <a:r>
              <a:rPr lang="ru-RU" sz="2000" b="1"/>
              <a:t>     имитация  «Вечного огня»;</a:t>
            </a:r>
          </a:p>
          <a:p>
            <a:pPr>
              <a:buFontTx/>
              <a:buChar char="•"/>
            </a:pPr>
            <a:r>
              <a:rPr lang="ru-RU" sz="2000" b="1"/>
              <a:t>      альбомы: «Герои Великой Отечественной войны», «Дети – герои Великой Отечественной войны», Великая Отечественная война в произведениях художников», «Наши прадедушки и прабабушки в годы Великой Отечественной войны», «Праздник со слезами на глазах», «Военная техника времен Великой Отечественной войны», «Ордена и медали Великой Отечественной войны», «Города – герои».</a:t>
            </a:r>
          </a:p>
          <a:p>
            <a:pPr>
              <a:buFontTx/>
              <a:buChar char="•"/>
            </a:pPr>
            <a:r>
              <a:rPr lang="ru-RU" sz="2000" b="1"/>
              <a:t>      дидактические игры с патриотическим содержанием;</a:t>
            </a:r>
          </a:p>
          <a:p>
            <a:pPr>
              <a:buFontTx/>
              <a:buChar char="•"/>
            </a:pPr>
            <a:r>
              <a:rPr lang="ru-RU" sz="2000" b="1"/>
              <a:t>        подборка художественной литературы – рассказов, стихов, пословиц и поговорок о войне, празднике 9 мая,  о мире;</a:t>
            </a:r>
          </a:p>
          <a:p>
            <a:pPr>
              <a:buFontTx/>
              <a:buChar char="•"/>
            </a:pPr>
            <a:r>
              <a:rPr lang="ru-RU" sz="2000" b="1"/>
              <a:t>       подборка песен военных лет.</a:t>
            </a:r>
          </a:p>
          <a:p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4" descr="5956857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627313" y="333375"/>
            <a:ext cx="62658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Продукт проектной деятельности:</a:t>
            </a:r>
          </a:p>
        </p:txBody>
      </p:sp>
      <p:pic>
        <p:nvPicPr>
          <p:cNvPr id="26628" name="Picture 5" descr="SAM_89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628775"/>
            <a:ext cx="42481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14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accent1"/>
                </a:solidFill>
              </a:rPr>
              <a:t>Музей «Воинской славы»</a:t>
            </a:r>
          </a:p>
        </p:txBody>
      </p:sp>
      <p:pic>
        <p:nvPicPr>
          <p:cNvPr id="27651" name="Picture 19" descr="we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857875"/>
            <a:ext cx="764381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9" descr="web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0"/>
            <a:ext cx="8334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836613"/>
            <a:ext cx="795655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8" descr="Фо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042988" y="908050"/>
            <a:ext cx="5689600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41767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052513"/>
            <a:ext cx="43926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573463"/>
            <a:ext cx="43926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AM_94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5545137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SAM_94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068638"/>
            <a:ext cx="49323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735013" y="5373688"/>
            <a:ext cx="585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Конкурс юных чтецов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Военно - спортивная игра «Зарница»</a:t>
            </a:r>
          </a:p>
        </p:txBody>
      </p:sp>
      <p:pic>
        <p:nvPicPr>
          <p:cNvPr id="30723" name="Picture 19" descr="web-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16913" y="1125538"/>
            <a:ext cx="827087" cy="5029200"/>
          </a:xfrm>
        </p:spPr>
      </p:pic>
      <p:pic>
        <p:nvPicPr>
          <p:cNvPr id="30724" name="Picture 19" descr="web-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95738" y="5734050"/>
            <a:ext cx="5148262" cy="1123950"/>
          </a:xfrm>
        </p:spPr>
      </p:pic>
      <p:sp>
        <p:nvSpPr>
          <p:cNvPr id="30725" name="Прямоугольник 14"/>
          <p:cNvSpPr>
            <a:spLocks noChangeArrowheads="1"/>
          </p:cNvSpPr>
          <p:nvPr/>
        </p:nvSpPr>
        <p:spPr bwMode="auto">
          <a:xfrm>
            <a:off x="3132138" y="1052513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C000"/>
                </a:solidFill>
              </a:rPr>
              <a:t> </a:t>
            </a:r>
            <a:endParaRPr lang="ru-RU" sz="1800" b="1">
              <a:solidFill>
                <a:srgbClr val="002060"/>
              </a:solidFill>
            </a:endParaRPr>
          </a:p>
        </p:txBody>
      </p:sp>
      <p:sp>
        <p:nvSpPr>
          <p:cNvPr id="30726" name="Прямоугольник 22"/>
          <p:cNvSpPr>
            <a:spLocks noChangeArrowheads="1"/>
          </p:cNvSpPr>
          <p:nvPr/>
        </p:nvSpPr>
        <p:spPr bwMode="auto">
          <a:xfrm>
            <a:off x="3203575" y="2276475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C000"/>
                </a:solidFill>
              </a:rPr>
              <a:t> </a:t>
            </a:r>
            <a:endParaRPr lang="ru-RU" sz="1800" b="1">
              <a:solidFill>
                <a:srgbClr val="002060"/>
              </a:solidFill>
            </a:endParaRPr>
          </a:p>
        </p:txBody>
      </p:sp>
      <p:sp>
        <p:nvSpPr>
          <p:cNvPr id="30727" name="Прямоугольник 30"/>
          <p:cNvSpPr>
            <a:spLocks noChangeArrowheads="1"/>
          </p:cNvSpPr>
          <p:nvPr/>
        </p:nvSpPr>
        <p:spPr bwMode="auto">
          <a:xfrm>
            <a:off x="3276600" y="3429000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C000"/>
                </a:solidFill>
              </a:rPr>
              <a:t> </a:t>
            </a:r>
            <a:endParaRPr lang="ru-RU" sz="1800" b="1">
              <a:solidFill>
                <a:srgbClr val="002060"/>
              </a:solidFill>
            </a:endParaRPr>
          </a:p>
        </p:txBody>
      </p:sp>
      <p:pic>
        <p:nvPicPr>
          <p:cNvPr id="30728" name="Picture 8" descr="SAM_92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268413"/>
            <a:ext cx="4826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SAM_93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708275"/>
            <a:ext cx="514826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11"/>
          <p:cNvSpPr>
            <a:spLocks noChangeArrowheads="1"/>
          </p:cNvSpPr>
          <p:nvPr/>
        </p:nvSpPr>
        <p:spPr bwMode="auto">
          <a:xfrm>
            <a:off x="6372225" y="4581525"/>
            <a:ext cx="2447925" cy="2124075"/>
          </a:xfrm>
          <a:prstGeom prst="ellipse">
            <a:avLst/>
          </a:prstGeom>
          <a:solidFill>
            <a:srgbClr val="FF66C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 sz="1400"/>
          </a:p>
          <a:p>
            <a:pPr algn="ctr" eaLnBrk="0" hangingPunct="0"/>
            <a:r>
              <a:rPr lang="ru-RU" sz="2000" b="1"/>
              <a:t>Встречи с  тружениками тыла</a:t>
            </a:r>
          </a:p>
        </p:txBody>
      </p:sp>
      <p:sp>
        <p:nvSpPr>
          <p:cNvPr id="12296" name="Oval 14"/>
          <p:cNvSpPr>
            <a:spLocks noChangeArrowheads="1"/>
          </p:cNvSpPr>
          <p:nvPr/>
        </p:nvSpPr>
        <p:spPr bwMode="auto">
          <a:xfrm>
            <a:off x="0" y="214313"/>
            <a:ext cx="2843213" cy="2278062"/>
          </a:xfrm>
          <a:prstGeom prst="ellipse">
            <a:avLst/>
          </a:prstGeom>
          <a:solidFill>
            <a:srgbClr val="99FF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2000" b="1"/>
              <a:t>Музыкальная деятельность</a:t>
            </a:r>
          </a:p>
          <a:p>
            <a:pPr eaLnBrk="0" hangingPunct="0"/>
            <a:endParaRPr lang="ru-RU" sz="2000"/>
          </a:p>
        </p:txBody>
      </p:sp>
      <p:pic>
        <p:nvPicPr>
          <p:cNvPr id="32772" name="Picture 11" descr="SAM_9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2" descr="SAM_9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50768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0" y="0"/>
            <a:ext cx="2411413" cy="17145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1400"/>
          </a:p>
          <a:p>
            <a:pPr algn="ctr">
              <a:spcAft>
                <a:spcPts val="1000"/>
              </a:spcAft>
            </a:pPr>
            <a:r>
              <a:rPr lang="ru-RU" sz="2000" b="1"/>
              <a:t>Экскурсия </a:t>
            </a:r>
          </a:p>
          <a:p>
            <a:pPr algn="ctr">
              <a:spcAft>
                <a:spcPts val="1000"/>
              </a:spcAft>
            </a:pPr>
            <a:r>
              <a:rPr lang="ru-RU" sz="2000" b="1"/>
              <a:t>к памятнику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708400" y="2133600"/>
            <a:ext cx="1871663" cy="201612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1300" b="1"/>
          </a:p>
          <a:p>
            <a:pPr algn="ctr">
              <a:spcAft>
                <a:spcPts val="1000"/>
              </a:spcAft>
            </a:pPr>
            <a:r>
              <a:rPr lang="ru-RU" sz="1300" b="1">
                <a:latin typeface="Calibri" pitchFamily="34" charset="0"/>
              </a:rPr>
              <a:t>Встреча с ветеранами</a:t>
            </a:r>
            <a:r>
              <a:rPr lang="ru-RU" sz="1300" b="1"/>
              <a:t>, тружениками тыла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877050" y="5013325"/>
            <a:ext cx="2266950" cy="1560513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 b="1"/>
              <a:t>Возложение цветов</a:t>
            </a:r>
          </a:p>
          <a:p>
            <a:pPr algn="ctr">
              <a:spcAft>
                <a:spcPts val="1000"/>
              </a:spcAft>
            </a:pPr>
            <a:endParaRPr lang="ru-RU" sz="2000"/>
          </a:p>
          <a:p>
            <a:pPr algn="ctr">
              <a:spcAft>
                <a:spcPts val="1000"/>
              </a:spcAft>
            </a:pPr>
            <a:endParaRPr lang="ru-RU" sz="1800"/>
          </a:p>
        </p:txBody>
      </p:sp>
      <p:pic>
        <p:nvPicPr>
          <p:cNvPr id="33797" name="Picture 8" descr="SAM_94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55800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SAM_94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0"/>
            <a:ext cx="50768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4" descr="SAM_8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900113" y="5027613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Рассказы детей о своих прадедушках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4" descr="DSC_842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13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Рассказ Юлии </a:t>
            </a:r>
          </a:p>
          <a:p>
            <a:pPr algn="ctr"/>
            <a:r>
              <a:rPr lang="ru-RU" sz="4000" b="1">
                <a:solidFill>
                  <a:schemeClr val="bg1"/>
                </a:solidFill>
              </a:rPr>
              <a:t>о своем  прадедушке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051050" y="3216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</a:t>
            </a:r>
            <a:endParaRPr lang="ru-RU" sz="2600" b="1"/>
          </a:p>
        </p:txBody>
      </p:sp>
      <p:pic>
        <p:nvPicPr>
          <p:cNvPr id="17416" name="Picture 9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1835150" y="2763838"/>
            <a:ext cx="705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4400" b="1">
                <a:cs typeface="ＭＳ Ｐゴシック"/>
              </a:rPr>
              <a:t>«</a:t>
            </a:r>
            <a:endParaRPr lang="ru-RU" altLang="ja-JP" sz="3200" b="1" i="1">
              <a:cs typeface="ＭＳ Ｐゴシック"/>
            </a:endParaRPr>
          </a:p>
        </p:txBody>
      </p:sp>
      <p:pic>
        <p:nvPicPr>
          <p:cNvPr id="17418" name="Picture 11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763713" y="131763"/>
            <a:ext cx="6824662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«Ушел из жизни ветеран»</a:t>
            </a:r>
          </a:p>
          <a:p>
            <a:pPr algn="ctr"/>
            <a:r>
              <a:rPr lang="ru-RU" sz="2000" b="1"/>
              <a:t>Но от обид, а не от ран,</a:t>
            </a:r>
          </a:p>
          <a:p>
            <a:pPr algn="ctr"/>
            <a:r>
              <a:rPr lang="ru-RU" sz="2000" b="1"/>
              <a:t>Где та страна, в которой жил,</a:t>
            </a:r>
          </a:p>
          <a:p>
            <a:pPr algn="ctr"/>
            <a:r>
              <a:rPr lang="ru-RU" sz="2000" b="1"/>
              <a:t>Что защищал, что он любил?</a:t>
            </a:r>
          </a:p>
          <a:p>
            <a:pPr algn="ctr"/>
            <a:r>
              <a:rPr lang="ru-RU" sz="2000" b="1"/>
              <a:t>Он трудно жил при жизни той,</a:t>
            </a:r>
          </a:p>
          <a:p>
            <a:pPr algn="ctr"/>
            <a:r>
              <a:rPr lang="ru-RU" sz="2000" b="1"/>
              <a:t>Ему теперь: «Кто ты такой?»,</a:t>
            </a:r>
          </a:p>
          <a:p>
            <a:pPr algn="ctr"/>
            <a:r>
              <a:rPr lang="ru-RU" sz="2000" b="1"/>
              <a:t>«Медали можно ведь купить!»,</a:t>
            </a:r>
          </a:p>
          <a:p>
            <a:pPr algn="ctr"/>
            <a:r>
              <a:rPr lang="ru-RU" sz="2000" b="1"/>
              <a:t>Как он такое мог простить?</a:t>
            </a:r>
          </a:p>
          <a:p>
            <a:pPr algn="ctr"/>
            <a:r>
              <a:rPr lang="ru-RU" sz="2000" b="1"/>
              <a:t>Другим путем идет страна,</a:t>
            </a:r>
          </a:p>
          <a:p>
            <a:pPr algn="ctr"/>
            <a:r>
              <a:rPr lang="ru-RU" sz="2000" b="1"/>
              <a:t>Ему подачка не нужна,</a:t>
            </a:r>
          </a:p>
          <a:p>
            <a:pPr algn="ctr"/>
            <a:r>
              <a:rPr lang="ru-RU" sz="2000" b="1"/>
              <a:t>Дожил без денег до седин,</a:t>
            </a:r>
          </a:p>
          <a:p>
            <a:pPr algn="ctr"/>
            <a:r>
              <a:rPr lang="ru-RU" sz="2000" b="1"/>
              <a:t>И обходился без машин.</a:t>
            </a:r>
          </a:p>
          <a:p>
            <a:pPr algn="ctr"/>
            <a:r>
              <a:rPr lang="ru-RU" sz="2000" b="1"/>
              <a:t>А раны старые болят,</a:t>
            </a:r>
          </a:p>
          <a:p>
            <a:pPr algn="ctr"/>
            <a:r>
              <a:rPr lang="ru-RU" sz="2000" b="1"/>
              <a:t>Он помнит лица тех ребят,</a:t>
            </a:r>
          </a:p>
          <a:p>
            <a:pPr algn="ctr"/>
            <a:r>
              <a:rPr lang="ru-RU" sz="2000" b="1"/>
              <a:t>Что уходили на войну</a:t>
            </a:r>
          </a:p>
          <a:p>
            <a:pPr algn="ctr"/>
            <a:r>
              <a:rPr lang="ru-RU" sz="2000" b="1"/>
              <a:t>Не видя первую весну.</a:t>
            </a:r>
          </a:p>
          <a:p>
            <a:pPr algn="ctr"/>
            <a:r>
              <a:rPr lang="ru-RU" sz="2000" b="1"/>
              <a:t>И вот уходят старики,</a:t>
            </a:r>
          </a:p>
          <a:p>
            <a:pPr algn="ctr"/>
            <a:r>
              <a:rPr lang="ru-RU" sz="2000" b="1"/>
              <a:t>Подчас от боли и тоски,</a:t>
            </a:r>
          </a:p>
          <a:p>
            <a:pPr algn="ctr"/>
            <a:r>
              <a:rPr lang="ru-RU" sz="2000" b="1"/>
              <a:t>Хотя есть внуки и семья, </a:t>
            </a:r>
          </a:p>
          <a:p>
            <a:pPr algn="ctr"/>
            <a:r>
              <a:rPr lang="ru-RU" b="1" u="sng"/>
              <a:t>Они – история твоя!</a:t>
            </a:r>
          </a:p>
          <a:p>
            <a:pPr algn="ctr"/>
            <a:endParaRPr lang="ru-RU" b="1" i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i="1" smtClean="0"/>
              <a:t>Мой прадед, Каримов Абдулгазиз Мингазизович, </a:t>
            </a:r>
            <a:r>
              <a:rPr lang="ru-RU" sz="1600" b="1" i="1" smtClean="0">
                <a:solidFill>
                  <a:schemeClr val="tx1"/>
                </a:solidFill>
              </a:rPr>
              <a:t>родился в с.Камышла в 1913 году. В 1939г. Абдулгазиз бабай женился на нашей прабабушке Зубарзят Сахаповне и увёз её в Ташкент</a:t>
            </a:r>
            <a:r>
              <a:rPr lang="ru-RU" sz="1600" b="1" i="1" smtClean="0">
                <a:solidFill>
                  <a:schemeClr val="tx1"/>
                </a:solidFill>
                <a:latin typeface="Arial" charset="0"/>
              </a:rPr>
              <a:t>.</a:t>
            </a:r>
            <a:br>
              <a:rPr lang="ru-RU" sz="16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1600" b="1" i="1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600" b="1" i="1" smtClean="0">
                <a:solidFill>
                  <a:schemeClr val="tx1"/>
                </a:solidFill>
              </a:rPr>
              <a:t>Весть о войне дошла и до Ташкента. В этот день дедушка пришёл с работы на обед и его вызвали в военкомат – это были последние минуты встречи с родными людьми, о чём дедушка и не подозревал</a:t>
            </a:r>
            <a:r>
              <a:rPr lang="ru-RU" sz="2000" b="1" i="1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G:\ФОТО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3816350" cy="4681537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7" name="Picture 2" descr="G:\ФОТО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44675"/>
            <a:ext cx="37449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17375E"/>
                </a:solidFill>
              </a:rPr>
              <a:t>В военкомате дедушку определили в 16-ый полк связи и отправили на фронт.</a:t>
            </a:r>
          </a:p>
        </p:txBody>
      </p:sp>
      <p:pic>
        <p:nvPicPr>
          <p:cNvPr id="1026" name="Picture 2" descr="G:\ФОТО\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8353425" cy="4775200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smtClean="0"/>
              <a:t>Полк участвовал в освобождении Московской, Ленинградской</a:t>
            </a:r>
            <a:r>
              <a:rPr lang="ru-RU" sz="3600" b="1" i="1" smtClean="0"/>
              <a:t> </a:t>
            </a:r>
            <a:r>
              <a:rPr lang="ru-RU" sz="1800" b="1" i="1" smtClean="0"/>
              <a:t>областей. Дед был связистом, всегда на передовой. Он и пятеро солдат сначала изучали местность, протягивали связь и только потом полк двигался вперёд.</a:t>
            </a:r>
            <a:br>
              <a:rPr lang="ru-RU" sz="1800" b="1" i="1" smtClean="0"/>
            </a:br>
            <a:endParaRPr lang="ru-RU" sz="1800" b="1" i="1" smtClean="0"/>
          </a:p>
        </p:txBody>
      </p:sp>
      <p:pic>
        <p:nvPicPr>
          <p:cNvPr id="1026" name="Picture 2" descr="G:\ФОТ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3429000" cy="435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G:\ФОТО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66875"/>
            <a:ext cx="35052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G:\ФОТ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3429000" cy="435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2051050" y="3216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</a:t>
            </a:r>
            <a:endParaRPr lang="ru-RU" sz="2600" b="1"/>
          </a:p>
        </p:txBody>
      </p:sp>
      <p:pic>
        <p:nvPicPr>
          <p:cNvPr id="39944" name="Picture 9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1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1116013" y="3163888"/>
            <a:ext cx="7472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u="sng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1187450" y="188913"/>
            <a:ext cx="79565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Реализация проекта  показала свою эффективность:</a:t>
            </a:r>
          </a:p>
          <a:p>
            <a:pPr>
              <a:buFontTx/>
              <a:buChar char="•"/>
            </a:pPr>
            <a:r>
              <a:rPr lang="ru-RU" sz="1600" b="1"/>
              <a:t>Повысился уровень осведомлённости старших дошкольников и их родителей об истории человечества через знакомство с легендарным прошлым  России в период Великой Отечественной войны.</a:t>
            </a:r>
          </a:p>
          <a:p>
            <a:pPr>
              <a:buFontTx/>
              <a:buChar char="•"/>
            </a:pPr>
            <a:r>
              <a:rPr lang="ru-RU" sz="1600" b="1"/>
              <a:t> Пополнен  материалом  о Великой Отечественной войне методический кабинет. </a:t>
            </a:r>
          </a:p>
          <a:p>
            <a:pPr>
              <a:buFontTx/>
              <a:buChar char="•"/>
            </a:pPr>
            <a:r>
              <a:rPr lang="ru-RU" sz="1600" b="1"/>
              <a:t>   Наши дети выступили в ДК на  праздничном огоньке, посвященном  Дню Победы и на концерте, посвященном празднику 9 Мая.</a:t>
            </a:r>
          </a:p>
          <a:p>
            <a:pPr>
              <a:buFontTx/>
              <a:buChar char="•"/>
            </a:pPr>
            <a:r>
              <a:rPr lang="ru-RU" sz="1600" b="1"/>
              <a:t>   Дети знакомы с символикой Российского государства.</a:t>
            </a:r>
          </a:p>
          <a:p>
            <a:pPr>
              <a:buFontTx/>
              <a:buChar char="•"/>
            </a:pPr>
            <a:r>
              <a:rPr lang="ru-RU" sz="1600" b="1"/>
              <a:t>   Ребята имеют представления о военных профессиях, о родах войск армии РФ.</a:t>
            </a:r>
          </a:p>
          <a:p>
            <a:pPr>
              <a:buFontTx/>
              <a:buChar char="•"/>
            </a:pPr>
            <a:r>
              <a:rPr lang="ru-RU" sz="1600" b="1"/>
              <a:t>  Они знакомы с произведениями поэтов, писателей и художников на военную тематику.</a:t>
            </a:r>
          </a:p>
          <a:p>
            <a:pPr>
              <a:buFontTx/>
              <a:buChar char="•"/>
            </a:pPr>
            <a:r>
              <a:rPr lang="ru-RU" sz="1600" b="1"/>
              <a:t>   Дети владеют  расширенным словарным запасом на тему «9 Мая – День Победы».</a:t>
            </a:r>
          </a:p>
          <a:p>
            <a:pPr>
              <a:buFontTx/>
              <a:buChar char="•"/>
            </a:pPr>
            <a:r>
              <a:rPr lang="ru-RU" sz="1600" b="1"/>
              <a:t>  Также  они имеют представление об истории памятных мест родной станицы.</a:t>
            </a:r>
          </a:p>
          <a:p>
            <a:pPr>
              <a:buFontTx/>
              <a:buChar char="•"/>
            </a:pPr>
            <a:r>
              <a:rPr lang="ru-RU" sz="1600" b="1"/>
              <a:t>   Умеют ориентироваться в исторических событиях нашей Родины и в ленте времени.</a:t>
            </a:r>
          </a:p>
          <a:p>
            <a:pPr>
              <a:buFontTx/>
              <a:buChar char="•"/>
            </a:pPr>
            <a:r>
              <a:rPr lang="ru-RU" sz="1600" b="1"/>
              <a:t>   Дети толерантны, испытывают уважение к защитникам Родины и чувство гордости за свой народ.</a:t>
            </a:r>
          </a:p>
          <a:p>
            <a:r>
              <a:rPr lang="ru-RU" sz="1600" b="1"/>
              <a:t>Родители:</a:t>
            </a:r>
          </a:p>
          <a:p>
            <a:pPr>
              <a:buFontTx/>
              <a:buChar char="•"/>
            </a:pPr>
            <a:r>
              <a:rPr lang="ru-RU" sz="1600" b="1"/>
              <a:t>     Активные и заинтересованные участники проекта, ориентированы на развитие у ребёнка потребности к познанию, общению со взрослыми и сверстниками, через совместную исследовательскую проектную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2051050" y="3216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</a:t>
            </a:r>
            <a:endParaRPr lang="ru-RU" sz="2600" b="1"/>
          </a:p>
        </p:txBody>
      </p:sp>
      <p:pic>
        <p:nvPicPr>
          <p:cNvPr id="40968" name="Picture 9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116013" y="3163888"/>
            <a:ext cx="7472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u="sng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1187450" y="188913"/>
            <a:ext cx="795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/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1692275" y="260350"/>
            <a:ext cx="619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Наши достижения</a:t>
            </a:r>
          </a:p>
        </p:txBody>
      </p:sp>
      <p:pic>
        <p:nvPicPr>
          <p:cNvPr id="40973" name="Picture 14" descr="1 уч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81075"/>
            <a:ext cx="3959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5" descr="2уч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052513"/>
            <a:ext cx="39608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1331913" y="5589588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Международный конкурс детского творчества «Мы за 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2051050" y="3216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</a:t>
            </a:r>
            <a:endParaRPr lang="ru-RU" sz="2600" b="1"/>
          </a:p>
        </p:txBody>
      </p:sp>
      <p:pic>
        <p:nvPicPr>
          <p:cNvPr id="41992" name="Picture 9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1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1187450" y="188913"/>
            <a:ext cx="795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/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2555875" y="0"/>
            <a:ext cx="511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Наши достижения</a:t>
            </a:r>
          </a:p>
        </p:txBody>
      </p:sp>
      <p:pic>
        <p:nvPicPr>
          <p:cNvPr id="41996" name="Picture 14" descr="зарница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43195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5" descr="чтецы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12875"/>
            <a:ext cx="42481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Text Box 17"/>
          <p:cNvSpPr txBox="1">
            <a:spLocks noChangeArrowheads="1"/>
          </p:cNvSpPr>
          <p:nvPr/>
        </p:nvSpPr>
        <p:spPr bwMode="auto">
          <a:xfrm>
            <a:off x="468313" y="80645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«Лучшая строевая песня»             «Конкурс юных чтецов»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2051050" y="3216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</a:t>
            </a:r>
            <a:endParaRPr lang="ru-RU" sz="2600" b="1"/>
          </a:p>
        </p:txBody>
      </p:sp>
      <p:pic>
        <p:nvPicPr>
          <p:cNvPr id="43016" name="Picture 9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1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1116013" y="3141663"/>
            <a:ext cx="7472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u="sng"/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1187450" y="188913"/>
            <a:ext cx="795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/>
          </a:p>
        </p:txBody>
      </p:sp>
      <p:pic>
        <p:nvPicPr>
          <p:cNvPr id="43020" name="Picture 13" descr="вокал15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43211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4" descr="рисунок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005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4767263" y="301625"/>
            <a:ext cx="3908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Созвездие талантов </a:t>
            </a:r>
          </a:p>
          <a:p>
            <a:pPr algn="ctr"/>
            <a:r>
              <a:rPr lang="ru-RU" b="1"/>
              <a:t>«Вокал»</a:t>
            </a: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250825" y="6062663"/>
            <a:ext cx="4752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«Конкурс изобразительного творчества»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4" descr="5956857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319338" y="3016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619250" y="84138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C0000"/>
                </a:solidFill>
              </a:rPr>
              <a:t>Педагогические достижения</a:t>
            </a:r>
          </a:p>
        </p:txBody>
      </p:sp>
      <p:pic>
        <p:nvPicPr>
          <p:cNvPr id="44037" name="Picture 7" descr="3 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38163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1 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25538"/>
            <a:ext cx="43211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808038" y="5661025"/>
            <a:ext cx="7918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Районный конкурс педагогического мастерства</a:t>
            </a:r>
          </a:p>
          <a:p>
            <a:pPr algn="ctr"/>
            <a:r>
              <a:rPr lang="ru-RU" b="1"/>
              <a:t>«Лучший в профессии – 2015»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4" descr="5956857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5059" name="Picture 5" descr="2 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88913"/>
            <a:ext cx="518477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2411413" y="5661025"/>
            <a:ext cx="6083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Общероссийский конкурс </a:t>
            </a:r>
          </a:p>
          <a:p>
            <a:pPr algn="ctr"/>
            <a:r>
              <a:rPr lang="ru-RU" b="1">
                <a:solidFill>
                  <a:srgbClr val="CC0000"/>
                </a:solidFill>
              </a:rPr>
              <a:t>«Я – патриот»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2051050" y="32162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</a:t>
            </a:r>
            <a:endParaRPr lang="ru-RU" sz="2600" b="1"/>
          </a:p>
        </p:txBody>
      </p:sp>
      <p:pic>
        <p:nvPicPr>
          <p:cNvPr id="46088" name="Picture 9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1835150" y="2763838"/>
            <a:ext cx="705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4400" b="1">
                <a:cs typeface="ＭＳ Ｐゴシック"/>
              </a:rPr>
              <a:t>«</a:t>
            </a:r>
            <a:endParaRPr lang="ru-RU" altLang="ja-JP" sz="3200" b="1" i="1">
              <a:cs typeface="ＭＳ Ｐゴシック"/>
            </a:endParaRPr>
          </a:p>
        </p:txBody>
      </p:sp>
      <p:pic>
        <p:nvPicPr>
          <p:cNvPr id="46090" name="Picture 11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1763713" y="230188"/>
            <a:ext cx="7380287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ctr"/>
            <a:r>
              <a:rPr lang="ru-RU" sz="4000" b="1" i="1" u="sng"/>
              <a:t>Литература:</a:t>
            </a:r>
          </a:p>
          <a:p>
            <a:pPr marL="533400" indent="-533400" algn="ctr"/>
            <a:endParaRPr lang="ru-RU" sz="4000" b="1" i="1" u="sng"/>
          </a:p>
          <a:p>
            <a:pPr marL="533400" indent="-533400" algn="ctr"/>
            <a:r>
              <a:rPr lang="ru-RU" sz="2000" b="1" i="1" u="sng"/>
              <a:t>1. Г.Н. Жучкова «Нравственные беседы с детьми  4-6 лет». Москва 2006 г.</a:t>
            </a:r>
          </a:p>
          <a:p>
            <a:pPr marL="533400" indent="-533400" algn="ctr"/>
            <a:r>
              <a:rPr lang="ru-RU" sz="2000" b="1" i="1" u="sng"/>
              <a:t>2. Г.А. Ковалева «Воспитывая маленького гражданина». Москва «Аркти», 2005 г</a:t>
            </a:r>
          </a:p>
          <a:p>
            <a:pPr marL="533400" indent="-533400" algn="ctr"/>
            <a:r>
              <a:rPr lang="ru-RU" sz="2000" b="1" i="1" u="sng"/>
              <a:t>3. Ю.Е. Антонов «Как научить детей любить Родину».</a:t>
            </a:r>
          </a:p>
          <a:p>
            <a:pPr marL="533400" indent="-533400" algn="ctr"/>
            <a:r>
              <a:rPr lang="ru-RU" sz="2000" b="1" i="1" u="sng"/>
              <a:t>Москва «Аркти», 2005 г.</a:t>
            </a:r>
          </a:p>
          <a:p>
            <a:pPr marL="533400" indent="-533400" algn="ctr"/>
            <a:r>
              <a:rPr lang="ru-RU" sz="2000" b="1" i="1" u="sng"/>
              <a:t>4. Л.А. Кондыркинская «Дошкольникам о Защитниках Отечества», ТЦ «Сфера»,М. 2005 г.</a:t>
            </a:r>
          </a:p>
          <a:p>
            <a:pPr marL="533400" indent="-533400" algn="ctr"/>
            <a:r>
              <a:rPr lang="ru-RU" sz="2000" b="1" i="1" u="sng"/>
              <a:t>5. Н.В. Алешина «Патриотическое воспитание дошкольников». ЦГЛ Москва, 2005 г.</a:t>
            </a:r>
          </a:p>
          <a:p>
            <a:pPr marL="533400" indent="-533400" algn="ctr"/>
            <a:r>
              <a:rPr lang="ru-RU" sz="2000" b="1" i="1" u="sng"/>
              <a:t>6. М.Д. Маханева «Нравственно – патриотическое воспитание детей старшего дошкольного возраста». М. «Аркти», 2005 г.</a:t>
            </a:r>
          </a:p>
          <a:p>
            <a:pPr marL="533400" indent="-533400" algn="ctr"/>
            <a:r>
              <a:rPr lang="ru-RU" sz="2000" b="1" i="1" u="sng"/>
              <a:t>7. М.Ю. Новицкая «Наследие». М. 2003 г.</a:t>
            </a:r>
          </a:p>
          <a:p>
            <a:pPr marL="533400" indent="-533400" algn="ctr"/>
            <a:r>
              <a:rPr lang="ru-RU" sz="2000" b="1" i="1" u="sng"/>
              <a:t>8 .Журнал «Дошкольная педагогика»</a:t>
            </a:r>
          </a:p>
          <a:p>
            <a:pPr marL="533400" indent="-533400" algn="ctr"/>
            <a:r>
              <a:rPr lang="ru-RU" sz="2000" b="1" i="1" u="sng"/>
              <a:t>9. Журнал «Дошкольное воспитание» №2, 2015</a:t>
            </a:r>
          </a:p>
          <a:p>
            <a:pPr marL="533400" indent="-533400" algn="ctr"/>
            <a:r>
              <a:rPr lang="ru-RU" sz="2000" b="1" i="1" u="sng"/>
              <a:t>10. Интернет ресурсы.</a:t>
            </a:r>
          </a:p>
          <a:p>
            <a:pPr marL="533400" indent="-533400" algn="ctr"/>
            <a:r>
              <a:rPr lang="ru-RU" sz="2000" b="1" i="1" u="sng"/>
              <a:t/>
            </a:r>
            <a:br>
              <a:rPr lang="ru-RU" sz="2000" b="1" i="1" u="sng"/>
            </a:br>
            <a:r>
              <a:rPr lang="ru-RU" sz="2000" b="1" i="1" u="sng"/>
              <a:t/>
            </a:r>
            <a:br>
              <a:rPr lang="ru-RU" sz="2000" b="1" i="1" u="sng"/>
            </a:br>
            <a:endParaRPr lang="ru-RU" sz="2000" b="1" i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08175" y="333375"/>
            <a:ext cx="65516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Великая Отечественная война – важное событие в жизни нашей Родины.</a:t>
            </a:r>
            <a:r>
              <a:rPr lang="ru-RU"/>
              <a:t> </a:t>
            </a:r>
            <a:r>
              <a:rPr lang="ru-RU" b="1"/>
              <a:t>В связи с юбилеем – 70 летием Победы в ВОВ был разработан этот проект. Очень важно именно сейчас не прервать живую нить памяти о героическом подвиге нашего народа в те годы, и в дошкольном возрасте лелеять ростки памяти о прадедах, их мужестве.</a:t>
            </a:r>
          </a:p>
          <a:p>
            <a:pPr algn="ctr"/>
            <a:r>
              <a:rPr lang="ru-RU" b="1"/>
              <a:t>Отторжение подрастающего поколения от истории — одна из серьезных проблем нашего времени.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4" descr="5956857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835150" y="3103563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b="1">
                <a:cs typeface="ＭＳ Ｐゴシック"/>
              </a:rPr>
              <a:t>   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59769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C0000"/>
                </a:solidFill>
              </a:rPr>
              <a:t>Перед нами стояла задача:</a:t>
            </a:r>
          </a:p>
          <a:p>
            <a:pPr algn="ctr"/>
            <a:endParaRPr lang="ru-RU" sz="3600" b="1"/>
          </a:p>
          <a:p>
            <a:pPr algn="ctr"/>
            <a:r>
              <a:rPr lang="ru-RU" b="1"/>
              <a:t>Как научить детей помнить защитников Родины, отстоявших родную землю, гордится мужеством, героизмом, стойкостью советских солдат и офицеров, самоотверженностью тружеников тыла – женщин, стариков и детей?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763713" y="233838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b="1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1619250" y="1989138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0486" name="Text Box 22"/>
          <p:cNvSpPr txBox="1">
            <a:spLocks noChangeArrowheads="1"/>
          </p:cNvSpPr>
          <p:nvPr/>
        </p:nvSpPr>
        <p:spPr bwMode="auto">
          <a:xfrm>
            <a:off x="3111500" y="200818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0487" name="Rectangle 23"/>
          <p:cNvSpPr>
            <a:spLocks noChangeArrowheads="1"/>
          </p:cNvSpPr>
          <p:nvPr/>
        </p:nvSpPr>
        <p:spPr bwMode="auto">
          <a:xfrm>
            <a:off x="2051050" y="973138"/>
            <a:ext cx="6553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/>
              <a:t>      </a:t>
            </a:r>
            <a:r>
              <a:rPr lang="ru-RU" sz="2600" b="1"/>
              <a:t> В современных условиях жизни общества одним из центральных направлений работы с подрастающим поколением становится  патриотическое воспитание. Отторжение подрастающего поколения от отечественной культуры, от общественно-исторического опыта поколений — одна из серьезных проблем нашего времени. Развивать у детей понимание культурного наследия и воспитывать бережное отношение к нему необходимо с дошкольного возраста.</a:t>
            </a:r>
          </a:p>
        </p:txBody>
      </p:sp>
      <p:pic>
        <p:nvPicPr>
          <p:cNvPr id="20488" name="Picture 24" descr="59568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25"/>
          <p:cNvSpPr>
            <a:spLocks noChangeArrowheads="1"/>
          </p:cNvSpPr>
          <p:nvPr/>
        </p:nvSpPr>
        <p:spPr bwMode="auto">
          <a:xfrm>
            <a:off x="1619250" y="3360738"/>
            <a:ext cx="712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/>
              <a:t>        </a:t>
            </a:r>
            <a:r>
              <a:rPr lang="ru-RU" sz="2400"/>
              <a:t> </a:t>
            </a:r>
            <a:endParaRPr lang="ru-RU" b="1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1979613" y="188913"/>
            <a:ext cx="69850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C0000"/>
                </a:solidFill>
              </a:rPr>
              <a:t>Участники проекта:</a:t>
            </a:r>
          </a:p>
          <a:p>
            <a:r>
              <a:rPr lang="ru-RU" sz="3200" b="1"/>
              <a:t>- дети подготовительной группы;</a:t>
            </a:r>
          </a:p>
          <a:p>
            <a:r>
              <a:rPr lang="ru-RU" sz="3200" b="1"/>
              <a:t>- воспитатели;</a:t>
            </a:r>
          </a:p>
          <a:p>
            <a:r>
              <a:rPr lang="ru-RU" sz="3200" b="1"/>
              <a:t>- родители;</a:t>
            </a:r>
          </a:p>
          <a:p>
            <a:pPr>
              <a:buFontTx/>
              <a:buChar char="-"/>
            </a:pPr>
            <a:r>
              <a:rPr lang="ru-RU" sz="3200" b="1"/>
              <a:t> другие специалисты ДОО</a:t>
            </a:r>
          </a:p>
          <a:p>
            <a:pPr>
              <a:buFontTx/>
              <a:buChar char="-"/>
            </a:pPr>
            <a:endParaRPr lang="ru-RU" sz="3200" b="1"/>
          </a:p>
          <a:p>
            <a:r>
              <a:rPr lang="ru-RU" sz="3600" b="1" u="sng">
                <a:solidFill>
                  <a:srgbClr val="CC0000"/>
                </a:solidFill>
              </a:rPr>
              <a:t>1 этап – предварительный:</a:t>
            </a:r>
          </a:p>
          <a:p>
            <a:r>
              <a:rPr lang="ru-RU" b="1"/>
              <a:t>- Определение темы (проблемы проекта);</a:t>
            </a:r>
          </a:p>
          <a:p>
            <a:r>
              <a:rPr lang="ru-RU" b="1"/>
              <a:t>- обсуждение темы проекта с родителями;</a:t>
            </a:r>
          </a:p>
          <a:p>
            <a:r>
              <a:rPr lang="ru-RU" b="1"/>
              <a:t>- сбор информации, литературы и дополнительного материала о 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  <a:latin typeface="Arial" charset="0"/>
              </a:rPr>
              <a:t>II </a:t>
            </a:r>
            <a:r>
              <a:rPr lang="ru-RU" sz="2800" b="1" smtClean="0">
                <a:solidFill>
                  <a:srgbClr val="FFFF00"/>
                </a:solidFill>
                <a:latin typeface="Arial" charset="0"/>
              </a:rPr>
              <a:t>этап: продуктивная совместная</a:t>
            </a:r>
            <a:br>
              <a:rPr lang="ru-RU" sz="2800" b="1" smtClean="0">
                <a:solidFill>
                  <a:srgbClr val="FFFF00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FFFF00"/>
                </a:solidFill>
              </a:rPr>
              <a:t> </a:t>
            </a:r>
            <a:r>
              <a:rPr lang="ru-RU" sz="2800" b="1" smtClean="0">
                <a:solidFill>
                  <a:srgbClr val="FFFF00"/>
                </a:solidFill>
                <a:latin typeface="Arial" charset="0"/>
              </a:rPr>
              <a:t>деятельность с детьми</a:t>
            </a:r>
            <a:r>
              <a:rPr lang="ru-RU" sz="3200" b="1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507" name="Rectangle 2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1508" name="Rectangle 54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323850" y="692150"/>
            <a:ext cx="8143875" cy="5786438"/>
            <a:chOff x="2274" y="4848"/>
            <a:chExt cx="8471" cy="7835"/>
          </a:xfrm>
        </p:grpSpPr>
        <p:sp>
          <p:nvSpPr>
            <p:cNvPr id="21512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274" y="4848"/>
              <a:ext cx="8471" cy="7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Oval 52"/>
            <p:cNvSpPr>
              <a:spLocks noChangeArrowheads="1"/>
            </p:cNvSpPr>
            <p:nvPr/>
          </p:nvSpPr>
          <p:spPr bwMode="auto">
            <a:xfrm>
              <a:off x="5766" y="8321"/>
              <a:ext cx="1635" cy="13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/>
                <a:t>  </a:t>
              </a:r>
              <a:r>
                <a:rPr lang="ru-RU" sz="1400" b="1"/>
                <a:t>методы и формы работы с детьми</a:t>
              </a:r>
              <a:endParaRPr lang="ru-RU" sz="1800" b="1"/>
            </a:p>
          </p:txBody>
        </p:sp>
        <p:sp>
          <p:nvSpPr>
            <p:cNvPr id="21514" name="Oval 51"/>
            <p:cNvSpPr>
              <a:spLocks noChangeArrowheads="1"/>
            </p:cNvSpPr>
            <p:nvPr/>
          </p:nvSpPr>
          <p:spPr bwMode="auto">
            <a:xfrm>
              <a:off x="8166" y="8865"/>
              <a:ext cx="2400" cy="209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800" b="1"/>
                <a:t>Сбор информации для музея </a:t>
              </a:r>
            </a:p>
            <a:p>
              <a:pPr algn="ctr" eaLnBrk="0" hangingPunct="0"/>
              <a:endParaRPr lang="ru-RU" sz="1800"/>
            </a:p>
          </p:txBody>
        </p:sp>
        <p:sp>
          <p:nvSpPr>
            <p:cNvPr id="21515" name="Oval 50"/>
            <p:cNvSpPr>
              <a:spLocks noChangeArrowheads="1"/>
            </p:cNvSpPr>
            <p:nvPr/>
          </p:nvSpPr>
          <p:spPr bwMode="auto">
            <a:xfrm>
              <a:off x="6933" y="10273"/>
              <a:ext cx="2400" cy="209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800" b="1"/>
                <a:t>Слушание музыкальных произведений</a:t>
              </a:r>
            </a:p>
          </p:txBody>
        </p:sp>
        <p:sp>
          <p:nvSpPr>
            <p:cNvPr id="21516" name="Oval 49"/>
            <p:cNvSpPr>
              <a:spLocks noChangeArrowheads="1"/>
            </p:cNvSpPr>
            <p:nvPr/>
          </p:nvSpPr>
          <p:spPr bwMode="auto">
            <a:xfrm>
              <a:off x="4956" y="10551"/>
              <a:ext cx="2400" cy="2091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800" b="1"/>
                <a:t>Просмотр фильмов о ВОВ</a:t>
              </a:r>
            </a:p>
          </p:txBody>
        </p:sp>
        <p:sp>
          <p:nvSpPr>
            <p:cNvPr id="21517" name="Oval 48"/>
            <p:cNvSpPr>
              <a:spLocks noChangeArrowheads="1"/>
            </p:cNvSpPr>
            <p:nvPr/>
          </p:nvSpPr>
          <p:spPr bwMode="auto">
            <a:xfrm>
              <a:off x="3121" y="9855"/>
              <a:ext cx="2400" cy="20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400"/>
            </a:p>
            <a:p>
              <a:pPr algn="ctr" eaLnBrk="0" hangingPunct="0"/>
              <a:r>
                <a:rPr lang="ru-RU" sz="1800" b="1"/>
                <a:t>заучивание стихов, пословиц, песен, танцев</a:t>
              </a:r>
              <a:endParaRPr lang="ru-RU"/>
            </a:p>
          </p:txBody>
        </p:sp>
        <p:sp>
          <p:nvSpPr>
            <p:cNvPr id="21518" name="Oval 47"/>
            <p:cNvSpPr>
              <a:spLocks noChangeArrowheads="1"/>
            </p:cNvSpPr>
            <p:nvPr/>
          </p:nvSpPr>
          <p:spPr bwMode="auto">
            <a:xfrm>
              <a:off x="7921" y="7067"/>
              <a:ext cx="2400" cy="209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/>
                <a:t>Совместные экскурсии</a:t>
              </a:r>
              <a:endParaRPr lang="ru-RU" sz="1800" b="1"/>
            </a:p>
          </p:txBody>
        </p:sp>
        <p:sp>
          <p:nvSpPr>
            <p:cNvPr id="21519" name="Oval 46"/>
            <p:cNvSpPr>
              <a:spLocks noChangeArrowheads="1"/>
            </p:cNvSpPr>
            <p:nvPr/>
          </p:nvSpPr>
          <p:spPr bwMode="auto">
            <a:xfrm>
              <a:off x="6651" y="5534"/>
              <a:ext cx="2400" cy="2091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/>
                <a:t>Встречи с ветеранами, тружениками тыла и детьми войны</a:t>
              </a:r>
              <a:endParaRPr lang="ru-RU" sz="1800" b="1"/>
            </a:p>
          </p:txBody>
        </p:sp>
        <p:sp>
          <p:nvSpPr>
            <p:cNvPr id="21520" name="Oval 45"/>
            <p:cNvSpPr>
              <a:spLocks noChangeArrowheads="1"/>
            </p:cNvSpPr>
            <p:nvPr/>
          </p:nvSpPr>
          <p:spPr bwMode="auto">
            <a:xfrm>
              <a:off x="4674" y="5255"/>
              <a:ext cx="2400" cy="2091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 b="1"/>
                <a:t>Беседы, рассказы детей </a:t>
              </a:r>
            </a:p>
          </p:txBody>
        </p:sp>
        <p:sp>
          <p:nvSpPr>
            <p:cNvPr id="21521" name="Oval 44"/>
            <p:cNvSpPr>
              <a:spLocks noChangeArrowheads="1"/>
            </p:cNvSpPr>
            <p:nvPr/>
          </p:nvSpPr>
          <p:spPr bwMode="auto">
            <a:xfrm>
              <a:off x="2415" y="8182"/>
              <a:ext cx="2400" cy="2091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800" b="1"/>
                <a:t>Изобразительная деятельность</a:t>
              </a:r>
            </a:p>
          </p:txBody>
        </p:sp>
        <p:sp>
          <p:nvSpPr>
            <p:cNvPr id="21522" name="Oval 43"/>
            <p:cNvSpPr>
              <a:spLocks noChangeArrowheads="1"/>
            </p:cNvSpPr>
            <p:nvPr/>
          </p:nvSpPr>
          <p:spPr bwMode="auto">
            <a:xfrm>
              <a:off x="2980" y="6231"/>
              <a:ext cx="2400" cy="20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 b="1"/>
                <a:t>Чтение</a:t>
              </a:r>
            </a:p>
            <a:p>
              <a:pPr algn="ctr" eaLnBrk="0" hangingPunct="0"/>
              <a:r>
                <a:rPr lang="ru-RU" sz="2000" b="1"/>
                <a:t> рассказов</a:t>
              </a:r>
            </a:p>
          </p:txBody>
        </p:sp>
        <p:sp>
          <p:nvSpPr>
            <p:cNvPr id="21523" name="Line 42"/>
            <p:cNvSpPr>
              <a:spLocks noChangeShapeType="1"/>
            </p:cNvSpPr>
            <p:nvPr/>
          </p:nvSpPr>
          <p:spPr bwMode="auto">
            <a:xfrm flipV="1">
              <a:off x="6792" y="7485"/>
              <a:ext cx="42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41"/>
            <p:cNvSpPr>
              <a:spLocks noChangeShapeType="1"/>
            </p:cNvSpPr>
            <p:nvPr/>
          </p:nvSpPr>
          <p:spPr bwMode="auto">
            <a:xfrm flipH="1">
              <a:off x="6227" y="9715"/>
              <a:ext cx="14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Line 40"/>
            <p:cNvSpPr>
              <a:spLocks noChangeShapeType="1"/>
            </p:cNvSpPr>
            <p:nvPr/>
          </p:nvSpPr>
          <p:spPr bwMode="auto">
            <a:xfrm>
              <a:off x="7074" y="9576"/>
              <a:ext cx="424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Line 39"/>
            <p:cNvSpPr>
              <a:spLocks noChangeShapeType="1"/>
            </p:cNvSpPr>
            <p:nvPr/>
          </p:nvSpPr>
          <p:spPr bwMode="auto">
            <a:xfrm flipH="1">
              <a:off x="5098" y="9436"/>
              <a:ext cx="847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Line 38"/>
            <p:cNvSpPr>
              <a:spLocks noChangeShapeType="1"/>
            </p:cNvSpPr>
            <p:nvPr/>
          </p:nvSpPr>
          <p:spPr bwMode="auto">
            <a:xfrm flipH="1" flipV="1">
              <a:off x="6086" y="7346"/>
              <a:ext cx="282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37"/>
            <p:cNvSpPr>
              <a:spLocks noChangeShapeType="1"/>
            </p:cNvSpPr>
            <p:nvPr/>
          </p:nvSpPr>
          <p:spPr bwMode="auto">
            <a:xfrm flipH="1" flipV="1">
              <a:off x="5098" y="8043"/>
              <a:ext cx="847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Line 36"/>
            <p:cNvSpPr>
              <a:spLocks noChangeShapeType="1"/>
            </p:cNvSpPr>
            <p:nvPr/>
          </p:nvSpPr>
          <p:spPr bwMode="auto">
            <a:xfrm flipH="1">
              <a:off x="4815" y="9018"/>
              <a:ext cx="988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Line 35"/>
            <p:cNvSpPr>
              <a:spLocks noChangeShapeType="1"/>
            </p:cNvSpPr>
            <p:nvPr/>
          </p:nvSpPr>
          <p:spPr bwMode="auto">
            <a:xfrm>
              <a:off x="7356" y="9158"/>
              <a:ext cx="989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Line 34"/>
            <p:cNvSpPr>
              <a:spLocks noChangeShapeType="1"/>
            </p:cNvSpPr>
            <p:nvPr/>
          </p:nvSpPr>
          <p:spPr bwMode="auto">
            <a:xfrm flipV="1">
              <a:off x="7215" y="8321"/>
              <a:ext cx="706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10" name="Picture 19" descr="web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6072188"/>
            <a:ext cx="8072438" cy="785812"/>
          </a:xfrm>
        </p:spPr>
      </p:pic>
      <p:pic>
        <p:nvPicPr>
          <p:cNvPr id="21511" name="Picture 19" descr="web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310563" y="476250"/>
            <a:ext cx="833437" cy="5715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928688"/>
          </a:xfrm>
        </p:spPr>
        <p:txBody>
          <a:bodyPr/>
          <a:lstStyle/>
          <a:p>
            <a:r>
              <a:rPr lang="ru-RU" b="1" smtClean="0"/>
              <a:t>Сотрудничество с семьей:</a:t>
            </a:r>
          </a:p>
        </p:txBody>
      </p:sp>
      <p:sp>
        <p:nvSpPr>
          <p:cNvPr id="22531" name="Rectangle 20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971550" y="836613"/>
            <a:ext cx="7056438" cy="5857875"/>
            <a:chOff x="1657" y="2291"/>
            <a:chExt cx="8716" cy="8058"/>
          </a:xfrm>
        </p:grpSpPr>
        <p:sp>
          <p:nvSpPr>
            <p:cNvPr id="22535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657" y="2291"/>
              <a:ext cx="8612" cy="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Oval 18"/>
            <p:cNvSpPr>
              <a:spLocks noChangeArrowheads="1"/>
            </p:cNvSpPr>
            <p:nvPr/>
          </p:nvSpPr>
          <p:spPr bwMode="auto">
            <a:xfrm>
              <a:off x="3686" y="2586"/>
              <a:ext cx="2400" cy="22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/>
                <a:t>беседа с родителями знакомство с проектом</a:t>
              </a:r>
              <a:r>
                <a:rPr lang="ru-RU"/>
                <a:t> </a:t>
              </a:r>
            </a:p>
          </p:txBody>
        </p:sp>
        <p:sp>
          <p:nvSpPr>
            <p:cNvPr id="22537" name="Oval 17"/>
            <p:cNvSpPr>
              <a:spLocks noChangeArrowheads="1"/>
            </p:cNvSpPr>
            <p:nvPr/>
          </p:nvSpPr>
          <p:spPr bwMode="auto">
            <a:xfrm>
              <a:off x="6598" y="2684"/>
              <a:ext cx="2259" cy="2229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/>
                <a:t>составление рассказов о своих прадедушках</a:t>
              </a:r>
              <a:endParaRPr lang="ru-RU" b="1"/>
            </a:p>
          </p:txBody>
        </p:sp>
        <p:sp>
          <p:nvSpPr>
            <p:cNvPr id="22538" name="Oval 16"/>
            <p:cNvSpPr>
              <a:spLocks noChangeArrowheads="1"/>
            </p:cNvSpPr>
            <p:nvPr/>
          </p:nvSpPr>
          <p:spPr bwMode="auto">
            <a:xfrm>
              <a:off x="5097" y="5332"/>
              <a:ext cx="1977" cy="19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800" b="1"/>
                <a:t>методы и формы работы</a:t>
              </a:r>
            </a:p>
          </p:txBody>
        </p:sp>
        <p:sp>
          <p:nvSpPr>
            <p:cNvPr id="22539" name="Oval 15"/>
            <p:cNvSpPr>
              <a:spLocks noChangeArrowheads="1"/>
            </p:cNvSpPr>
            <p:nvPr/>
          </p:nvSpPr>
          <p:spPr bwMode="auto">
            <a:xfrm>
              <a:off x="8011" y="4846"/>
              <a:ext cx="2362" cy="222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800" b="1"/>
                <a:t>Создание развивающей среды</a:t>
              </a:r>
            </a:p>
            <a:p>
              <a:pPr algn="ctr" eaLnBrk="0" hangingPunct="0"/>
              <a:endParaRPr lang="ru-RU" sz="1800" b="1"/>
            </a:p>
          </p:txBody>
        </p:sp>
        <p:sp>
          <p:nvSpPr>
            <p:cNvPr id="22540" name="Oval 14"/>
            <p:cNvSpPr>
              <a:spLocks noChangeArrowheads="1"/>
            </p:cNvSpPr>
            <p:nvPr/>
          </p:nvSpPr>
          <p:spPr bwMode="auto">
            <a:xfrm>
              <a:off x="6510" y="7499"/>
              <a:ext cx="2258" cy="2162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/>
                <a:t>совместные рисунки родителей и  детей</a:t>
              </a:r>
              <a:r>
                <a:rPr lang="ru-RU"/>
                <a:t> </a:t>
              </a:r>
            </a:p>
          </p:txBody>
        </p:sp>
        <p:sp>
          <p:nvSpPr>
            <p:cNvPr id="22541" name="Oval 12"/>
            <p:cNvSpPr>
              <a:spLocks noChangeArrowheads="1"/>
            </p:cNvSpPr>
            <p:nvPr/>
          </p:nvSpPr>
          <p:spPr bwMode="auto">
            <a:xfrm>
              <a:off x="3333" y="7499"/>
              <a:ext cx="2383" cy="216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/>
                <a:t>Помощь в приготовлении костюмов</a:t>
              </a:r>
              <a:endParaRPr lang="ru-RU" sz="1800" b="1"/>
            </a:p>
          </p:txBody>
        </p:sp>
        <p:sp>
          <p:nvSpPr>
            <p:cNvPr id="22542" name="Oval 11"/>
            <p:cNvSpPr>
              <a:spLocks noChangeArrowheads="1"/>
            </p:cNvSpPr>
            <p:nvPr/>
          </p:nvSpPr>
          <p:spPr bwMode="auto">
            <a:xfrm>
              <a:off x="2010" y="4846"/>
              <a:ext cx="2258" cy="2230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/>
                <a:t>Сбор наградных документы участников ВОВ, фотографии прадедушек</a:t>
              </a:r>
            </a:p>
          </p:txBody>
        </p:sp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 flipH="1" flipV="1">
              <a:off x="5363" y="4748"/>
              <a:ext cx="353" cy="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8"/>
            <p:cNvSpPr>
              <a:spLocks noChangeShapeType="1"/>
            </p:cNvSpPr>
            <p:nvPr/>
          </p:nvSpPr>
          <p:spPr bwMode="auto">
            <a:xfrm flipH="1" flipV="1">
              <a:off x="4304" y="5927"/>
              <a:ext cx="847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7"/>
            <p:cNvSpPr>
              <a:spLocks noChangeShapeType="1"/>
            </p:cNvSpPr>
            <p:nvPr/>
          </p:nvSpPr>
          <p:spPr bwMode="auto">
            <a:xfrm flipH="1">
              <a:off x="5010" y="7106"/>
              <a:ext cx="495" cy="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4"/>
            <p:cNvSpPr>
              <a:spLocks noChangeShapeType="1"/>
            </p:cNvSpPr>
            <p:nvPr/>
          </p:nvSpPr>
          <p:spPr bwMode="auto">
            <a:xfrm>
              <a:off x="6686" y="7106"/>
              <a:ext cx="353" cy="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3"/>
            <p:cNvSpPr>
              <a:spLocks noChangeShapeType="1"/>
            </p:cNvSpPr>
            <p:nvPr/>
          </p:nvSpPr>
          <p:spPr bwMode="auto">
            <a:xfrm flipV="1">
              <a:off x="7074" y="5990"/>
              <a:ext cx="759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2"/>
            <p:cNvSpPr>
              <a:spLocks noChangeShapeType="1"/>
            </p:cNvSpPr>
            <p:nvPr/>
          </p:nvSpPr>
          <p:spPr bwMode="auto">
            <a:xfrm flipV="1">
              <a:off x="6598" y="4748"/>
              <a:ext cx="529" cy="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533" name="Picture 19" descr="web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6215063"/>
            <a:ext cx="7858125" cy="642937"/>
          </a:xfrm>
        </p:spPr>
      </p:pic>
      <p:pic>
        <p:nvPicPr>
          <p:cNvPr id="22534" name="Picture 19" descr="web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239125" y="214313"/>
            <a:ext cx="904875" cy="60721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4" descr="5956857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195513" y="374650"/>
            <a:ext cx="6948487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</a:rPr>
              <a:t>III </a:t>
            </a:r>
            <a:r>
              <a:rPr lang="ru-RU" sz="3600" b="1">
                <a:solidFill>
                  <a:srgbClr val="CC0000"/>
                </a:solidFill>
              </a:rPr>
              <a:t>этап: </a:t>
            </a:r>
          </a:p>
          <a:p>
            <a:pPr algn="ctr"/>
            <a:r>
              <a:rPr lang="ru-RU" sz="3600" b="1">
                <a:solidFill>
                  <a:srgbClr val="CC0000"/>
                </a:solidFill>
              </a:rPr>
              <a:t>Презентация проектной</a:t>
            </a:r>
            <a:br>
              <a:rPr lang="ru-RU" sz="3600" b="1">
                <a:solidFill>
                  <a:srgbClr val="CC0000"/>
                </a:solidFill>
              </a:rPr>
            </a:br>
            <a:r>
              <a:rPr lang="ru-RU" sz="3600" b="1">
                <a:solidFill>
                  <a:srgbClr val="CC0000"/>
                </a:solidFill>
              </a:rPr>
              <a:t> деятельности</a:t>
            </a:r>
          </a:p>
          <a:p>
            <a:pPr algn="ctr"/>
            <a:endParaRPr lang="ru-RU"/>
          </a:p>
          <a:p>
            <a:r>
              <a:rPr lang="ru-RU"/>
              <a:t>- </a:t>
            </a:r>
            <a:r>
              <a:rPr lang="ru-RU" sz="3200" b="1"/>
              <a:t>Музей воинской славы;</a:t>
            </a:r>
          </a:p>
          <a:p>
            <a:r>
              <a:rPr lang="ru-RU" sz="3200" b="1"/>
              <a:t>- Показ НОД на районном семинаре для работников ДО на тему: «Мы - правнуки Победы»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Picture 24" descr="595685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51950" cy="6858000"/>
          </a:xfrm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124075" y="285750"/>
            <a:ext cx="669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051050" y="549275"/>
            <a:ext cx="7092950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</a:rPr>
              <a:t>Предполагаемый результат:</a:t>
            </a:r>
          </a:p>
          <a:p>
            <a:r>
              <a:rPr lang="ru-RU" b="1"/>
              <a:t>•  </a:t>
            </a:r>
            <a:r>
              <a:rPr lang="ru-RU" sz="2000" b="1"/>
              <a:t>Осознание детьми значения победы нашего народа в Великой Отечественной войне;</a:t>
            </a:r>
          </a:p>
          <a:p>
            <a:r>
              <a:rPr lang="ru-RU" sz="2000" b="1"/>
              <a:t>• Развитие духовно - богатой личности ребенка, как активного участника проекта;</a:t>
            </a:r>
          </a:p>
          <a:p>
            <a:r>
              <a:rPr lang="ru-RU" sz="2000" b="1"/>
              <a:t>•   Создание благоприятных условий для саморазвития ребенка;</a:t>
            </a:r>
          </a:p>
          <a:p>
            <a:r>
              <a:rPr lang="ru-RU" sz="2000" b="1"/>
              <a:t>• Повышение заинтересованности родителей в формировании у детей представлений о Великой Отечественной войне.</a:t>
            </a:r>
          </a:p>
          <a:p>
            <a:pPr>
              <a:buFontTx/>
              <a:buChar char="•"/>
            </a:pPr>
            <a:r>
              <a:rPr lang="ru-RU" sz="2000" b="1"/>
              <a:t> Данный проект, в процессе ознакомления детей с событиями Великой Отечественной войны 1941-1945 годов, будет способствовать представлениям ребенка о ВОВ, освоению детьми значения слов военной тематики и их употребление в соответствии с контекстом высказывания. </a:t>
            </a:r>
          </a:p>
          <a:p>
            <a:pPr>
              <a:buFontTx/>
              <a:buChar char="•"/>
            </a:pPr>
            <a:r>
              <a:rPr lang="ru-RU" sz="2000" b="1"/>
              <a:t> Работа с художественной литературой позволит уточнить, углубить его чувства, организовать социальный опыт</a:t>
            </a:r>
            <a:r>
              <a:rPr lang="ru-RU" sz="2000"/>
              <a:t> </a:t>
            </a:r>
            <a:endParaRPr lang="ru-RU" sz="2000" b="1"/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7078</TotalTime>
  <Words>980</Words>
  <Application>Microsoft Office PowerPoint</Application>
  <PresentationFormat>Экран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Calibri</vt:lpstr>
      <vt:lpstr>ＭＳ Ｐゴシック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II этап: продуктивная совместная  деятельность с детьми </vt:lpstr>
      <vt:lpstr>Сотрудничество с семьей: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Мой прадед, Каримов Абдулгазиз Мингазизович, родился в с.Камышла в 1913 году. В 1939г. Абдулгазиз бабай женился на нашей прабабушке Зубарзят Сахаповне и увёз её в Ташкент.  Весть о войне дошла и до Ташкента. В этот день дедушка пришёл с работы на обед и его вызвали в военкомат – это были последние минуты встречи с родными людьми, о чём дедушка и не подозревал.</vt:lpstr>
      <vt:lpstr>В военкомате дедушку определили в 16-ый полк связи и отправили на фронт.</vt:lpstr>
      <vt:lpstr>Полк участвовал в освобождении Московской, Ленинградской областей. Дед был связистом, всегда на передовой. Он и пятеро солдат сначала изучали местность, протягивали связь и только потом полк двигался вперёд.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Ёжик</dc:creator>
  <cp:lastModifiedBy>Эльмира</cp:lastModifiedBy>
  <cp:revision>164</cp:revision>
  <dcterms:created xsi:type="dcterms:W3CDTF">2010-04-26T18:34:28Z</dcterms:created>
  <dcterms:modified xsi:type="dcterms:W3CDTF">2016-01-14T11:26:49Z</dcterms:modified>
</cp:coreProperties>
</file>