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7" r:id="rId4"/>
    <p:sldId id="259" r:id="rId5"/>
    <p:sldId id="260" r:id="rId6"/>
    <p:sldId id="263" r:id="rId7"/>
    <p:sldId id="262" r:id="rId8"/>
    <p:sldId id="278" r:id="rId9"/>
    <p:sldId id="266" r:id="rId10"/>
    <p:sldId id="267" r:id="rId11"/>
    <p:sldId id="265" r:id="rId12"/>
    <p:sldId id="264" r:id="rId13"/>
    <p:sldId id="268" r:id="rId14"/>
    <p:sldId id="270" r:id="rId15"/>
    <p:sldId id="272" r:id="rId16"/>
    <p:sldId id="271" r:id="rId17"/>
    <p:sldId id="261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89"/>
    <a:srgbClr val="FFFF99"/>
    <a:srgbClr val="FF9999"/>
    <a:srgbClr val="61F97A"/>
    <a:srgbClr val="79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E6206-1E3A-4AF7-A8D8-C0AC82BC0DCA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965E1-F2A1-4248-BB3B-18B41459D1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7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3526-86B5-425E-A56E-D313B1733A5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965E1-F2A1-4248-BB3B-18B41459D15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965E1-F2A1-4248-BB3B-18B41459D15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13526-86B5-425E-A56E-D313B1733A5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965E1-F2A1-4248-BB3B-18B41459D15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16954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685800"/>
            <a:ext cx="49339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No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858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812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CC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CC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CC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gif"/><Relationship Id="rId3" Type="http://schemas.openxmlformats.org/officeDocument/2006/relationships/image" Target="../media/image26.gif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gif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3286124"/>
            <a:ext cx="7858180" cy="228601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fromWordArt="1">
            <a:prstTxWarp prst="textWave1">
              <a:avLst>
                <a:gd name="adj1" fmla="val 13005"/>
                <a:gd name="adj2" fmla="val -802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«Тип Моллюски» 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928662" y="642918"/>
            <a:ext cx="7715304" cy="221457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Урок обобщения знаний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 теме : 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Лариса\Рабочий стол\Моллюск - хобот сло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494" y="0"/>
            <a:ext cx="3294818" cy="3789040"/>
          </a:xfrm>
          <a:prstGeom prst="rect">
            <a:avLst/>
          </a:prstGeom>
          <a:noFill/>
        </p:spPr>
      </p:pic>
      <p:pic>
        <p:nvPicPr>
          <p:cNvPr id="6147" name="Picture 3" descr="C:\Documents and Settings\Лариса\Рабочий стол\0_69b57_c01a2fe2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3284984"/>
            <a:ext cx="4575920" cy="3358726"/>
          </a:xfrm>
          <a:prstGeom prst="rect">
            <a:avLst/>
          </a:prstGeom>
          <a:noFill/>
        </p:spPr>
      </p:pic>
      <p:pic>
        <p:nvPicPr>
          <p:cNvPr id="6148" name="Picture 4" descr="C:\Documents and Settings\Лариса\Рабочий стол\giant-tridakna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428604"/>
            <a:ext cx="4138898" cy="2784864"/>
          </a:xfrm>
          <a:prstGeom prst="rect">
            <a:avLst/>
          </a:prstGeom>
          <a:noFill/>
        </p:spPr>
      </p:pic>
      <p:pic>
        <p:nvPicPr>
          <p:cNvPr id="6149" name="Picture 5" descr="C:\Documents and Settings\Лариса\Рабочий стол\giant-clam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9632" y="3429000"/>
            <a:ext cx="2701599" cy="319543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142844" y="4500570"/>
            <a:ext cx="8858312" cy="21431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Задание №2 «Моделирование моллюсков»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14356"/>
            <a:ext cx="2500330" cy="35719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Брюхоногие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714356"/>
            <a:ext cx="3143272" cy="357190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</a:rPr>
              <a:t>Двустворчатые </a:t>
            </a:r>
            <a:endParaRPr lang="ru-RU" sz="24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714356"/>
            <a:ext cx="2786094" cy="357190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Головоногие</a:t>
            </a:r>
            <a:endParaRPr lang="ru-RU" sz="2800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85720" y="4500570"/>
            <a:ext cx="20717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2500298" y="4572008"/>
            <a:ext cx="2366649" cy="79057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929190" y="4572008"/>
            <a:ext cx="1085850" cy="1304925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1428728" y="5357826"/>
            <a:ext cx="857256" cy="1214422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357158" y="5429264"/>
            <a:ext cx="1000132" cy="1142999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7" cstate="email"/>
          <a:stretch>
            <a:fillRect/>
          </a:stretch>
        </p:blipFill>
        <p:spPr>
          <a:xfrm>
            <a:off x="7858148" y="4572008"/>
            <a:ext cx="1100140" cy="1971678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8" cstate="email"/>
          <a:stretch>
            <a:fillRect/>
          </a:stretch>
        </p:blipFill>
        <p:spPr>
          <a:xfrm>
            <a:off x="2500298" y="5429264"/>
            <a:ext cx="2257425" cy="933450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9" cstate="email"/>
          <a:stretch>
            <a:fillRect/>
          </a:stretch>
        </p:blipFill>
        <p:spPr>
          <a:xfrm>
            <a:off x="6215074" y="4714884"/>
            <a:ext cx="1400175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3786182" cy="50006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3143248"/>
            <a:ext cx="5214942" cy="371475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142852"/>
            <a:ext cx="5286380" cy="2857496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1928826" cy="18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0"/>
            <a:ext cx="1276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214290"/>
            <a:ext cx="270125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1071546"/>
            <a:ext cx="1285884" cy="137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29058" y="928670"/>
            <a:ext cx="1069951" cy="144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 descr="C:\Documents and Settings\Admin\Рабочий стол\o_8z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0570" y="0"/>
            <a:ext cx="5263430" cy="2643182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388" y="4286256"/>
            <a:ext cx="24860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 descr="C:\Documents and Settings\Admin\Рабочий стол\0010-013-ZHabernoe-dykhanie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000496" y="3867614"/>
            <a:ext cx="2500330" cy="1478690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29058" y="3429000"/>
            <a:ext cx="4881592" cy="30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14282" y="2357430"/>
            <a:ext cx="328614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dmin\Рабочий стол\escargot-03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857232"/>
            <a:ext cx="375049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Задание № 3 «Чей это орган?»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14356"/>
            <a:ext cx="2786050" cy="4143404"/>
          </a:xfrm>
          <a:prstGeom prst="rect">
            <a:avLst/>
          </a:prstGeom>
          <a:solidFill>
            <a:srgbClr val="61F97A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Брюхоногие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714356"/>
            <a:ext cx="3286148" cy="4214842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Двустворчатые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7906" y="714356"/>
            <a:ext cx="2786094" cy="4214842"/>
          </a:xfrm>
          <a:prstGeom prst="rect">
            <a:avLst/>
          </a:prstGeom>
          <a:solidFill>
            <a:srgbClr val="79C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</a:rPr>
              <a:t>Головоногие</a:t>
            </a:r>
            <a:endParaRPr lang="ru-RU" sz="2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00034" y="4867643"/>
            <a:ext cx="16033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709613" algn="l"/>
              </a:tabLst>
            </a:pPr>
            <a:r>
              <a:rPr lang="ru-RU" sz="2800" dirty="0" smtClean="0"/>
              <a:t>Легкое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3108" y="4811594"/>
            <a:ext cx="1357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жабры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3108" y="4786322"/>
            <a:ext cx="1357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жабры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786182" y="5286388"/>
            <a:ext cx="22145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сердце 2-х камерное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215074" y="5286388"/>
            <a:ext cx="2143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сердце 3-х камерное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215074" y="5286388"/>
            <a:ext cx="2143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сердце 3-х камерное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5572140"/>
            <a:ext cx="23663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чернильная </a:t>
            </a:r>
          </a:p>
          <a:p>
            <a:pPr algn="ctr"/>
            <a:r>
              <a:rPr lang="ru-RU" sz="2400" dirty="0" smtClean="0"/>
              <a:t>железа</a:t>
            </a:r>
            <a:endParaRPr lang="ru-RU" sz="2400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5000628" y="6000768"/>
            <a:ext cx="20716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воронка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85918" y="6072206"/>
            <a:ext cx="1785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сифоны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85918" y="6072206"/>
            <a:ext cx="17859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сифоны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643438" y="4714884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мантия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643438" y="4714884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мантия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643438" y="4714884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мантия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0174 -0.289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47951 -0.13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82659E-7 L -0.37379 -0.59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-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04046E-6 L -0.32049 -0.5782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73988E-6 L 0.18368 -0.193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-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5896E-6 L -0.11025 -0.597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-2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13873E-6 L 0.16233 -0.464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2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48148E-6 L 0.4908 -0.262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3386 -0.656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3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0.70174 -0.309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17066 -0.663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3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53247 -0.5807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-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4.44444E-6 L 0.26077 -0.07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4097" grpId="0"/>
      <p:bldP spid="8" grpId="0"/>
      <p:bldP spid="4098" grpId="0"/>
      <p:bldP spid="10" grpId="0"/>
      <p:bldP spid="11" grpId="1"/>
      <p:bldP spid="12" grpId="0"/>
      <p:bldP spid="4099" grpId="0"/>
      <p:bldP spid="4101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WordArt 10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716463" y="0"/>
            <a:ext cx="4103687" cy="20891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ОСЬМИНОГ</a:t>
            </a:r>
          </a:p>
        </p:txBody>
      </p:sp>
      <p:pic>
        <p:nvPicPr>
          <p:cNvPr id="9227" name="Picture 11" descr="р-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175" cy="3716338"/>
          </a:xfrm>
          <a:prstGeom prst="rect">
            <a:avLst/>
          </a:prstGeom>
          <a:noFill/>
        </p:spPr>
      </p:pic>
      <p:pic>
        <p:nvPicPr>
          <p:cNvPr id="9229" name="Picture 13" descr="спру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640138"/>
            <a:ext cx="3382963" cy="3217862"/>
          </a:xfrm>
          <a:prstGeom prst="rect">
            <a:avLst/>
          </a:prstGeom>
          <a:noFill/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176463" y="5969000"/>
            <a:ext cx="128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Раковина </a:t>
            </a:r>
          </a:p>
          <a:p>
            <a:r>
              <a:rPr lang="ru-RU"/>
              <a:t>Аргонавта</a:t>
            </a:r>
          </a:p>
        </p:txBody>
      </p:sp>
      <p:pic>
        <p:nvPicPr>
          <p:cNvPr id="9232" name="Picture 16" descr="f_00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276475"/>
            <a:ext cx="4787900" cy="459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kalm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475"/>
            <a:ext cx="464343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025" y="0"/>
            <a:ext cx="4591050" cy="6858000"/>
          </a:xfrm>
          <a:prstGeom prst="rect">
            <a:avLst/>
          </a:prstGeom>
          <a:noFill/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3816350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КАЛЬМАР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79388" y="4941888"/>
            <a:ext cx="4105275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Длина 18-20 м и вес 4 т</a:t>
            </a:r>
          </a:p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Скорость движения </a:t>
            </a:r>
          </a:p>
          <a:p>
            <a:pPr algn="ctr"/>
            <a:r>
              <a:rPr lang="ru-RU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50-60 км/ч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р-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557338"/>
            <a:ext cx="3987800" cy="4967287"/>
          </a:xfrm>
          <a:prstGeom prst="rect">
            <a:avLst/>
          </a:prstGeom>
          <a:noFill/>
        </p:spPr>
      </p:pic>
      <p:pic>
        <p:nvPicPr>
          <p:cNvPr id="10245" name="Picture 5" descr="р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4095750" cy="4949825"/>
          </a:xfrm>
          <a:prstGeom prst="rect">
            <a:avLst/>
          </a:prstGeom>
          <a:noFill/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403350" y="188913"/>
            <a:ext cx="61214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КАРАКАТИЦА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285720" y="3857628"/>
            <a:ext cx="8572560" cy="107157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85720" y="1500174"/>
            <a:ext cx="8572560" cy="107157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290"/>
            <a:ext cx="798132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Задание №4   </a:t>
            </a:r>
            <a:r>
              <a:rPr lang="ru-RU" sz="2800" b="1" u="sng" dirty="0" smtClean="0"/>
              <a:t>Четвертый лишний</a:t>
            </a:r>
            <a:r>
              <a:rPr lang="ru-RU" sz="2800" b="1" dirty="0" smtClean="0"/>
              <a:t>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1714488"/>
            <a:ext cx="1629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C3C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медуза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785926"/>
            <a:ext cx="216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C3C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Перловица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1714488"/>
            <a:ext cx="1876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C3C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прудовик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1714488"/>
            <a:ext cx="1893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C3C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осьминог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214818"/>
            <a:ext cx="1739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C3C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Кальмар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58016" y="4143380"/>
            <a:ext cx="13308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C3C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мидия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4143380"/>
            <a:ext cx="1893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C3C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осьминог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57686" y="4071942"/>
            <a:ext cx="2187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C3C3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каракатица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3500438"/>
            <a:ext cx="9144000" cy="33547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                       </a:t>
            </a:r>
            <a:r>
              <a:rPr lang="ru-RU" sz="3200" dirty="0" smtClean="0">
                <a:solidFill>
                  <a:srgbClr val="FF0000"/>
                </a:solidFill>
              </a:rPr>
              <a:t>Вариант 2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33547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                  </a:t>
            </a:r>
            <a:r>
              <a:rPr lang="ru-RU" sz="3200" dirty="0" smtClean="0">
                <a:solidFill>
                  <a:srgbClr val="FF0000"/>
                </a:solidFill>
              </a:rPr>
              <a:t>Вариант 1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 descr="Ребус по биолог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390715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бус по биолог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364333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бус по биологи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214842" cy="153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ебус по биологи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072074"/>
            <a:ext cx="250033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61308" y="4000504"/>
            <a:ext cx="4682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Имеющие две половинки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5429264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Помогают дышать у водных 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73142" y="2000240"/>
            <a:ext cx="4770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Обладают реактивностью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214810" y="571480"/>
            <a:ext cx="35718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 неё прячется.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786314" y="4572008"/>
          <a:ext cx="3929094" cy="490728"/>
        </p:xfrm>
        <a:graphic>
          <a:graphicData uri="http://schemas.openxmlformats.org/drawingml/2006/table">
            <a:tbl>
              <a:tblPr/>
              <a:tblGrid>
                <a:gridCol w="302238"/>
                <a:gridCol w="302238"/>
                <a:gridCol w="302238"/>
                <a:gridCol w="302238"/>
                <a:gridCol w="302238"/>
                <a:gridCol w="302238"/>
                <a:gridCol w="302238"/>
                <a:gridCol w="302238"/>
                <a:gridCol w="302238"/>
                <a:gridCol w="302238"/>
                <a:gridCol w="302238"/>
                <a:gridCol w="302238"/>
                <a:gridCol w="302238"/>
              </a:tblGrid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у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ч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ы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929058" y="6072206"/>
          <a:ext cx="3643340" cy="490728"/>
        </p:xfrm>
        <a:graphic>
          <a:graphicData uri="http://schemas.openxmlformats.org/drawingml/2006/table">
            <a:tbl>
              <a:tblPr/>
              <a:tblGrid>
                <a:gridCol w="728668"/>
                <a:gridCol w="728668"/>
                <a:gridCol w="728668"/>
                <a:gridCol w="728668"/>
                <a:gridCol w="728668"/>
              </a:tblGrid>
              <a:tr h="407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l"/>
                        </a:tabLs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ж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l"/>
                        </a:tabLs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l"/>
                        </a:tabLs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l"/>
                        </a:tabLst>
                      </a:pPr>
                      <a:r>
                        <a:rPr lang="ru-RU" sz="2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50900" algn="l"/>
                        </a:tabLst>
                      </a:pPr>
                      <a:r>
                        <a:rPr lang="ru-RU" sz="2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ы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48" y="2571744"/>
          <a:ext cx="4429161" cy="500066"/>
        </p:xfrm>
        <a:graphic>
          <a:graphicData uri="http://schemas.openxmlformats.org/drawingml/2006/table">
            <a:tbl>
              <a:tblPr/>
              <a:tblGrid>
                <a:gridCol w="402651"/>
                <a:gridCol w="402651"/>
                <a:gridCol w="402651"/>
                <a:gridCol w="402651"/>
                <a:gridCol w="402651"/>
                <a:gridCol w="402651"/>
                <a:gridCol w="402651"/>
                <a:gridCol w="402651"/>
                <a:gridCol w="402651"/>
                <a:gridCol w="402651"/>
                <a:gridCol w="402651"/>
              </a:tblGrid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Calibri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286248" y="1214422"/>
          <a:ext cx="4286280" cy="490728"/>
        </p:xfrm>
        <a:graphic>
          <a:graphicData uri="http://schemas.openxmlformats.org/drawingml/2006/table">
            <a:tbl>
              <a:tblPr/>
              <a:tblGrid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</a:tblGrid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000100" y="1643050"/>
            <a:ext cx="777091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Оценивание результатов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Более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26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баллов- отметка 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20-25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отметка 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15-19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отметка 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142984"/>
            <a:ext cx="8929718" cy="372409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урока: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Обобщить, систематизировать,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расширить полученные знания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важнейших представителях типа Моллюски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Лариса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3309830" cy="2214578"/>
          </a:xfrm>
          <a:prstGeom prst="rect">
            <a:avLst/>
          </a:prstGeom>
          <a:noFill/>
        </p:spPr>
      </p:pic>
      <p:pic>
        <p:nvPicPr>
          <p:cNvPr id="6" name="Picture 5" descr="C:\Documents and Settings\Лариса\Рабочий стол\snail-wa_edit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285728"/>
            <a:ext cx="2071702" cy="2691139"/>
          </a:xfrm>
          <a:prstGeom prst="rect">
            <a:avLst/>
          </a:prstGeom>
          <a:noFill/>
        </p:spPr>
      </p:pic>
      <p:pic>
        <p:nvPicPr>
          <p:cNvPr id="7" name="Picture 4" descr="C:\Documents and Settings\Лариса\Рабочий стол\8o3ti6mqn_MjlQNfQN4fm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5145" y="4214818"/>
            <a:ext cx="3697383" cy="2214578"/>
          </a:xfrm>
          <a:prstGeom prst="rect">
            <a:avLst/>
          </a:prstGeom>
          <a:noFill/>
        </p:spPr>
      </p:pic>
      <p:pic>
        <p:nvPicPr>
          <p:cNvPr id="8" name="Picture 2" descr="C:\Documents and Settings\Лариса\Рабочий стол\59844661_1275568614_6971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428604"/>
            <a:ext cx="3071834" cy="2045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>
            <a:lum bright="20000"/>
          </a:blip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42844" y="142852"/>
            <a:ext cx="436243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4572000" y="142852"/>
            <a:ext cx="435771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Лариса\Рабочий стол\1253357571_ampulyariya-bridgesi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747091" cy="2808312"/>
          </a:xfrm>
          <a:prstGeom prst="rect">
            <a:avLst/>
          </a:prstGeom>
          <a:noFill/>
        </p:spPr>
      </p:pic>
      <p:pic>
        <p:nvPicPr>
          <p:cNvPr id="4" name="Picture 2" descr="C:\Documents and Settings\Лариса\Рабочий стол\ulitka-ahat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1942"/>
            <a:ext cx="5857916" cy="2567720"/>
          </a:xfrm>
          <a:prstGeom prst="rect">
            <a:avLst/>
          </a:prstGeom>
          <a:noFill/>
        </p:spPr>
      </p:pic>
      <p:pic>
        <p:nvPicPr>
          <p:cNvPr id="3" name="Picture 4" descr="C:\Documents and Settings\Лариса\Рабочий стол\Helix pomatia 16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928802"/>
            <a:ext cx="3234515" cy="2428892"/>
          </a:xfrm>
          <a:prstGeom prst="rect">
            <a:avLst/>
          </a:prstGeom>
          <a:noFill/>
        </p:spPr>
      </p:pic>
      <p:pic>
        <p:nvPicPr>
          <p:cNvPr id="5" name="Picture 5" descr="C:\Documents and Settings\Лариса\Рабочий стол\ph_5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357166"/>
            <a:ext cx="3623556" cy="2415704"/>
          </a:xfrm>
          <a:prstGeom prst="rect">
            <a:avLst/>
          </a:prstGeom>
          <a:noFill/>
        </p:spPr>
      </p:pic>
      <p:pic>
        <p:nvPicPr>
          <p:cNvPr id="6" name="Picture 3" descr="C:\Documents and Settings\Лариса\Рабочий стол\corbicula-sp_400x236_p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00504"/>
            <a:ext cx="4176464" cy="246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779694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Общие признаки моллюсков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400922"/>
            <a:ext cx="90011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1.Несегментированные животные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2.Тело делится на голову,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туловище и ногу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3. Наличие кожной складки - мантии и мантийной полости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Наличие раковины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</a:rPr>
              <a:t>5.Усложнена кровеносная и пищеварительная система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071546"/>
          <a:ext cx="8286808" cy="2650817"/>
        </p:xfrm>
        <a:graphic>
          <a:graphicData uri="http://schemas.openxmlformats.org/drawingml/2006/table">
            <a:tbl>
              <a:tblPr/>
              <a:tblGrid>
                <a:gridCol w="4000512"/>
                <a:gridCol w="4286296"/>
              </a:tblGrid>
              <a:tr h="808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Брюхоногие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4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Двустворчатые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8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400" b="1" i="1" dirty="0" smtClean="0">
                          <a:latin typeface="Calibri"/>
                          <a:ea typeface="Times New Roman"/>
                          <a:cs typeface="Times New Roman"/>
                        </a:rPr>
                        <a:t>Головоногие</a:t>
                      </a:r>
                      <a:endParaRPr lang="ru-RU" sz="4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4071942"/>
            <a:ext cx="6929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 ответ правильный поставь в клетку с номером вопроса знак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5286388"/>
          <a:ext cx="8072494" cy="1071570"/>
        </p:xfrm>
        <a:graphic>
          <a:graphicData uri="http://schemas.openxmlformats.org/drawingml/2006/table">
            <a:tbl>
              <a:tblPr/>
              <a:tblGrid>
                <a:gridCol w="807165"/>
                <a:gridCol w="807165"/>
                <a:gridCol w="807165"/>
                <a:gridCol w="807165"/>
                <a:gridCol w="807165"/>
                <a:gridCol w="807165"/>
                <a:gridCol w="807165"/>
                <a:gridCol w="807165"/>
                <a:gridCol w="807165"/>
                <a:gridCol w="808009"/>
              </a:tblGrid>
              <a:tr h="3510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+mn-lt"/>
                        </a:rPr>
                        <a:t>1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b="1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люс 4"/>
          <p:cNvSpPr/>
          <p:nvPr/>
        </p:nvSpPr>
        <p:spPr bwMode="auto">
          <a:xfrm>
            <a:off x="1214414" y="5715016"/>
            <a:ext cx="571504" cy="628648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8825301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№1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Работа с сигнальными карточками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1.Имеют спирально – закрученную раковину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8643998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1.Имеют спирально – закрученную раковину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728" y="571480"/>
            <a:ext cx="5718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Раковина редуцирована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57290" y="571480"/>
            <a:ext cx="5718297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Раковина редуцирована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21442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На голове расположены 1- 2 пары щупалец и пара глаз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214422"/>
            <a:ext cx="9144000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 На голове расположены 1- 2 пары щупалец и пара глаз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1714488"/>
            <a:ext cx="8472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4. Нога превратилась в венец щупалец на голове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8586" y="1714488"/>
            <a:ext cx="9005414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4. Нога превратилась в венец щупалец на голове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28662" y="2276109"/>
            <a:ext cx="49637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 Развит перламутровый слой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57224" y="2214554"/>
            <a:ext cx="6200544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Развит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перламутровый слой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5321" y="2857496"/>
            <a:ext cx="89886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Класс наиболее высокоорганизованных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моллюсков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857496"/>
            <a:ext cx="9144000" cy="107721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Класс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наиболее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высокоорганизованных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моллюсков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3929066"/>
            <a:ext cx="88758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7.Двусторонне – симметричные животные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3929066"/>
            <a:ext cx="8875891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7.Двусторонне – симметричные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животные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57158" y="4572008"/>
            <a:ext cx="7630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8. Раковина замыкается мускулами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57158" y="4572008"/>
            <a:ext cx="7630807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Раковина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замыкается мускулами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42910" y="5143512"/>
            <a:ext cx="75009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9. Класс в котором имеются моллюски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вредители сельского хозяйства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42910" y="5214950"/>
            <a:ext cx="7524111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9. Класс в котором имеются моллюски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вредители сельского хозяйства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6215082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10. Все представители  класса –хищники 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6215082"/>
            <a:ext cx="8786874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10. Все представители  класса –хищники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allAtOnce"/>
      <p:bldP spid="18" grpId="0" animBg="1"/>
      <p:bldP spid="5121" grpId="0"/>
      <p:bldP spid="5" grpId="0" animBg="1"/>
      <p:bldP spid="5122" grpId="0"/>
      <p:bldP spid="7" grpId="0" animBg="1"/>
      <p:bldP spid="5123" grpId="0"/>
      <p:bldP spid="9" grpId="0" animBg="1"/>
      <p:bldP spid="5124" grpId="0"/>
      <p:bldP spid="11" grpId="0" animBg="1"/>
      <p:bldP spid="5125" grpId="0"/>
      <p:bldP spid="13" grpId="0" animBg="1"/>
      <p:bldP spid="5126" grpId="0"/>
      <p:bldP spid="15" grpId="0" animBg="1"/>
      <p:bldP spid="5127" grpId="0"/>
      <p:bldP spid="17" grpId="1" animBg="1"/>
      <p:bldP spid="5128" grpId="0"/>
      <p:bldP spid="19" grpId="0" animBg="1"/>
      <p:bldP spid="20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00002" y="0"/>
            <a:ext cx="8643998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1.Тело голое, слизистое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642918"/>
            <a:ext cx="7658571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Тело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покрыто костными чешуями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4282" y="1214422"/>
            <a:ext cx="8572528" cy="46166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3.Дыхание кожное и легочное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57158" y="1785926"/>
            <a:ext cx="8105617" cy="52322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4. Отделы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тела:   голова,   туловище,   хвост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71538" y="2357430"/>
            <a:ext cx="5820568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Тело покрыто костными чешуями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7158" y="2928934"/>
            <a:ext cx="9144000" cy="5847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Орган чувств – боковая линия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57224" y="3571876"/>
            <a:ext cx="872296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7.Откладывают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яйца с большим запасом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питательных веществ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071538" y="4786322"/>
            <a:ext cx="7572428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Глаза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снабжены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подвижными веками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42910" y="5429264"/>
            <a:ext cx="797968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9. На пальцах задних конечностей имеются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плавательные перепонки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6334780"/>
            <a:ext cx="8786874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10. Дыхание жаберное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02" y="0"/>
            <a:ext cx="86439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1.Тело голое, слизистое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85720" y="642918"/>
            <a:ext cx="76585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. Тело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покрыто костными чешуями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14282" y="121442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3.Дыхание кожное и легочное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57158" y="1785926"/>
            <a:ext cx="81056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4. Отделы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 тела:   голова,   туловище,   хвост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071538" y="2357430"/>
            <a:ext cx="58205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5. 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</a:rPr>
              <a:t>Тело покрыто костными чешуями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57158" y="2928934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6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lang="ru-RU" sz="3200" b="1" dirty="0" smtClean="0">
                <a:latin typeface="Arial" pitchFamily="34" charset="0"/>
                <a:ea typeface="Times New Roman" pitchFamily="18" charset="0"/>
              </a:rPr>
              <a:t>Орган чувств – боковая линия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642910" y="3571876"/>
            <a:ext cx="8722965" cy="107721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7.Откладывают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яйца с большим запасом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питательных веществ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071538" y="4786322"/>
            <a:ext cx="7485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Глаза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снабжены 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подвижными веками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642910" y="5500702"/>
            <a:ext cx="7979685" cy="954107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9. На пальцах задних конечностей имеются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плавательные перепонки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1472" y="6334780"/>
            <a:ext cx="8786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smtClean="0"/>
              <a:t>10. Дыхание жаберное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/>
      <p:bldP spid="17" grpId="0" animBg="1"/>
      <p:bldP spid="19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Безимени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0"/>
            <a:ext cx="4140200" cy="3644900"/>
          </a:xfrm>
          <a:prstGeom prst="rect">
            <a:avLst/>
          </a:prstGeom>
          <a:noFill/>
        </p:spPr>
      </p:pic>
      <p:pic>
        <p:nvPicPr>
          <p:cNvPr id="6149" name="Picture 5" descr="Безимени-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40313" cy="3581400"/>
          </a:xfrm>
          <a:prstGeom prst="rect">
            <a:avLst/>
          </a:prstGeom>
          <a:noFill/>
        </p:spPr>
      </p:pic>
      <p:pic>
        <p:nvPicPr>
          <p:cNvPr id="6151" name="Picture 7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46475"/>
            <a:ext cx="3995738" cy="3311525"/>
          </a:xfrm>
          <a:prstGeom prst="rect">
            <a:avLst/>
          </a:prstGeom>
          <a:noFill/>
        </p:spPr>
      </p:pic>
      <p:pic>
        <p:nvPicPr>
          <p:cNvPr id="6152" name="Picture 8" descr="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3573463"/>
            <a:ext cx="5219700" cy="3284537"/>
          </a:xfrm>
          <a:prstGeom prst="rect">
            <a:avLst/>
          </a:prstGeom>
          <a:noFill/>
        </p:spPr>
      </p:pic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0" y="2852738"/>
            <a:ext cx="4932363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Двустворчатые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300</TotalTime>
  <Words>510</Words>
  <Application>Microsoft Office PowerPoint</Application>
  <PresentationFormat>Экран (4:3)</PresentationFormat>
  <Paragraphs>189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34</cp:revision>
  <dcterms:modified xsi:type="dcterms:W3CDTF">2016-02-06T15:49:56Z</dcterms:modified>
</cp:coreProperties>
</file>