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74" r:id="rId3"/>
    <p:sldId id="273" r:id="rId4"/>
    <p:sldId id="258" r:id="rId5"/>
    <p:sldId id="259" r:id="rId6"/>
    <p:sldId id="260" r:id="rId7"/>
    <p:sldId id="264" r:id="rId8"/>
    <p:sldId id="263" r:id="rId9"/>
    <p:sldId id="262" r:id="rId10"/>
    <p:sldId id="261" r:id="rId11"/>
    <p:sldId id="265" r:id="rId12"/>
    <p:sldId id="266" r:id="rId13"/>
    <p:sldId id="267" r:id="rId14"/>
    <p:sldId id="268" r:id="rId15"/>
    <p:sldId id="269" r:id="rId16"/>
    <p:sldId id="275" r:id="rId17"/>
    <p:sldId id="271" r:id="rId18"/>
    <p:sldId id="272" r:id="rId19"/>
    <p:sldId id="276" r:id="rId20"/>
    <p:sldId id="270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8F89CE5-48DF-48BD-B73E-047A3331F10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0D3292B-24D8-49A0-B931-7EA57611E7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933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9CE5-48DF-48BD-B73E-047A3331F10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292B-24D8-49A0-B931-7EA57611E7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24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9CE5-48DF-48BD-B73E-047A3331F10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292B-24D8-49A0-B931-7EA57611E7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93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9CE5-48DF-48BD-B73E-047A3331F10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292B-24D8-49A0-B931-7EA57611E7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174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9CE5-48DF-48BD-B73E-047A3331F10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292B-24D8-49A0-B931-7EA57611E7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1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9CE5-48DF-48BD-B73E-047A3331F10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292B-24D8-49A0-B931-7EA57611E7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951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9CE5-48DF-48BD-B73E-047A3331F10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292B-24D8-49A0-B931-7EA57611E7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973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9CE5-48DF-48BD-B73E-047A3331F10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292B-24D8-49A0-B931-7EA57611E7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87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9CE5-48DF-48BD-B73E-047A3331F10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292B-24D8-49A0-B931-7EA57611E7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90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9CE5-48DF-48BD-B73E-047A3331F10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0D3292B-24D8-49A0-B931-7EA57611E7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0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8F89CE5-48DF-48BD-B73E-047A3331F10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0D3292B-24D8-49A0-B931-7EA57611E7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267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18F89CE5-48DF-48BD-B73E-047A3331F108}" type="datetimeFigureOut">
              <a:rPr lang="ru-RU" smtClean="0"/>
              <a:t>13.10.2013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50D3292B-24D8-49A0-B931-7EA57611E7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406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198" y="280195"/>
            <a:ext cx="2179480" cy="2179480"/>
          </a:xfrm>
          <a:prstGeom prst="rect">
            <a:avLst/>
          </a:prstGeom>
        </p:spPr>
      </p:pic>
      <p:sp>
        <p:nvSpPr>
          <p:cNvPr id="9" name="Овал 8"/>
          <p:cNvSpPr/>
          <p:nvPr/>
        </p:nvSpPr>
        <p:spPr>
          <a:xfrm>
            <a:off x="8038478" y="3867581"/>
            <a:ext cx="2720962" cy="273134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8226565" y="4041119"/>
            <a:ext cx="2331884" cy="2385938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248165" y="764275"/>
            <a:ext cx="5664679" cy="5377218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480179" y="977246"/>
            <a:ext cx="5186149" cy="49512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"Устное народное  творчество"</a:t>
            </a:r>
            <a:br>
              <a:rPr lang="ru-RU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"Малые жанры устного народного  творчества"</a:t>
            </a:r>
            <a:br>
              <a:rPr lang="ru-RU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ru-RU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27740" y="394952"/>
            <a:ext cx="1896395" cy="194996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03910" y="4664403"/>
            <a:ext cx="188153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77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6393">
            <a:off x="1332589" y="557440"/>
            <a:ext cx="9384464" cy="5596064"/>
          </a:xfrm>
          <a:prstGeom prst="hexagon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322022">
            <a:off x="4317941" y="733901"/>
            <a:ext cx="34137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Считалки</a:t>
            </a:r>
            <a:endParaRPr lang="ru-RU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21340305">
            <a:off x="1806052" y="1799151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Раз, два, три, четыре, пять,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Будем в прятки мы играть.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Небо, звезды, луг, цветы -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Ты пойди-ка, поводи!</a:t>
            </a:r>
            <a:endParaRPr lang="ru-RU" sz="2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21372221">
            <a:off x="6025320" y="3547422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Ехала белка на тележке,</a:t>
            </a:r>
          </a:p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Раздавала всем орешки:</a:t>
            </a:r>
          </a:p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Кому два, кому три -</a:t>
            </a:r>
          </a:p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Выходи из круга ты!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85096">
            <a:off x="7378202" y="1520545"/>
            <a:ext cx="2410394" cy="15673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825" y="3878763"/>
            <a:ext cx="1691503" cy="179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0437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6393">
            <a:off x="923156" y="630968"/>
            <a:ext cx="9384464" cy="5596064"/>
          </a:xfrm>
          <a:prstGeom prst="hexagon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322022">
            <a:off x="3795305" y="861917"/>
            <a:ext cx="34137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Жеребьевка</a:t>
            </a:r>
          </a:p>
        </p:txBody>
      </p:sp>
      <p:sp>
        <p:nvSpPr>
          <p:cNvPr id="2" name="Прямоугольник 1"/>
          <p:cNvSpPr/>
          <p:nvPr/>
        </p:nvSpPr>
        <p:spPr>
          <a:xfrm rot="21392563">
            <a:off x="2536088" y="2061825"/>
            <a:ext cx="29498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Роза или мимоза</a:t>
            </a:r>
          </a:p>
        </p:txBody>
      </p:sp>
      <p:sp>
        <p:nvSpPr>
          <p:cNvPr id="3" name="Прямоугольник 2"/>
          <p:cNvSpPr/>
          <p:nvPr/>
        </p:nvSpPr>
        <p:spPr>
          <a:xfrm rot="21273985">
            <a:off x="5395639" y="3198169"/>
            <a:ext cx="2765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Орел или решка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33737">
            <a:off x="2509861" y="2736024"/>
            <a:ext cx="1304456" cy="212445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73512">
            <a:off x="7317706" y="3734798"/>
            <a:ext cx="1845882" cy="194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7233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6393">
            <a:off x="1332589" y="557440"/>
            <a:ext cx="9384464" cy="5596064"/>
          </a:xfrm>
          <a:prstGeom prst="hexagon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322022">
            <a:off x="4317908" y="733114"/>
            <a:ext cx="3433253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Загадки</a:t>
            </a:r>
          </a:p>
        </p:txBody>
      </p:sp>
      <p:sp>
        <p:nvSpPr>
          <p:cNvPr id="2" name="Прямоугольник 1"/>
          <p:cNvSpPr/>
          <p:nvPr/>
        </p:nvSpPr>
        <p:spPr>
          <a:xfrm rot="21208020">
            <a:off x="4297414" y="3683019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Стучат, стучат - не велят скучать.</a:t>
            </a:r>
          </a:p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Идут, идут, а все тут как тут. (Часы)</a:t>
            </a:r>
          </a:p>
        </p:txBody>
      </p:sp>
      <p:sp>
        <p:nvSpPr>
          <p:cNvPr id="3" name="Прямоугольник 2"/>
          <p:cNvSpPr/>
          <p:nvPr/>
        </p:nvSpPr>
        <p:spPr>
          <a:xfrm rot="21327446">
            <a:off x="2153406" y="1814228"/>
            <a:ext cx="67449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Я прихожу с подарками, блещу огнями яркими.</a:t>
            </a:r>
          </a:p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Нарядная, забавная, на Новый Год я главная. (Елка)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41" y="-58015"/>
            <a:ext cx="1772232" cy="251500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82918">
            <a:off x="244126" y="4203604"/>
            <a:ext cx="2023459" cy="231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976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6393">
            <a:off x="1332588" y="605238"/>
            <a:ext cx="9384464" cy="5596064"/>
          </a:xfrm>
          <a:prstGeom prst="hexagon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322022">
            <a:off x="3292868" y="975764"/>
            <a:ext cx="506514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ru-RU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Описательные загадки</a:t>
            </a:r>
          </a:p>
        </p:txBody>
      </p:sp>
      <p:sp>
        <p:nvSpPr>
          <p:cNvPr id="2" name="Прямоугольник 1"/>
          <p:cNvSpPr/>
          <p:nvPr/>
        </p:nvSpPr>
        <p:spPr>
          <a:xfrm rot="21308690">
            <a:off x="1186114" y="230822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Хвост пушистою дугой,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Вам знаком зверёк такой? </a:t>
            </a:r>
            <a:r>
              <a:rPr lang="ru-RU" sz="2400" b="1" dirty="0" err="1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Ответ:Котик</a:t>
            </a:r>
            <a:endParaRPr lang="ru-RU" sz="2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01373">
            <a:off x="7210997" y="1339408"/>
            <a:ext cx="2319733" cy="182572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 rot="21285603">
            <a:off x="4090221" y="366925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По полю скачет - ушки прячет,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Встанет столбом - ушки торчком.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Ответ: Заяц.</a:t>
            </a:r>
            <a:endParaRPr lang="ru-RU" sz="2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477" y="3764373"/>
            <a:ext cx="1447069" cy="215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2913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6393">
            <a:off x="1332588" y="557440"/>
            <a:ext cx="9384464" cy="5596064"/>
          </a:xfrm>
          <a:prstGeom prst="hexagon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322022">
            <a:off x="4317941" y="733901"/>
            <a:ext cx="34137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Пословицы</a:t>
            </a:r>
            <a:endParaRPr lang="ru-RU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 rot="21423759">
            <a:off x="2368437" y="2661882"/>
            <a:ext cx="6085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	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Для дружбы нет расстояния. </a:t>
            </a:r>
          </a:p>
        </p:txBody>
      </p:sp>
      <p:sp>
        <p:nvSpPr>
          <p:cNvPr id="3" name="Прямоугольник 2"/>
          <p:cNvSpPr/>
          <p:nvPr/>
        </p:nvSpPr>
        <p:spPr>
          <a:xfrm rot="21421196">
            <a:off x="2775600" y="1973018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Азбука 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 к мудрости ступенька. </a:t>
            </a:r>
          </a:p>
        </p:txBody>
      </p:sp>
      <p:sp>
        <p:nvSpPr>
          <p:cNvPr id="5" name="Прямоугольник 4"/>
          <p:cNvSpPr/>
          <p:nvPr/>
        </p:nvSpPr>
        <p:spPr>
          <a:xfrm rot="21416628">
            <a:off x="3106620" y="3415310"/>
            <a:ext cx="46089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На деньги ума не купишь.</a:t>
            </a:r>
          </a:p>
        </p:txBody>
      </p:sp>
      <p:sp>
        <p:nvSpPr>
          <p:cNvPr id="7" name="Прямоугольник 6"/>
          <p:cNvSpPr/>
          <p:nvPr/>
        </p:nvSpPr>
        <p:spPr>
          <a:xfrm rot="21403257">
            <a:off x="2668465" y="4106751"/>
            <a:ext cx="7327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Сильный победит одного, знающий тысячу</a:t>
            </a:r>
            <a: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818" y="912860"/>
            <a:ext cx="2504289" cy="144193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61" y="4659656"/>
            <a:ext cx="1788059" cy="1472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78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6393">
            <a:off x="1223409" y="540922"/>
            <a:ext cx="9384464" cy="5596064"/>
          </a:xfrm>
          <a:prstGeom prst="hexagon">
            <a:avLst/>
          </a:prstGeom>
          <a:ln>
            <a:noFill/>
          </a:ln>
          <a:effectLst>
            <a:outerShdw blurRad="571500" dist="38100" algn="l" rotWithShape="0">
              <a:prstClr val="black">
                <a:alpha val="75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322022">
            <a:off x="4208760" y="670670"/>
            <a:ext cx="34137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Поговорки</a:t>
            </a:r>
          </a:p>
        </p:txBody>
      </p:sp>
      <p:sp>
        <p:nvSpPr>
          <p:cNvPr id="5" name="Прямоугольник 4"/>
          <p:cNvSpPr/>
          <p:nvPr/>
        </p:nvSpPr>
        <p:spPr>
          <a:xfrm rot="21311072">
            <a:off x="3120871" y="1872029"/>
            <a:ext cx="6093335" cy="3170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Слово </a:t>
            </a:r>
            <a:r>
              <a:rPr lang="ru-RU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не воробей: вылетит, не поймаешь</a:t>
            </a:r>
            <a:r>
              <a:rPr lang="ru-RU" sz="2000" b="1" dirty="0" smtClean="0"/>
              <a:t>.</a:t>
            </a:r>
          </a:p>
          <a:p>
            <a:endParaRPr lang="ru-RU" sz="2000" b="1" dirty="0" smtClean="0"/>
          </a:p>
          <a:p>
            <a:r>
              <a:rPr lang="ru-RU" sz="2000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Для </a:t>
            </a:r>
            <a:r>
              <a:rPr lang="ru-RU" sz="20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матери ребенок до ста лет </a:t>
            </a:r>
            <a:r>
              <a:rPr lang="ru-RU" sz="2000" b="1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детенок</a:t>
            </a:r>
            <a:r>
              <a:rPr lang="ru-RU" sz="2000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</a:p>
          <a:p>
            <a:endParaRPr lang="ru-RU" sz="2000" b="1" dirty="0"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r>
              <a:rPr lang="ru-RU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Счастье и труд рядом живут</a:t>
            </a:r>
            <a:r>
              <a:rPr lang="ru-RU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endParaRPr lang="ru-RU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u-RU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Семь </a:t>
            </a:r>
            <a:r>
              <a:rPr lang="ru-RU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раз отмерь, один раз отрежь. </a:t>
            </a:r>
          </a:p>
          <a:p>
            <a:endParaRPr lang="ru-RU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RU" sz="2000" b="1" dirty="0" smtClean="0"/>
          </a:p>
          <a:p>
            <a:endParaRPr lang="ru-RU" sz="2000" b="1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552" y="4181108"/>
            <a:ext cx="165417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2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31812">
            <a:off x="1475305" y="635016"/>
            <a:ext cx="9384464" cy="5596064"/>
          </a:xfrm>
          <a:prstGeom prst="hexagon">
            <a:avLst/>
          </a:prstGeom>
          <a:ln>
            <a:noFill/>
          </a:ln>
          <a:effectLst>
            <a:outerShdw blurRad="571500" dist="38100" algn="l" rotWithShape="0">
              <a:prstClr val="black">
                <a:alpha val="75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378488">
            <a:off x="3346712" y="1018584"/>
            <a:ext cx="4857411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Русская народная сказка</a:t>
            </a:r>
            <a:endParaRPr 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1311072">
            <a:off x="6075173" y="2949247"/>
            <a:ext cx="18473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RU" sz="2000" b="1" dirty="0" smtClean="0"/>
          </a:p>
          <a:p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 rot="21414633">
            <a:off x="2952842" y="2045952"/>
            <a:ext cx="669873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400" b="1" dirty="0" smtClean="0">
                <a:ln w="0"/>
                <a:latin typeface="Courier New" panose="02070309020205020404" pitchFamily="49" charset="0"/>
                <a:cs typeface="Courier New" panose="02070309020205020404" pitchFamily="49" charset="0"/>
              </a:rPr>
              <a:t>Сказка-жанр устного народного творчества имеющие фантастическое содержание и опирающийся на  прочную реалистическую основу.</a:t>
            </a:r>
            <a:r>
              <a:rPr lang="ru-RU" sz="2400" b="1" dirty="0"/>
              <a:t> 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Виды </a:t>
            </a:r>
            <a:r>
              <a:rPr lang="ru-RU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сказок: о</a:t>
            </a:r>
            <a:r>
              <a:rPr lang="ru-R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животных, волшебные, бытовые.</a:t>
            </a:r>
            <a:endParaRPr lang="ru-RU" sz="2400" b="1" cap="none" spc="0" dirty="0">
              <a:ln w="0"/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6828" y="4160107"/>
            <a:ext cx="1637886" cy="245210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61" y="503624"/>
            <a:ext cx="1741443" cy="272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8850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49722">
            <a:off x="1264351" y="639326"/>
            <a:ext cx="9384464" cy="5596064"/>
          </a:xfrm>
          <a:prstGeom prst="hexagon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413953">
            <a:off x="3314449" y="879434"/>
            <a:ext cx="5284269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ru-RU" sz="3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Сказки о </a:t>
            </a:r>
            <a:r>
              <a:rPr lang="ru-RU" sz="3200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животных</a:t>
            </a:r>
            <a:endParaRPr lang="ru-RU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 rot="21377114">
            <a:off x="3611366" y="1957361"/>
            <a:ext cx="437467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latin typeface="Segoe Script" panose="020B0504020000000003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 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"Лиса и журавль" "Зимовье зверей" </a:t>
            </a:r>
            <a:endParaRPr lang="ru-RU" sz="2400" b="1" dirty="0" smtClean="0"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" </a:t>
            </a:r>
            <a:r>
              <a:rPr lang="ru-RU" sz="2400" b="1" dirty="0" err="1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Кот,петух</a:t>
            </a:r>
            <a:r>
              <a:rPr lang="ru-RU" sz="2400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и лиса" </a:t>
            </a:r>
            <a:r>
              <a:rPr lang="ru-RU" sz="2400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и </a:t>
            </a:r>
            <a:r>
              <a:rPr lang="ru-RU" sz="2400" b="1" dirty="0" err="1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д.р</a:t>
            </a:r>
            <a:r>
              <a:rPr lang="ru-RU" sz="2400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endParaRPr lang="ru-RU" sz="2400" b="1" dirty="0"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52" y="1817584"/>
            <a:ext cx="1304849" cy="258592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579" y="2461699"/>
            <a:ext cx="1536174" cy="338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374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6393">
            <a:off x="1332589" y="557440"/>
            <a:ext cx="9384464" cy="5596064"/>
          </a:xfrm>
          <a:prstGeom prst="hexagon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434074">
            <a:off x="3482547" y="959081"/>
            <a:ext cx="4337908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Сказки волшебные </a:t>
            </a:r>
          </a:p>
        </p:txBody>
      </p:sp>
      <p:sp>
        <p:nvSpPr>
          <p:cNvPr id="2" name="Прямоугольник 1"/>
          <p:cNvSpPr/>
          <p:nvPr/>
        </p:nvSpPr>
        <p:spPr>
          <a:xfrm rot="21421505">
            <a:off x="2741534" y="3075461"/>
            <a:ext cx="60277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"Летучий корабль" "Гуси лебеди" "Сивка Бурка"</a:t>
            </a:r>
            <a:endParaRPr lang="ru-RU" sz="2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851" y="4808322"/>
            <a:ext cx="1794584" cy="184857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054" y="1385054"/>
            <a:ext cx="1417320" cy="183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2182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6393">
            <a:off x="1332589" y="557440"/>
            <a:ext cx="9384464" cy="5596064"/>
          </a:xfrm>
          <a:prstGeom prst="hexagon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441868">
            <a:off x="3694101" y="833907"/>
            <a:ext cx="4472113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Сказки бытовые </a:t>
            </a:r>
          </a:p>
        </p:txBody>
      </p:sp>
      <p:sp>
        <p:nvSpPr>
          <p:cNvPr id="3" name="Прямоугольник 2"/>
          <p:cNvSpPr/>
          <p:nvPr/>
        </p:nvSpPr>
        <p:spPr>
          <a:xfrm rot="21426428">
            <a:off x="3996494" y="2293584"/>
            <a:ext cx="35837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"Каша из топора"  "Муж и  жена"  "Как </a:t>
            </a:r>
            <a:r>
              <a:rPr lang="ru-RU" sz="2400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мужик  у </a:t>
            </a: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барина обедал"</a:t>
            </a:r>
            <a:endParaRPr lang="ru-RU" sz="2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507" y="1536882"/>
            <a:ext cx="2650421" cy="168399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379" y="3848669"/>
            <a:ext cx="2857023" cy="148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4390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6393">
            <a:off x="1340636" y="554570"/>
            <a:ext cx="9384464" cy="5596064"/>
          </a:xfrm>
          <a:prstGeom prst="hexagon">
            <a:avLst/>
          </a:prstGeom>
          <a:ln>
            <a:noFill/>
          </a:ln>
          <a:effectLst>
            <a:outerShdw blurRad="571500" dist="38100" algn="l" rotWithShape="0">
              <a:prstClr val="black">
                <a:alpha val="75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322022">
            <a:off x="3333657" y="835055"/>
            <a:ext cx="4903357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Фольклор</a:t>
            </a:r>
            <a:endParaRPr lang="ru-RU" sz="3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1311072">
            <a:off x="6075173" y="2949247"/>
            <a:ext cx="18473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RU" sz="2000" b="1" dirty="0" smtClean="0"/>
          </a:p>
          <a:p>
            <a:endParaRPr lang="ru-RU" sz="2000" b="1" dirty="0"/>
          </a:p>
        </p:txBody>
      </p:sp>
      <p:sp>
        <p:nvSpPr>
          <p:cNvPr id="2" name="Прямоугольник 1"/>
          <p:cNvSpPr/>
          <p:nvPr/>
        </p:nvSpPr>
        <p:spPr>
          <a:xfrm rot="21361893">
            <a:off x="2699872" y="1994434"/>
            <a:ext cx="693533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Фольклор – это слово означает творчество любого народа, которое передается из поколения в поколение. </a:t>
            </a:r>
            <a:r>
              <a:rPr lang="ru-RU" sz="2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Фольклор </a:t>
            </a:r>
            <a:r>
              <a:rPr lang="ru-RU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 это пословицы, песни, </a:t>
            </a:r>
            <a:r>
              <a:rPr lang="ru-RU" sz="24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сказки,частушки,загадки,потешки,небылицы,поговорки,прибаутки,пестушки.</a:t>
            </a:r>
            <a:endParaRPr 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60" y="405396"/>
            <a:ext cx="2743200" cy="27432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5590">
            <a:off x="1060036" y="4325678"/>
            <a:ext cx="2418974" cy="241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99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23224">
            <a:off x="1332589" y="573548"/>
            <a:ext cx="9384464" cy="5596064"/>
          </a:xfrm>
          <a:prstGeom prst="hexagon">
            <a:avLst/>
          </a:prstGeom>
          <a:ln>
            <a:noFill/>
          </a:ln>
          <a:effectLst>
            <a:outerShdw blurRad="584200" dist="38100" algn="l" rotWithShape="0">
              <a:prstClr val="black">
                <a:alpha val="57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422028">
            <a:off x="3498501" y="854215"/>
            <a:ext cx="505264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Былины</a:t>
            </a:r>
            <a:endParaRPr lang="ru-RU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1411000">
            <a:off x="2825040" y="1568637"/>
            <a:ext cx="67817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Былины — русские народные эпические песни о подвигах богатырей. Основным сюжетом былины является какое-либо героическое </a:t>
            </a:r>
            <a:r>
              <a:rPr lang="ru-RU" sz="2200" b="1" dirty="0" err="1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событие,либо</a:t>
            </a:r>
            <a:r>
              <a:rPr lang="ru-RU" sz="2200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примечательный эпизод русской </a:t>
            </a:r>
            <a:r>
              <a:rPr lang="ru-RU" sz="2200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истории.</a:t>
            </a:r>
            <a:endParaRPr lang="ru-RU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21345168">
            <a:off x="2988859" y="3186979"/>
            <a:ext cx="6096000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</a:t>
            </a:r>
            <a:r>
              <a:rPr lang="ru-RU" sz="2200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Русские  </a:t>
            </a: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народные  </a:t>
            </a:r>
            <a:r>
              <a:rPr lang="ru-RU" sz="2200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былины:</a:t>
            </a:r>
            <a:endParaRPr lang="ru-RU" sz="2200" b="1" dirty="0"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algn="ctr">
              <a:spcAft>
                <a:spcPts val="0"/>
              </a:spcAft>
            </a:pPr>
            <a:r>
              <a:rPr lang="ru-RU" sz="2200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"</a:t>
            </a: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Добрыня и Алёша" 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"Добрыня и Змей" 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"Илья-Муромец и Калин-царь" 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"Илья-Муромец и Соловей-Разбойник" </a:t>
            </a:r>
            <a:r>
              <a:rPr lang="ru-RU" sz="2200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и </a:t>
            </a:r>
            <a:r>
              <a:rPr lang="ru-RU" sz="2200" b="1" dirty="0" err="1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д.р</a:t>
            </a:r>
            <a:r>
              <a:rPr lang="ru-RU" sz="2200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endParaRPr lang="ru-RU" sz="2200" b="1" dirty="0"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5" y="4198501"/>
            <a:ext cx="3115658" cy="2322772"/>
          </a:xfrm>
          <a:prstGeom prst="rect">
            <a:avLst/>
          </a:prstGeom>
          <a:effectLst>
            <a:outerShdw blurRad="495300" dist="50800" dir="5400000" algn="ctr" rotWithShape="0">
              <a:srgbClr val="000000">
                <a:alpha val="6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5512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6393">
            <a:off x="1332589" y="557440"/>
            <a:ext cx="9384464" cy="5596064"/>
          </a:xfrm>
          <a:prstGeom prst="hexagon">
            <a:avLst/>
          </a:prstGeom>
          <a:ln>
            <a:noFill/>
          </a:ln>
          <a:effectLst>
            <a:outerShdw blurRad="177800" dist="215900" dir="4980000" sx="103000" sy="103000" algn="l" rotWithShape="0">
              <a:prstClr val="black">
                <a:alpha val="24000"/>
              </a:prstClr>
            </a:outerShdw>
          </a:effectLst>
        </p:spPr>
      </p:pic>
      <p:sp>
        <p:nvSpPr>
          <p:cNvPr id="19" name="Прямоугольник 18"/>
          <p:cNvSpPr/>
          <p:nvPr/>
        </p:nvSpPr>
        <p:spPr>
          <a:xfrm rot="21327626">
            <a:off x="2748812" y="821250"/>
            <a:ext cx="6340197" cy="707886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Колыбельные  песенки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1346757">
            <a:off x="3075918" y="1692840"/>
            <a:ext cx="6096000" cy="38164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Баю-бай, котенок мой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Спи, усни, ребенок мой...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Вот тебе под спинку -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Мягкую перинку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Сверху на перинку - чистую простынку.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Вот тебе под ушки - белые подушки,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Одеяльце на пуху и платочек наверху...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Баю-бай, котенок мой,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Спи-усни, ребенок мой!</a:t>
            </a:r>
            <a:endParaRPr lang="ru-RU" sz="22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134" y="1512235"/>
            <a:ext cx="1895475" cy="16383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029" y="4542009"/>
            <a:ext cx="1808683" cy="174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2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6393">
            <a:off x="465004" y="520689"/>
            <a:ext cx="9384464" cy="5596064"/>
          </a:xfrm>
          <a:prstGeom prst="hexagon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 rot="21369787">
            <a:off x="3539800" y="671580"/>
            <a:ext cx="361188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800" b="1" dirty="0" err="1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Потешки</a:t>
            </a:r>
            <a:endParaRPr lang="ru-RU" sz="480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21387954">
            <a:off x="1684554" y="1887560"/>
            <a:ext cx="302218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Идет коза рогатая,</a:t>
            </a:r>
          </a:p>
          <a:p>
            <a:r>
              <a:rPr lang="ru-RU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Идет коза </a:t>
            </a:r>
            <a:r>
              <a:rPr lang="ru-RU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бодатая</a:t>
            </a:r>
            <a:r>
              <a:rPr lang="ru-RU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ru-RU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Ножками - топ-топ,</a:t>
            </a:r>
          </a:p>
          <a:p>
            <a:r>
              <a:rPr lang="ru-RU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Глазками - хлоп, хлоп.</a:t>
            </a:r>
          </a:p>
          <a:p>
            <a:r>
              <a:rPr lang="ru-RU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Кто каши не ест, молока не пьет -</a:t>
            </a:r>
          </a:p>
          <a:p>
            <a:r>
              <a:rPr lang="ru-RU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Забодаю, забодаю, забодаю.</a:t>
            </a:r>
            <a:endParaRPr lang="ru-RU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21338995">
            <a:off x="2976821" y="4513053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62041">
            <a:off x="9613605" y="356931"/>
            <a:ext cx="2214798" cy="182362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 rot="21338738">
            <a:off x="4975089" y="2882097"/>
            <a:ext cx="400475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Этот пальчик - бабушка,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Этот пальчик - дедушка, 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Этот пальчик - мама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Этот пальчик - папа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Этот пальчик - я</a:t>
            </a: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Вот и вся семья!</a:t>
            </a:r>
            <a:endParaRPr lang="ru-RU" sz="22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125" y="4334384"/>
            <a:ext cx="2147615" cy="166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3709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6393">
            <a:off x="1332589" y="557440"/>
            <a:ext cx="9384464" cy="5596064"/>
          </a:xfrm>
          <a:prstGeom prst="hexagon">
            <a:avLst/>
          </a:prstGeom>
          <a:ln>
            <a:noFill/>
          </a:ln>
          <a:effectLst>
            <a:outerShdw blurRad="736600" dist="38100" algn="l" rotWithShape="0">
              <a:prstClr val="black">
                <a:alpha val="65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322022">
            <a:off x="4317941" y="733901"/>
            <a:ext cx="34137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Прибаутки</a:t>
            </a:r>
            <a:endParaRPr lang="ru-RU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21250559">
            <a:off x="994877" y="1542488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А лады, лады, лады, </a:t>
            </a: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Поехали на зады. </a:t>
            </a: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Продали морковку, </a:t>
            </a: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Купили коровку. </a:t>
            </a: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А коровка с кошку — </a:t>
            </a: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Доят понемножку!</a:t>
            </a:r>
          </a:p>
          <a:p>
            <a:pPr algn="ctr">
              <a:spcAft>
                <a:spcPts val="0"/>
              </a:spcAft>
            </a:pPr>
            <a:r>
              <a:rPr lang="ru-RU" dirty="0" smtClean="0">
                <a:effectLst/>
                <a:latin typeface="Segoe Script" panose="020B0504020000000003" pitchFamily="34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21241866">
            <a:off x="4425132" y="3459572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Во саду ли, в огороде </a:t>
            </a: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Там бежит собачка. </a:t>
            </a: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Ножки тонки, </a:t>
            </a: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Бока звонки, </a:t>
            </a: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А хвост закорючкой, </a:t>
            </a: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Зовут ее Жучкой.</a:t>
            </a:r>
            <a:endParaRPr lang="ru-RU" sz="2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23046">
            <a:off x="-578792" y="515883"/>
            <a:ext cx="2649648" cy="200232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7682">
            <a:off x="3136177" y="4083849"/>
            <a:ext cx="2173529" cy="179131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143" y="4094328"/>
            <a:ext cx="1997640" cy="260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6538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6393">
            <a:off x="1052791" y="680416"/>
            <a:ext cx="9384464" cy="5596064"/>
          </a:xfrm>
          <a:prstGeom prst="hexagon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322022">
            <a:off x="3676495" y="945801"/>
            <a:ext cx="34137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Пестушки</a:t>
            </a:r>
            <a:endParaRPr lang="ru-RU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 rot="21376683">
            <a:off x="4631119" y="1565513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Петушок, петушок,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Золотой гребешок,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ru-RU" sz="2400" b="1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Масляна</a:t>
            </a: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головушка,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Шелкова бородушка,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Что ты рано встаешь,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Деткам спать не даешь?</a:t>
            </a:r>
            <a:endParaRPr lang="ru-RU" sz="2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21438368">
            <a:off x="607969" y="3494753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- Ножки вы, ножки!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Куда вы бежите?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- Побегу по бору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Тебе ягод наберу: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ru-RU" sz="2400" b="1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Черну</a:t>
            </a: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черничку,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ru-RU" sz="2400" b="1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Алу</a:t>
            </a: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земляничку.</a:t>
            </a:r>
            <a:endParaRPr lang="ru-RU" sz="2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502" y="3700682"/>
            <a:ext cx="1821485" cy="189646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9907">
            <a:off x="2244162" y="1647948"/>
            <a:ext cx="1413662" cy="1785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0250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6393">
            <a:off x="1332589" y="557440"/>
            <a:ext cx="9384464" cy="5596064"/>
          </a:xfrm>
          <a:prstGeom prst="hexagon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322022">
            <a:off x="3921701" y="785154"/>
            <a:ext cx="34137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Заклички</a:t>
            </a:r>
            <a:endParaRPr lang="ru-RU" sz="3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 rot="21304568">
            <a:off x="4376045" y="1573884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Божья коровка,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Лети на </a:t>
            </a:r>
            <a:r>
              <a:rPr lang="ru-RU" sz="2400" b="1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небко</a:t>
            </a: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Там твои детки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Кушают конфетки.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Всем по одной,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А тебе ни одной.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Божья коровка,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Ты лети на небо,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Принеси нам хлеба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Черного и белого,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Только не горелого.</a:t>
            </a:r>
            <a:endParaRPr lang="ru-RU" sz="2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21179985">
            <a:off x="1844040" y="2322744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Солнышко-ведрышко,</a:t>
            </a:r>
          </a:p>
          <a:p>
            <a:r>
              <a:rPr lang="ru-RU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Выйди 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из-за </a:t>
            </a:r>
            <a:r>
              <a:rPr lang="ru-RU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облышка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ru-RU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Сядь 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на пенек,</a:t>
            </a:r>
          </a:p>
          <a:p>
            <a:r>
              <a:rPr lang="ru-RU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Погуляй 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весь денек.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52639">
            <a:off x="-42672" y="-4054"/>
            <a:ext cx="2298565" cy="229856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2347">
            <a:off x="9918762" y="4490925"/>
            <a:ext cx="1739838" cy="173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074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6393">
            <a:off x="1257518" y="332089"/>
            <a:ext cx="9384464" cy="5596064"/>
          </a:xfrm>
          <a:prstGeom prst="hexagon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322022">
            <a:off x="4212706" y="589520"/>
            <a:ext cx="34137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Небылицы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14051" y="3623039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200" b="1" dirty="0">
                <a:latin typeface="Segoe Script" panose="020B0504020000000003" pitchFamily="34" charset="0"/>
                <a:ea typeface="Times New Roman" panose="02020603050405020304" pitchFamily="18" charset="0"/>
              </a:rPr>
              <a:t>На березе сидит заяц,</a:t>
            </a:r>
            <a:endParaRPr lang="ru-RU" sz="2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Segoe Script" panose="020B0504020000000003" pitchFamily="34" charset="0"/>
                <a:ea typeface="Times New Roman" panose="02020603050405020304" pitchFamily="18" charset="0"/>
              </a:rPr>
              <a:t>Книжку вслух читает.</a:t>
            </a:r>
            <a:endParaRPr lang="ru-RU" sz="2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Segoe Script" panose="020B0504020000000003" pitchFamily="34" charset="0"/>
                <a:ea typeface="Times New Roman" panose="02020603050405020304" pitchFamily="18" charset="0"/>
              </a:rPr>
              <a:t>Прилетел к нему медведь,</a:t>
            </a:r>
            <a:endParaRPr lang="ru-RU" sz="2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Segoe Script" panose="020B0504020000000003" pitchFamily="34" charset="0"/>
                <a:ea typeface="Times New Roman" panose="02020603050405020304" pitchFamily="18" charset="0"/>
              </a:rPr>
              <a:t>Слушает, вздыхает.</a:t>
            </a:r>
            <a:endParaRPr lang="ru-RU" sz="2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783" y="912686"/>
            <a:ext cx="2078381" cy="242347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 rot="21365867">
            <a:off x="1496289" y="1848197"/>
            <a:ext cx="615898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200" b="1" dirty="0" smtClean="0">
                <a:latin typeface="Segoe Script" panose="020B0504020000000003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У </a:t>
            </a:r>
            <a:r>
              <a:rPr lang="ru-RU" sz="2200" b="1" dirty="0">
                <a:latin typeface="Segoe Script" panose="020B0504020000000003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козла в бороде </a:t>
            </a:r>
            <a:endParaRPr lang="ru-RU" sz="2200" b="1" dirty="0">
              <a:latin typeface="Times New Roman" panose="02020603050405020304" pitchFamily="18" charset="0"/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Segoe Script" panose="020B0504020000000003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Живут две лягушки, </a:t>
            </a:r>
            <a:endParaRPr lang="ru-RU" sz="2200" b="1" dirty="0">
              <a:latin typeface="Times New Roman" panose="02020603050405020304" pitchFamily="18" charset="0"/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Segoe Script" panose="020B0504020000000003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На спине сидит медведь, </a:t>
            </a:r>
            <a:endParaRPr lang="ru-RU" sz="2200" b="1" dirty="0">
              <a:latin typeface="Times New Roman" panose="02020603050405020304" pitchFamily="18" charset="0"/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algn="ctr">
              <a:spcAft>
                <a:spcPts val="0"/>
              </a:spcAft>
            </a:pPr>
            <a:r>
              <a:rPr lang="ru-RU" sz="2200" b="1" dirty="0">
                <a:latin typeface="Segoe Script" panose="020B0504020000000003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Держится за ушки.</a:t>
            </a:r>
            <a:endParaRPr lang="ru-RU" sz="2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haroni" panose="02010803020104030203" pitchFamily="2" charset="-79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885" y="3489274"/>
            <a:ext cx="1644650" cy="190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8668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6393">
            <a:off x="1146250" y="744668"/>
            <a:ext cx="9384464" cy="5596064"/>
          </a:xfrm>
          <a:prstGeom prst="hexagon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 rot="21322022">
            <a:off x="4330685" y="875667"/>
            <a:ext cx="34137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endParaRPr lang="ru-RU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 rot="21362309">
            <a:off x="4411137" y="902623"/>
            <a:ext cx="35050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Приговорки</a:t>
            </a:r>
            <a:r>
              <a:rPr lang="ru-RU" b="1" dirty="0">
                <a:latin typeface="Segoe Script" panose="020B05040200000000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 rot="21314713">
            <a:off x="1014484" y="1970478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Мотылек-</a:t>
            </a:r>
            <a:r>
              <a:rPr lang="ru-RU" sz="2400" b="1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витилек</a:t>
            </a: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Принеси нам ветерок: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От ворот в поворот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Гнать кораблик в ручеек.</a:t>
            </a:r>
            <a:endParaRPr lang="ru-RU" sz="2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108" y="1210742"/>
            <a:ext cx="2162269" cy="1929897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 rot="21385355">
            <a:off x="4117051" y="3677402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Солнце обогрело,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Лето повелело: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Трижды окунуться,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Нырком пройти,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Из-под воды вон уйти.</a:t>
            </a:r>
            <a:endParaRPr lang="ru-RU" sz="2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47" y="3907134"/>
            <a:ext cx="1682436" cy="1780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1358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598</TotalTime>
  <Words>651</Words>
  <Application>Microsoft Office PowerPoint</Application>
  <PresentationFormat>Произвольный</PresentationFormat>
  <Paragraphs>190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Метрополия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Кристина</dc:creator>
  <cp:lastModifiedBy>Максим</cp:lastModifiedBy>
  <cp:revision>44</cp:revision>
  <dcterms:created xsi:type="dcterms:W3CDTF">2013-09-29T15:03:23Z</dcterms:created>
  <dcterms:modified xsi:type="dcterms:W3CDTF">2013-10-13T19:04:50Z</dcterms:modified>
</cp:coreProperties>
</file>