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sldIdLst>
    <p:sldId id="352" r:id="rId2"/>
    <p:sldId id="285" r:id="rId3"/>
    <p:sldId id="313" r:id="rId4"/>
    <p:sldId id="312" r:id="rId5"/>
    <p:sldId id="311" r:id="rId6"/>
    <p:sldId id="310" r:id="rId7"/>
    <p:sldId id="315" r:id="rId8"/>
    <p:sldId id="316" r:id="rId9"/>
    <p:sldId id="318" r:id="rId10"/>
    <p:sldId id="319" r:id="rId11"/>
    <p:sldId id="317" r:id="rId12"/>
    <p:sldId id="320" r:id="rId13"/>
    <p:sldId id="321" r:id="rId14"/>
    <p:sldId id="322" r:id="rId15"/>
    <p:sldId id="323" r:id="rId16"/>
    <p:sldId id="314" r:id="rId17"/>
    <p:sldId id="324" r:id="rId18"/>
    <p:sldId id="337" r:id="rId19"/>
    <p:sldId id="338" r:id="rId20"/>
    <p:sldId id="361" r:id="rId21"/>
    <p:sldId id="362" r:id="rId22"/>
    <p:sldId id="364" r:id="rId23"/>
    <p:sldId id="367" r:id="rId24"/>
    <p:sldId id="340" r:id="rId25"/>
    <p:sldId id="34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00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94660"/>
  </p:normalViewPr>
  <p:slideViewPr>
    <p:cSldViewPr>
      <p:cViewPr>
        <p:scale>
          <a:sx n="60" d="100"/>
          <a:sy n="60" d="100"/>
        </p:scale>
        <p:origin x="-166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7F8116-EDB8-44A2-9DBE-3ADEB62C4403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1ABCDA-3E0F-460F-9B70-8534612F1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39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42A391-0F57-45FE-A2DC-53FDBA87ECD8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E07B0-9FD5-4D9F-A536-5DCC2B195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52631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5B391-D273-453D-90EC-B5DA426F6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675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10EDE-0AED-46AB-8B23-D13BE8AF7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124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E9584-2A75-4274-9AD9-BCE9A0D91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249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B156-3C8B-4C11-8C79-907C3FA9C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820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42F6E-45F5-4CF1-B67D-66675F2A8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0507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C9F3-3F46-4CC0-8CFC-BAB3A30A5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446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88985-1156-4B9B-8486-1CB8FE801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7861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A11B-5C70-4D63-9D33-8C8F640B0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8104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41A0-B490-4A05-BC65-0D625B15E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206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8CEA2-87C6-4916-9C62-084B89675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401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C3A0DBE-38EC-402D-9A5B-63A6980C0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8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8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8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8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8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8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8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8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8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8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8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yushki.ru/tales_lib/0/5.html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bayushki.ru/tales_lib/0/4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yushki.ru/tales_lib/0/3.html" TargetMode="External"/><Relationship Id="rId5" Type="http://schemas.openxmlformats.org/officeDocument/2006/relationships/hyperlink" Target="http://www.bayushki.ru/tales_lib/0/2.html" TargetMode="External"/><Relationship Id="rId4" Type="http://schemas.openxmlformats.org/officeDocument/2006/relationships/hyperlink" Target="http://www.bayushki.ru/tales_lib/0/1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йсан\Desktop\пушкин\виктор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9413"/>
            <a:ext cx="9144000" cy="723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:\Users\Лейсан\Desktop\пушкин\1317722577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40862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255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3.Какую плату назначил Балда за свою работу у попа? </a:t>
            </a:r>
            <a:br>
              <a:rPr lang="ru-RU" altLang="ru-RU" sz="3600" b="1" smtClean="0">
                <a:solidFill>
                  <a:srgbClr val="FF0000"/>
                </a:solidFill>
              </a:rPr>
            </a:br>
            <a:endParaRPr lang="ru-RU" altLang="ru-RU" sz="3600" b="1" i="1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26629" name="Picture 6" descr="fa4a05119e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580063" y="3141663"/>
            <a:ext cx="2952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66FF"/>
                </a:solidFill>
              </a:rPr>
              <a:t>"...в год за три щелчка по лбу..." </a:t>
            </a:r>
            <a:endParaRPr lang="ru-RU" altLang="ru-RU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25538"/>
            <a:ext cx="8229600" cy="1143000"/>
          </a:xfrm>
        </p:spPr>
        <p:txBody>
          <a:bodyPr/>
          <a:lstStyle/>
          <a:p>
            <a:pPr eaLnBrk="1" hangingPunct="1"/>
            <a:endParaRPr lang="ru-RU" altLang="ru-RU" sz="4000" b="1" i="1" smtClean="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27652" name="Picture 6" descr="fa4a05119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Прямоугольник 4"/>
          <p:cNvSpPr>
            <a:spLocks noChangeArrowheads="1"/>
          </p:cNvSpPr>
          <p:nvPr/>
        </p:nvSpPr>
        <p:spPr bwMode="auto">
          <a:xfrm>
            <a:off x="395288" y="1125538"/>
            <a:ext cx="83534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4.В кого превращался князь Гвидон, когда летал в царство Салтана? </a:t>
            </a:r>
            <a:endParaRPr lang="ru-RU" altLang="ru-RU" sz="3600"/>
          </a:p>
        </p:txBody>
      </p:sp>
      <p:pic>
        <p:nvPicPr>
          <p:cNvPr id="27654" name="Picture 6" descr="Ц-САЛ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657600" cy="2884488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0" y="3167063"/>
            <a:ext cx="3095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600" i="1">
                <a:solidFill>
                  <a:srgbClr val="0066FF"/>
                </a:solidFill>
              </a:rPr>
              <a:t>В комара, муху, шмеля.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5. От кого князь Гвидон спас царевну Лебедь?</a:t>
            </a:r>
            <a:endParaRPr lang="ru-RU" altLang="ru-RU" sz="3600" b="1" i="1" smtClean="0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28676" name="Picture 6" descr="fa4a05119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коршу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20888"/>
            <a:ext cx="3311525" cy="441642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932363" y="3284538"/>
            <a:ext cx="2951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600" i="1">
                <a:solidFill>
                  <a:srgbClr val="0066FF"/>
                </a:solidFill>
              </a:rPr>
              <a:t>От чародея</a:t>
            </a:r>
            <a:r>
              <a:rPr lang="ru-RU" altLang="ru-RU" sz="3600">
                <a:solidFill>
                  <a:srgbClr val="0066FF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3213" y="836613"/>
            <a:ext cx="5781675" cy="2520950"/>
          </a:xfrm>
        </p:spPr>
        <p:txBody>
          <a:bodyPr/>
          <a:lstStyle/>
          <a:p>
            <a:pPr algn="r" eaLnBrk="1" hangingPunct="1"/>
            <a:r>
              <a:rPr lang="ru-RU" altLang="ru-RU" sz="3600" smtClean="0">
                <a:solidFill>
                  <a:srgbClr val="FF0000"/>
                </a:solidFill>
              </a:rPr>
              <a:t>6. Как звали пса, который сторожил терем семи богатырей</a:t>
            </a:r>
            <a:r>
              <a:rPr lang="ru-RU" altLang="ru-RU" sz="4000" smtClean="0">
                <a:solidFill>
                  <a:srgbClr val="FF0000"/>
                </a:solidFill>
              </a:rPr>
              <a:t>? </a:t>
            </a:r>
            <a:endParaRPr lang="ru-RU" altLang="ru-RU" sz="4000" b="1" i="1" smtClean="0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29700" name="Picture 6" descr="fa4a05119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сокол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3179762" cy="4724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76825" y="4149725"/>
            <a:ext cx="2100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600" b="1" i="1">
                <a:solidFill>
                  <a:srgbClr val="0066FF"/>
                </a:solidFill>
              </a:rPr>
              <a:t>Соколка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255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7. Какие слова обычно кричал золотой петушок, </a:t>
            </a:r>
            <a:r>
              <a:rPr lang="ru-RU" altLang="ru-RU" sz="4000" b="1" smtClean="0">
                <a:solidFill>
                  <a:srgbClr val="FF0000"/>
                </a:solidFill>
              </a:rPr>
              <a:t>предупреждая об опасности?</a:t>
            </a:r>
            <a:br>
              <a:rPr lang="ru-RU" altLang="ru-RU" sz="4000" b="1" smtClean="0">
                <a:solidFill>
                  <a:srgbClr val="FF0000"/>
                </a:solidFill>
              </a:rPr>
            </a:br>
            <a:endParaRPr lang="ru-RU" altLang="ru-RU" sz="4000" b="1" i="1" smtClean="0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30724" name="Picture 6" descr="fa4a05119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ЦАРЬ В ПЕТУШ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08275"/>
            <a:ext cx="3744912" cy="375761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0" y="2997200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600" i="1">
                <a:solidFill>
                  <a:srgbClr val="0066FF"/>
                </a:solidFill>
              </a:rPr>
              <a:t>Кири-ку-ку.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600" i="1">
                <a:solidFill>
                  <a:srgbClr val="0066FF"/>
                </a:solidFill>
              </a:rPr>
              <a:t>Царствуй, лежа на боку!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255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8. Кем приходится сватья баба Бабариха царю Гвидону? </a:t>
            </a:r>
            <a:endParaRPr lang="ru-RU" altLang="ru-RU" sz="3600" b="1" i="1" smtClean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31748" name="Picture 6" descr="fa4a05119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О ЦА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4905375" cy="366077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508625" y="2492375"/>
            <a:ext cx="324008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600" i="1">
                <a:solidFill>
                  <a:srgbClr val="0066FF"/>
                </a:solidFill>
              </a:rPr>
              <a:t>Родной бабушкой.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600">
                <a:solidFill>
                  <a:srgbClr val="0066FF"/>
                </a:solidFill>
              </a:rPr>
              <a:t>("А царевич хоть и злится,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600">
                <a:solidFill>
                  <a:srgbClr val="0066FF"/>
                </a:solidFill>
              </a:rPr>
              <a:t>Старой бабушки своей".)</a:t>
            </a:r>
            <a:endParaRPr lang="ru-RU" altLang="ru-RU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25538"/>
            <a:ext cx="8229600" cy="1143000"/>
          </a:xfrm>
        </p:spPr>
        <p:txBody>
          <a:bodyPr/>
          <a:lstStyle/>
          <a:p>
            <a:pPr eaLnBrk="1" hangingPunct="1"/>
            <a:endParaRPr lang="ru-RU" altLang="ru-RU" sz="4000" b="1" i="1" smtClean="0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32772" name="Picture 6" descr="fa4a05119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395288" y="1052513"/>
            <a:ext cx="8280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9. «Сказка ложь, да в ней намёк!</a:t>
            </a:r>
            <a:br>
              <a:rPr lang="ru-RU" altLang="ru-RU" sz="3600" b="1">
                <a:solidFill>
                  <a:srgbClr val="FF0000"/>
                </a:solidFill>
              </a:rPr>
            </a:br>
            <a:r>
              <a:rPr lang="ru-RU" altLang="ru-RU" sz="3600" b="1">
                <a:solidFill>
                  <a:srgbClr val="FF0000"/>
                </a:solidFill>
              </a:rPr>
              <a:t>    Добрым молодцам урок.»</a:t>
            </a:r>
            <a:r>
              <a:rPr lang="ru-RU" altLang="ru-RU" sz="3600">
                <a:solidFill>
                  <a:srgbClr val="1A1600"/>
                </a:solidFill>
              </a:rPr>
              <a:t/>
            </a:r>
            <a:br>
              <a:rPr lang="ru-RU" altLang="ru-RU" sz="3600">
                <a:solidFill>
                  <a:srgbClr val="1A1600"/>
                </a:solidFill>
              </a:rPr>
            </a:br>
            <a:endParaRPr lang="ru-RU" altLang="ru-RU" sz="3600"/>
          </a:p>
        </p:txBody>
      </p:sp>
      <p:sp>
        <p:nvSpPr>
          <p:cNvPr id="31750" name="Прямоугольник 5"/>
          <p:cNvSpPr>
            <a:spLocks noChangeArrowheads="1"/>
          </p:cNvSpPr>
          <p:nvPr/>
        </p:nvSpPr>
        <p:spPr bwMode="auto">
          <a:xfrm>
            <a:off x="5219700" y="3213100"/>
            <a:ext cx="3492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600" i="1">
                <a:solidFill>
                  <a:srgbClr val="0066FF"/>
                </a:solidFill>
              </a:rPr>
              <a:t>«Сказка о золотом петушке»</a:t>
            </a:r>
          </a:p>
        </p:txBody>
      </p:sp>
      <p:pic>
        <p:nvPicPr>
          <p:cNvPr id="32775" name="Picture 4" descr="О ЗОЛО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4189412" cy="3471862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17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525" y="23813"/>
            <a:ext cx="8240713" cy="1512887"/>
          </a:xfrm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33796" name="Picture 6" descr="fa4a05119e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7600950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5" descr="bcec899ea05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52513"/>
            <a:ext cx="4600575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C:\Users\Лейсан\Desktop\пушкин\page7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CB5B9"/>
              </a:clrFrom>
              <a:clrTo>
                <a:srgbClr val="9CB5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08050"/>
            <a:ext cx="8229600" cy="576263"/>
          </a:xfrm>
        </p:spPr>
        <p:txBody>
          <a:bodyPr/>
          <a:lstStyle/>
          <a:p>
            <a:pPr eaLnBrk="1" hangingPunct="1"/>
            <a:endParaRPr lang="ru-RU" altLang="ru-RU" b="1" i="1" smtClean="0"/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34822" name="Picture 6" descr="fa4a05119e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08050"/>
            <a:ext cx="8229600" cy="576263"/>
          </a:xfrm>
        </p:spPr>
        <p:txBody>
          <a:bodyPr/>
          <a:lstStyle/>
          <a:p>
            <a:pPr eaLnBrk="1" hangingPunct="1"/>
            <a:endParaRPr lang="ru-RU" altLang="ru-RU" b="1" i="1" smtClean="0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35844" name="Picture 6" descr="fa4a05119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113" y="3284538"/>
            <a:ext cx="4572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8288">
              <a:defRPr/>
            </a:pPr>
            <a:r>
              <a:rPr lang="ru-RU" dirty="0"/>
              <a:t>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6" name="Picture 3" descr="C:\Users\Лейсан\Desktop\пушкин\телег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47813" y="3429000"/>
            <a:ext cx="5688012" cy="1938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marL="269875" indent="90488"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«Буду служить тебе славно,</a:t>
            </a:r>
          </a:p>
          <a:p>
            <a:pPr marL="269875"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Усердно и очень исправно,</a:t>
            </a:r>
          </a:p>
          <a:p>
            <a:pPr marL="269875"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В год за три щелчка тебе по лбу.</a:t>
            </a:r>
          </a:p>
          <a:p>
            <a:pPr marL="269875"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Есть же мне давай варёную полбу.» </a:t>
            </a:r>
          </a:p>
        </p:txBody>
      </p:sp>
      <p:pic>
        <p:nvPicPr>
          <p:cNvPr id="1028" name="Picture 4" descr="C:\Users\Лейсан\Downloads\балд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16113"/>
            <a:ext cx="5862637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:\Users\Лейсан\Desktop\пушкин\0_670eb_16bdf8b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4100" name="Picture 6" descr="fa4a05119e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Прямоугольник 6"/>
          <p:cNvGrpSpPr>
            <a:grpSpLocks/>
          </p:cNvGrpSpPr>
          <p:nvPr/>
        </p:nvGrpSpPr>
        <p:grpSpPr bwMode="auto">
          <a:xfrm>
            <a:off x="377825" y="530225"/>
            <a:ext cx="7948613" cy="1231900"/>
            <a:chOff x="238" y="334"/>
            <a:chExt cx="5007" cy="776"/>
          </a:xfrm>
        </p:grpSpPr>
        <p:pic>
          <p:nvPicPr>
            <p:cNvPr id="4102" name="Прямоугольник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" y="334"/>
              <a:ext cx="5007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249" y="346"/>
              <a:ext cx="499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3600" b="1" i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«ЧТО ЗА ПРЕЛЕСТЬ ЭТИ СКАЗКИ! </a:t>
              </a:r>
            </a:p>
            <a:p>
              <a:pPr algn="ctr" eaLnBrk="1" hangingPunct="1">
                <a:defRPr/>
              </a:pPr>
              <a:r>
                <a:rPr lang="ru-RU" altLang="ru-RU" sz="3600" b="1" i="1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КАЖДАЯ ЕСТЬ ПОЭМА!»</a:t>
              </a:r>
              <a:endParaRPr lang="ru-RU" altLang="ru-RU" sz="3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08050"/>
            <a:ext cx="8229600" cy="576263"/>
          </a:xfrm>
        </p:spPr>
        <p:txBody>
          <a:bodyPr/>
          <a:lstStyle/>
          <a:p>
            <a:pPr eaLnBrk="1" hangingPunct="1"/>
            <a:endParaRPr lang="ru-RU" altLang="ru-RU" b="1" i="1" smtClean="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36868" name="Picture 6" descr="fa4a05119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113" y="3284538"/>
            <a:ext cx="4572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8288">
              <a:defRPr/>
            </a:pPr>
            <a:r>
              <a:rPr lang="ru-RU" dirty="0"/>
              <a:t>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6870" name="Picture 3" descr="C:\Users\Лейсан\Desktop\пушкин\телег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150"/>
            <a:ext cx="913447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7813" y="2636838"/>
            <a:ext cx="6030912" cy="23082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indent="268288"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«Но скажи: как можно ей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Быть во всем меня милей?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Признавайся: всех я краше.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Обойди всё царство наше,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Хоть весь мир, мне ровной нет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Так ли?» </a:t>
            </a:r>
          </a:p>
        </p:txBody>
      </p:sp>
      <p:pic>
        <p:nvPicPr>
          <p:cNvPr id="2" name="Picture 2" descr="C:\Users\Лейсан\Desktop\пушкин\364702_html_m69f4e9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059488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08050"/>
            <a:ext cx="8229600" cy="576263"/>
          </a:xfrm>
        </p:spPr>
        <p:txBody>
          <a:bodyPr/>
          <a:lstStyle/>
          <a:p>
            <a:pPr eaLnBrk="1" hangingPunct="1"/>
            <a:endParaRPr lang="ru-RU" altLang="ru-RU" b="1" i="1" smtClean="0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37892" name="Picture 6" descr="fa4a05119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113" y="3284538"/>
            <a:ext cx="4572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8288">
              <a:defRPr/>
            </a:pPr>
            <a:r>
              <a:rPr lang="ru-RU" dirty="0"/>
              <a:t>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7894" name="Picture 3" descr="C:\Users\Лейсан\Desktop\пушкин\телег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150"/>
            <a:ext cx="913447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6375" y="2997200"/>
            <a:ext cx="5543550" cy="15700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indent="360363"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«За такое одолжение, - 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Говорит он в восхищении, - 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Волю первую твою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Я исполню, как мою!»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ru-RU" sz="2400" dirty="0"/>
          </a:p>
        </p:txBody>
      </p:sp>
      <p:pic>
        <p:nvPicPr>
          <p:cNvPr id="7169" name="Picture 1" descr="C:\Users\Лейсан\Downloads\дад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71588"/>
            <a:ext cx="6264275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08050"/>
            <a:ext cx="8229600" cy="576263"/>
          </a:xfrm>
        </p:spPr>
        <p:txBody>
          <a:bodyPr/>
          <a:lstStyle/>
          <a:p>
            <a:pPr eaLnBrk="1" hangingPunct="1"/>
            <a:endParaRPr lang="ru-RU" altLang="ru-RU" b="1" i="1" smtClean="0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38916" name="Picture 6" descr="fa4a05119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8175" y="2924175"/>
            <a:ext cx="5184775" cy="1355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90488">
              <a:defRPr/>
            </a:pPr>
            <a:r>
              <a:rPr lang="ru-RU" dirty="0"/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«Буду служить тебе славно,</a:t>
            </a:r>
          </a:p>
          <a:p>
            <a:pPr marL="269875">
              <a:defRPr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Усердно и очень исправно,</a:t>
            </a:r>
          </a:p>
          <a:p>
            <a:pPr marL="269875">
              <a:defRPr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В год за три щелчка тебе по лбу.</a:t>
            </a:r>
          </a:p>
          <a:p>
            <a:pPr marL="269875">
              <a:defRPr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Есть же мне давай варёную полбу.»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113" y="3284538"/>
            <a:ext cx="4572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8288">
              <a:defRPr/>
            </a:pPr>
            <a:r>
              <a:rPr lang="ru-RU" dirty="0"/>
              <a:t>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8919" name="Picture 3" descr="C:\Users\Лейсан\Desktop\пушкин\телег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150"/>
            <a:ext cx="913447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7813" y="3500438"/>
            <a:ext cx="6119812" cy="12001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indent="269875">
              <a:defRPr/>
            </a:pPr>
            <a:r>
              <a:rPr lang="ru-RU" sz="2400" dirty="0"/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«Дурачина ты, прямой простофиля!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Выпросил, простофиля, избу!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Воротись,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поклонися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рыбке…» </a:t>
            </a:r>
          </a:p>
        </p:txBody>
      </p:sp>
      <p:pic>
        <p:nvPicPr>
          <p:cNvPr id="6146" name="Picture 2" descr="C:\Users\Лейсан\Downloads\старуха и стар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84053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08050"/>
            <a:ext cx="8229600" cy="576263"/>
          </a:xfrm>
        </p:spPr>
        <p:txBody>
          <a:bodyPr/>
          <a:lstStyle/>
          <a:p>
            <a:pPr eaLnBrk="1" hangingPunct="1"/>
            <a:endParaRPr lang="ru-RU" altLang="ru-RU" b="1" i="1" smtClean="0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39940" name="Picture 6" descr="fa4a05119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113" y="3284538"/>
            <a:ext cx="4572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8288">
              <a:defRPr/>
            </a:pPr>
            <a:r>
              <a:rPr lang="ru-RU" dirty="0"/>
              <a:t>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9942" name="Picture 3" descr="C:\Users\Лейсан\Desktop\пушкин\телег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9250" y="2924175"/>
            <a:ext cx="5743575" cy="1631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indent="269875"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«Да, такая есть девица.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Но жена не рукавица: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С белой ручки не стряхнёшь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Да за пояс не заткнёшь.» </a:t>
            </a:r>
          </a:p>
        </p:txBody>
      </p:sp>
      <p:pic>
        <p:nvPicPr>
          <p:cNvPr id="2050" name="Picture 2" descr="C:\Users\Лейсан\Desktop\пушкин\лебедь царев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36838"/>
            <a:ext cx="39116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Лейсан\Downloads\царевна врубел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380365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Лейсан\Desktop\пушкин\сад пушк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21713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525" y="695325"/>
            <a:ext cx="8240713" cy="841375"/>
          </a:xfrm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40965" name="Picture 6" descr="fa4a05119e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Прямоугольник 5"/>
          <p:cNvSpPr>
            <a:spLocks noChangeArrowheads="1"/>
          </p:cNvSpPr>
          <p:nvPr/>
        </p:nvSpPr>
        <p:spPr bwMode="auto">
          <a:xfrm>
            <a:off x="468313" y="2205038"/>
            <a:ext cx="30051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accent1"/>
                </a:solidFill>
              </a:rPr>
              <a:t>Какие чудесные дары получил от царевны-лебедя князь Гвидон?</a:t>
            </a:r>
          </a:p>
        </p:txBody>
      </p:sp>
      <p:pic>
        <p:nvPicPr>
          <p:cNvPr id="7" name="Рисунок 6" descr="bcec899ea05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3087688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Прямоугольник 7"/>
          <p:cNvSpPr>
            <a:spLocks noChangeArrowheads="1"/>
          </p:cNvSpPr>
          <p:nvPr/>
        </p:nvSpPr>
        <p:spPr bwMode="auto">
          <a:xfrm>
            <a:off x="5994400" y="2133600"/>
            <a:ext cx="3149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accent1"/>
                </a:solidFill>
              </a:rPr>
              <a:t>Последнее желание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accent1"/>
                </a:solidFill>
              </a:rPr>
              <a:t>сварливой старухи?</a:t>
            </a:r>
          </a:p>
        </p:txBody>
      </p:sp>
      <p:pic>
        <p:nvPicPr>
          <p:cNvPr id="9" name="Рисунок 8" descr="bcec899ea05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92150"/>
            <a:ext cx="308927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Прямоугольник 9"/>
          <p:cNvSpPr>
            <a:spLocks noChangeArrowheads="1"/>
          </p:cNvSpPr>
          <p:nvPr/>
        </p:nvSpPr>
        <p:spPr bwMode="auto">
          <a:xfrm>
            <a:off x="2700338" y="4437063"/>
            <a:ext cx="33655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accent1"/>
                </a:solidFill>
              </a:rPr>
              <a:t>С каких слов начинается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accent1"/>
                </a:solidFill>
              </a:rPr>
              <a:t> «Сказка о попе и о работнике его Балде»?</a:t>
            </a:r>
          </a:p>
        </p:txBody>
      </p:sp>
      <p:pic>
        <p:nvPicPr>
          <p:cNvPr id="11" name="Рисунок 10" descr="bcec899ea05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13100"/>
            <a:ext cx="308927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00" y="347663"/>
            <a:ext cx="8240713" cy="1047750"/>
          </a:xfrm>
        </p:spPr>
      </p:pic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43012" name="Picture 6" descr="fa4a05119e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Прямоугольник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773238"/>
            <a:ext cx="5529262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s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224338"/>
            <a:ext cx="332105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25538"/>
            <a:ext cx="8229600" cy="1143000"/>
          </a:xfrm>
        </p:spPr>
        <p:txBody>
          <a:bodyPr/>
          <a:lstStyle/>
          <a:p>
            <a:pPr eaLnBrk="1" hangingPunct="1"/>
            <a:endParaRPr lang="ru-RU" altLang="ru-RU" sz="4000" b="1" i="1" smtClean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19460" name="Picture 6" descr="fa4a05119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Object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195513" y="5157788"/>
            <a:ext cx="457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0000"/>
                </a:solidFill>
                <a:latin typeface="Garamond" pitchFamily="18" charset="0"/>
              </a:rPr>
              <a:t>«Сказка о мертвой царевне </a:t>
            </a:r>
            <a:br>
              <a:rPr lang="ru-RU" altLang="ru-RU" b="1" i="1">
                <a:solidFill>
                  <a:srgbClr val="000000"/>
                </a:solidFill>
                <a:latin typeface="Garamond" pitchFamily="18" charset="0"/>
              </a:rPr>
            </a:br>
            <a:r>
              <a:rPr lang="ru-RU" altLang="ru-RU" b="1" i="1">
                <a:solidFill>
                  <a:srgbClr val="000000"/>
                </a:solidFill>
                <a:latin typeface="Garamond" pitchFamily="18" charset="0"/>
              </a:rPr>
              <a:t>и семи богатырях»</a:t>
            </a:r>
            <a:endParaRPr lang="ru-RU" alt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25538"/>
            <a:ext cx="8229600" cy="1143000"/>
          </a:xfrm>
        </p:spPr>
        <p:txBody>
          <a:bodyPr/>
          <a:lstStyle/>
          <a:p>
            <a:pPr eaLnBrk="1" hangingPunct="1"/>
            <a:endParaRPr lang="ru-RU" altLang="ru-RU" sz="4000" b="1" i="1" smtClean="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20484" name="Picture 6" descr="fa4a05119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золотая рыбка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" b="99"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03575" y="6021388"/>
            <a:ext cx="5940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accent1"/>
                </a:solidFill>
              </a:rPr>
              <a:t>«Сказка о рыбаке и рыбке»</a:t>
            </a:r>
            <a:endParaRPr lang="ru-RU" altLang="ru-RU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25538"/>
            <a:ext cx="8229600" cy="1143000"/>
          </a:xfrm>
        </p:spPr>
        <p:txBody>
          <a:bodyPr/>
          <a:lstStyle/>
          <a:p>
            <a:pPr eaLnBrk="1" hangingPunct="1"/>
            <a:endParaRPr lang="ru-RU" altLang="ru-RU" sz="4000" b="1" i="1" smtClean="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21508" name="Picture 6" descr="fa4a05119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р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3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795963" y="3789363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/>
              <a:t>«</a:t>
            </a:r>
            <a:r>
              <a:rPr lang="ru-RU" altLang="ru-RU" sz="3600" b="1"/>
              <a:t>Сказка </a:t>
            </a:r>
            <a:br>
              <a:rPr lang="ru-RU" altLang="ru-RU" sz="3600" b="1"/>
            </a:br>
            <a:r>
              <a:rPr lang="ru-RU" altLang="ru-RU" sz="3600" b="1"/>
              <a:t>о царе </a:t>
            </a:r>
            <a:br>
              <a:rPr lang="ru-RU" altLang="ru-RU" sz="3600" b="1"/>
            </a:br>
            <a:r>
              <a:rPr lang="ru-RU" altLang="ru-RU" sz="3600" b="1"/>
              <a:t>Салтане…»</a:t>
            </a:r>
            <a:endParaRPr lang="ru-RU" altLang="ru-RU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25538"/>
            <a:ext cx="8229600" cy="1143000"/>
          </a:xfrm>
        </p:spPr>
        <p:txBody>
          <a:bodyPr/>
          <a:lstStyle/>
          <a:p>
            <a:pPr eaLnBrk="1" hangingPunct="1"/>
            <a:endParaRPr lang="ru-RU" altLang="ru-RU" sz="4000" b="1" i="1" smtClean="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22532" name="Picture 6" descr="fa4a05119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р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5630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940425" y="4437063"/>
            <a:ext cx="2952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/>
              <a:t>«</a:t>
            </a:r>
            <a:r>
              <a:rPr lang="ru-RU" altLang="ru-RU" sz="3600" b="1"/>
              <a:t>Сказка </a:t>
            </a:r>
            <a:br>
              <a:rPr lang="ru-RU" altLang="ru-RU" sz="3600" b="1"/>
            </a:br>
            <a:r>
              <a:rPr lang="ru-RU" altLang="ru-RU" sz="3600" b="1"/>
              <a:t>о золотом</a:t>
            </a:r>
            <a:br>
              <a:rPr lang="ru-RU" altLang="ru-RU" sz="3600" b="1"/>
            </a:br>
            <a:r>
              <a:rPr lang="ru-RU" altLang="ru-RU" sz="3600" b="1"/>
              <a:t> петушке»</a:t>
            </a:r>
            <a:endParaRPr lang="ru-RU" altLang="ru-RU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25538"/>
            <a:ext cx="8229600" cy="1143000"/>
          </a:xfrm>
        </p:spPr>
        <p:txBody>
          <a:bodyPr/>
          <a:lstStyle/>
          <a:p>
            <a:pPr eaLnBrk="1" hangingPunct="1"/>
            <a:endParaRPr lang="ru-RU" altLang="ru-RU" sz="4000" b="1" i="1" smtClean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23556" name="Picture 6" descr="fa4a05119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551613" y="2708275"/>
            <a:ext cx="25923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/>
              <a:t>«Сказка</a:t>
            </a:r>
            <a:br>
              <a:rPr lang="ru-RU" altLang="ru-RU" sz="3600" b="1"/>
            </a:br>
            <a:r>
              <a:rPr lang="ru-RU" altLang="ru-RU" sz="3600" b="1"/>
              <a:t>о попе</a:t>
            </a:r>
            <a:br>
              <a:rPr lang="ru-RU" altLang="ru-RU" sz="3600" b="1"/>
            </a:br>
            <a:r>
              <a:rPr lang="ru-RU" altLang="ru-RU" sz="3600" b="1"/>
              <a:t>и его</a:t>
            </a:r>
            <a:br>
              <a:rPr lang="ru-RU" altLang="ru-RU" sz="3600" b="1"/>
            </a:br>
            <a:r>
              <a:rPr lang="ru-RU" altLang="ru-RU" sz="3600" b="1"/>
              <a:t>работнике</a:t>
            </a:r>
            <a:br>
              <a:rPr lang="ru-RU" altLang="ru-RU" sz="3600" b="1"/>
            </a:br>
            <a:r>
              <a:rPr lang="ru-RU" altLang="ru-RU" sz="3600" b="1"/>
              <a:t>Балде»</a:t>
            </a:r>
            <a:endParaRPr lang="ru-RU" altLang="ru-RU" sz="3600"/>
          </a:p>
        </p:txBody>
      </p:sp>
      <p:pic>
        <p:nvPicPr>
          <p:cNvPr id="23558" name="Picture 3" descr="C:\Users\Лейсан\Downloads\поп и бал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4841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25538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3600" b="1" smtClean="0">
                <a:solidFill>
                  <a:srgbClr val="FF0000"/>
                </a:solidFill>
              </a:rPr>
              <a:t>1. Назовите сказки А.С.Пушкина</a:t>
            </a:r>
            <a:br>
              <a:rPr lang="ru-RU" altLang="ru-RU" sz="3600" b="1" smtClean="0">
                <a:solidFill>
                  <a:srgbClr val="FF0000"/>
                </a:solidFill>
              </a:rPr>
            </a:br>
            <a:endParaRPr lang="ru-RU" altLang="ru-RU" sz="3600" b="1" i="1" smtClean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24580" name="Picture 6" descr="fa4a05119e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650" y="2276475"/>
            <a:ext cx="6624638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• </a:t>
            </a:r>
            <a:r>
              <a:rPr lang="ru-RU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  <a:hlinkClick r:id="rId4"/>
              </a:rPr>
              <a:t>Сказка о золотом петушке</a:t>
            </a:r>
            <a:br>
              <a:rPr lang="ru-RU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  <a:hlinkClick r:id="rId4"/>
              </a:rPr>
            </a:b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• </a:t>
            </a:r>
            <a:r>
              <a:rPr lang="ru-RU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  <a:hlinkClick r:id="rId5"/>
              </a:rPr>
              <a:t>Сказка о мертвой царевне и о семи  </a:t>
            </a:r>
          </a:p>
          <a:p>
            <a:pPr>
              <a:defRPr/>
            </a:pPr>
            <a:r>
              <a:rPr lang="ru-RU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  <a:hlinkClick r:id="rId5"/>
              </a:rPr>
              <a:t>богатырях</a:t>
            </a:r>
            <a:br>
              <a:rPr lang="ru-RU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  <a:hlinkClick r:id="rId5"/>
              </a:rPr>
            </a:b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• </a:t>
            </a:r>
            <a:r>
              <a:rPr lang="ru-RU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  <a:hlinkClick r:id="rId6"/>
              </a:rPr>
              <a:t>Сказка о попе и о работнике его </a:t>
            </a:r>
            <a:r>
              <a:rPr lang="ru-RU" dirty="0" err="1">
                <a:solidFill>
                  <a:schemeClr val="bg1">
                    <a:lumMod val="25000"/>
                  </a:schemeClr>
                </a:solidFill>
                <a:latin typeface="Calibri" pitchFamily="34" charset="0"/>
                <a:hlinkClick r:id="rId6"/>
              </a:rPr>
              <a:t>Балде</a:t>
            </a:r>
            <a:r>
              <a:rPr lang="ru-RU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  <a:hlinkClick r:id="rId6"/>
              </a:rPr>
              <a:t/>
            </a:r>
            <a:br>
              <a:rPr lang="ru-RU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  <a:hlinkClick r:id="rId6"/>
              </a:rPr>
            </a:b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• </a:t>
            </a:r>
            <a:r>
              <a:rPr lang="ru-RU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  <a:hlinkClick r:id="rId7"/>
              </a:rPr>
              <a:t>Сказка о рыбаке и рыбке</a:t>
            </a:r>
            <a:br>
              <a:rPr lang="ru-RU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  <a:hlinkClick r:id="rId7"/>
              </a:rPr>
            </a:b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</a:rPr>
              <a:t>• </a:t>
            </a:r>
            <a:r>
              <a:rPr lang="ru-RU" dirty="0">
                <a:solidFill>
                  <a:schemeClr val="bg1">
                    <a:lumMod val="25000"/>
                  </a:schemeClr>
                </a:solidFill>
                <a:latin typeface="Calibri" pitchFamily="34" charset="0"/>
                <a:hlinkClick r:id="rId8"/>
              </a:rPr>
              <a:t>Сказка о царе </a:t>
            </a:r>
            <a:r>
              <a:rPr lang="ru-RU" dirty="0" err="1">
                <a:solidFill>
                  <a:schemeClr val="bg1">
                    <a:lumMod val="25000"/>
                  </a:schemeClr>
                </a:solidFill>
                <a:latin typeface="Calibri" pitchFamily="34" charset="0"/>
                <a:hlinkClick r:id="rId8"/>
              </a:rPr>
              <a:t>Салтане, о сыне его славном и могучем богатыре князе Гвидоне Салтановиче и о прекрасной царевне Лебеди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25538"/>
            <a:ext cx="8229600" cy="1143000"/>
          </a:xfrm>
        </p:spPr>
        <p:txBody>
          <a:bodyPr/>
          <a:lstStyle/>
          <a:p>
            <a:pPr eaLnBrk="1" hangingPunct="1"/>
            <a:endParaRPr lang="ru-RU" altLang="ru-RU" sz="4000" b="1" i="1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3924300" y="6110288"/>
            <a:ext cx="4562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25604" name="Picture 6" descr="fa4a05119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22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395288" y="1125538"/>
            <a:ext cx="82089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2. Что спрашивала у старика рыбка, являясь на зов, и как он ей отвечал? </a:t>
            </a:r>
            <a:endParaRPr lang="ru-RU" altLang="ru-RU" sz="3600"/>
          </a:p>
        </p:txBody>
      </p:sp>
      <p:pic>
        <p:nvPicPr>
          <p:cNvPr id="25606" name="Picture 4" descr="О РЫБА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3886200" cy="314642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16463" y="2492375"/>
            <a:ext cx="39592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600" i="1">
                <a:solidFill>
                  <a:srgbClr val="0066FF"/>
                </a:solidFill>
              </a:rPr>
              <a:t>"Что тебе надобно, старче?"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3600" i="1">
              <a:solidFill>
                <a:srgbClr val="0066FF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600" i="1">
                <a:solidFill>
                  <a:srgbClr val="0066FF"/>
                </a:solidFill>
              </a:rPr>
              <a:t>"Смилуйся, государыня рыбка!.."</a:t>
            </a:r>
            <a:r>
              <a:rPr lang="ru-RU" altLang="ru-RU" sz="3600" b="1" i="1">
                <a:solidFill>
                  <a:srgbClr val="0066FF"/>
                </a:solidFill>
              </a:rPr>
              <a:t/>
            </a:r>
            <a:br>
              <a:rPr lang="ru-RU" altLang="ru-RU" sz="3600" b="1" i="1">
                <a:solidFill>
                  <a:srgbClr val="0066FF"/>
                </a:solidFill>
              </a:rPr>
            </a:br>
            <a:endParaRPr lang="ru-RU" altLang="ru-RU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DAFAF5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AFCF9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DAFAF5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AFCF9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Words>402</Words>
  <Application>Microsoft Office PowerPoint</Application>
  <PresentationFormat>Экран (4:3)</PresentationFormat>
  <Paragraphs>67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Назовите сказки А.С.Пушкина </vt:lpstr>
      <vt:lpstr>Презентация PowerPoint</vt:lpstr>
      <vt:lpstr>3.Какую плату назначил Балда за свою работу у попа?  </vt:lpstr>
      <vt:lpstr>Презентация PowerPoint</vt:lpstr>
      <vt:lpstr>5. От кого князь Гвидон спас царевну Лебедь?</vt:lpstr>
      <vt:lpstr>6. Как звали пса, который сторожил терем семи богатырей? </vt:lpstr>
      <vt:lpstr>7. Какие слова обычно кричал золотой петушок, предупреждая об опасности? </vt:lpstr>
      <vt:lpstr>8. Кем приходится сватья баба Бабариха царю Гвидону?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Фаэтон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Пушкин и няня Арина Родионовна</dc:title>
  <dc:creator>НАТАЛЬЯ</dc:creator>
  <cp:lastModifiedBy>Юлечка!!</cp:lastModifiedBy>
  <cp:revision>141</cp:revision>
  <dcterms:created xsi:type="dcterms:W3CDTF">2011-02-20T09:15:50Z</dcterms:created>
  <dcterms:modified xsi:type="dcterms:W3CDTF">2016-01-30T16:53:03Z</dcterms:modified>
</cp:coreProperties>
</file>