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50000" autoAdjust="0"/>
  </p:normalViewPr>
  <p:slideViewPr>
    <p:cSldViewPr>
      <p:cViewPr varScale="1">
        <p:scale>
          <a:sx n="52" d="100"/>
          <a:sy n="52" d="100"/>
        </p:scale>
        <p:origin x="324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86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21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4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79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1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6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96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3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7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7368" y="1571195"/>
            <a:ext cx="6400800" cy="4440591"/>
          </a:xfrm>
        </p:spPr>
        <p:txBody>
          <a:bodyPr>
            <a:noAutofit/>
          </a:bodyPr>
          <a:lstStyle/>
          <a:p>
            <a:pPr algn="ctr"/>
            <a:r>
              <a:rPr lang="ru-RU" sz="3733" b="1" dirty="0">
                <a:latin typeface="Arial Black" pitchFamily="34" charset="0"/>
              </a:rPr>
              <a:t>Краткий </a:t>
            </a:r>
          </a:p>
          <a:p>
            <a:pPr algn="ctr"/>
            <a:r>
              <a:rPr lang="ru-RU" sz="3733" i="1" dirty="0">
                <a:latin typeface="Arial Black" pitchFamily="34" charset="0"/>
              </a:rPr>
              <a:t>л</a:t>
            </a:r>
            <a:r>
              <a:rPr lang="ru-RU" sz="3733" b="1" i="1" dirty="0">
                <a:latin typeface="Arial Black" pitchFamily="34" charset="0"/>
              </a:rPr>
              <a:t>ингвистический комментарий к поэме </a:t>
            </a:r>
          </a:p>
          <a:p>
            <a:pPr algn="ctr"/>
            <a:r>
              <a:rPr lang="ru-RU" sz="3733" b="1" i="1" dirty="0">
                <a:latin typeface="Arial Black" pitchFamily="34" charset="0"/>
              </a:rPr>
              <a:t>А.С. Пушкина «Руслан и Людмила»</a:t>
            </a:r>
            <a:endParaRPr lang="ru-RU" sz="3733" b="1" i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0691" y="6163520"/>
            <a:ext cx="2464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Воронеж -2014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4859" y="188640"/>
            <a:ext cx="9715536" cy="76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7" b="1" i="1" dirty="0"/>
              <a:t>МУНИЦИПАЛЬНОЕ  БЮДЖЕТНОЕ   ОБЩЕОБРАЗОВАТЕЛЬНОНОЕ  УЧРЕЖДЕНИЕ </a:t>
            </a:r>
            <a:endParaRPr lang="ru-RU" sz="1467" dirty="0"/>
          </a:p>
          <a:p>
            <a:pPr algn="ctr"/>
            <a:r>
              <a:rPr lang="ru-RU" sz="1467" b="1" i="1" dirty="0"/>
              <a:t>СРЕДНЯЯ ОБЩЕОБРАЗОВАТЕЛЬНАЯ ШКОЛА №55</a:t>
            </a:r>
            <a:endParaRPr lang="ru-RU" sz="1467" dirty="0"/>
          </a:p>
          <a:p>
            <a:pPr algn="ctr"/>
            <a:r>
              <a:rPr lang="ru-RU" sz="1467" b="1" i="1" dirty="0"/>
              <a:t>СОВЕТСКОГО РАЙОНА ГОРОД ВОРОНЕЖ</a:t>
            </a:r>
            <a:endParaRPr lang="ru-RU" sz="1467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44209"/>
            <a:ext cx="8229600" cy="4161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i="1" dirty="0" smtClean="0"/>
              <a:t>Во весь опор </a:t>
            </a:r>
            <a:r>
              <a:rPr lang="ru-RU" dirty="0" smtClean="0"/>
              <a:t>назад скачет- очень быстро, вскачь.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Доколь</a:t>
            </a:r>
            <a:r>
              <a:rPr lang="ru-RU" dirty="0" smtClean="0"/>
              <a:t> – устаревшее слово, оно означает «как долго, до сих пор».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i="1" dirty="0" smtClean="0"/>
              <a:t>Ланита</a:t>
            </a:r>
            <a:r>
              <a:rPr lang="ru-RU" dirty="0" smtClean="0"/>
              <a:t> – устаревшее слово. Старославянского происхождения. Современный синоним – щека.</a:t>
            </a:r>
          </a:p>
          <a:p>
            <a:pPr>
              <a:buNone/>
            </a:pPr>
            <a:r>
              <a:rPr lang="ru-RU" i="1" dirty="0"/>
              <a:t>	</a:t>
            </a:r>
            <a:r>
              <a:rPr lang="ru-RU" b="1" i="1" dirty="0" smtClean="0"/>
              <a:t>Мнится</a:t>
            </a:r>
            <a:r>
              <a:rPr lang="ru-RU" i="1" dirty="0" smtClean="0"/>
              <a:t> </a:t>
            </a:r>
            <a:r>
              <a:rPr lang="ru-RU" dirty="0" smtClean="0"/>
              <a:t>– устаревшее слово, оно означает «думаться, казаться».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Молва</a:t>
            </a:r>
            <a:r>
              <a:rPr lang="ru-RU" i="1" dirty="0" smtClean="0"/>
              <a:t> </a:t>
            </a:r>
            <a:r>
              <a:rPr lang="ru-RU" dirty="0" smtClean="0"/>
              <a:t>– вести; слухи, толки.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i="1" dirty="0"/>
              <a:t>П</a:t>
            </a:r>
            <a:r>
              <a:rPr lang="ru-RU" b="1" i="1" dirty="0" smtClean="0"/>
              <a:t>ерси</a:t>
            </a:r>
            <a:r>
              <a:rPr lang="ru-RU" i="1" dirty="0" smtClean="0"/>
              <a:t> </a:t>
            </a:r>
            <a:r>
              <a:rPr lang="ru-RU" dirty="0" smtClean="0"/>
              <a:t>– устаревшее слово, архаизм. Современный синоним грудь.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44209"/>
            <a:ext cx="8229600" cy="4377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1.</a:t>
            </a:r>
            <a:r>
              <a:rPr lang="ru-RU" dirty="0" smtClean="0"/>
              <a:t>Лингвистический анализ поэмы А.С. Пушкина «Руслан и Людмила», на наш взгляд, является актуальным для понимания, написанного почти 200 лет назад.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2.</a:t>
            </a:r>
            <a:r>
              <a:rPr lang="ru-RU" dirty="0" smtClean="0"/>
              <a:t>Устаревшие слова (среди которых много славянизмов) позволяют представить мир Древней Руси; почувствовать передаваемую поэтом гордость за русский народ, который обладает богатырским характером и способен преодолевать разные преграды и пройти через испытания ради освобождения родной земли от врага, ради победы добра над злом.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3.</a:t>
            </a:r>
            <a:r>
              <a:rPr lang="ru-RU" dirty="0" smtClean="0"/>
              <a:t>Создана картотека устаревших слов, которая будет пополняться  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602556" y="620688"/>
            <a:ext cx="1959575" cy="6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3733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Выводы</a:t>
            </a:r>
            <a:endParaRPr lang="ru-RU" sz="3733" dirty="0">
              <a:latin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6221" y="1348800"/>
            <a:ext cx="866777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    1.Григорян,Л.Т. Язык мой – друг мой / Л. Григорян.- М.: Просвещение,1988. – 207 с.</a:t>
            </a:r>
          </a:p>
          <a:p>
            <a:r>
              <a:rPr lang="ru-RU" sz="1600" dirty="0"/>
              <a:t>    2.Москиенко, В.М. школьный словарь крылатых выражений Пушкина / В.М. </a:t>
            </a:r>
            <a:r>
              <a:rPr lang="ru-RU" sz="1600" dirty="0" err="1"/>
              <a:t>Москиенко</a:t>
            </a:r>
            <a:r>
              <a:rPr lang="ru-RU" sz="1600" dirty="0"/>
              <a:t>, К.П. </a:t>
            </a:r>
            <a:r>
              <a:rPr lang="ru-RU" sz="1600" dirty="0" err="1"/>
              <a:t>Сидоренко.-СПб</a:t>
            </a:r>
            <a:r>
              <a:rPr lang="ru-RU" sz="1600" dirty="0"/>
              <a:t>.: Издательский дом «Нева», 2005. – 800с.</a:t>
            </a:r>
          </a:p>
          <a:p>
            <a:r>
              <a:rPr lang="ru-RU" sz="1600" dirty="0"/>
              <a:t>    3.Новиков., В.И. Энциклопедический словарь юного литературоведа / В.И. Новиков. – М.: Педагогика,1988.-416 с.</a:t>
            </a:r>
          </a:p>
          <a:p>
            <a:r>
              <a:rPr lang="ru-RU" sz="1600" dirty="0"/>
              <a:t>    4. </a:t>
            </a:r>
            <a:r>
              <a:rPr lang="ru-RU" sz="1600" dirty="0" err="1"/>
              <a:t>Ожегов,С.И</a:t>
            </a:r>
            <a:r>
              <a:rPr lang="ru-RU" sz="1600" dirty="0"/>
              <a:t>. Толковый словарь русского языка: 80 000 слов и фразеологических выражений / С.И. Ожегов, Н.Ю. Шведова; Российская академия наук. Институт русского языка им.В.В. Виноградова.- 4-е </a:t>
            </a:r>
            <a:r>
              <a:rPr lang="ru-RU" sz="1600" dirty="0" err="1"/>
              <a:t>издание,доп.-М</a:t>
            </a:r>
            <a:r>
              <a:rPr lang="ru-RU" sz="1600" dirty="0"/>
              <a:t>.: Азбуковник,1999.-944с.</a:t>
            </a:r>
          </a:p>
          <a:p>
            <a:r>
              <a:rPr lang="ru-RU" sz="1600" dirty="0"/>
              <a:t>    5.Пушки, А.С. сочинение: в 3-х т./ А.С, Пушкин.- М.: Художественная литература,1985.</a:t>
            </a:r>
          </a:p>
          <a:p>
            <a:r>
              <a:rPr lang="ru-RU" sz="1600" dirty="0"/>
              <a:t>     Т.1.: Стихотворения; </a:t>
            </a:r>
            <a:r>
              <a:rPr lang="ru-RU" sz="1600" dirty="0" err="1"/>
              <a:t>сказки;Руслан</a:t>
            </a:r>
            <a:r>
              <a:rPr lang="ru-RU" sz="1600" dirty="0"/>
              <a:t> и Людмила: поэма- 735 с.</a:t>
            </a:r>
          </a:p>
          <a:p>
            <a:r>
              <a:rPr lang="ru-RU" sz="1600" dirty="0"/>
              <a:t>    6.Ревякин,А.И. История Русской литературы 19 века. Первая половина/ А.И. Ревякин- М.: Просвещение , 1985- 543с.</a:t>
            </a:r>
          </a:p>
          <a:p>
            <a:r>
              <a:rPr lang="ru-RU" sz="1600" dirty="0"/>
              <a:t>    7.Скатов,Н.Пушкин: очерк жизни и  творчества / Н.Скатов .-л.: Детская литература, 1991- 239 с.</a:t>
            </a:r>
          </a:p>
          <a:p>
            <a:r>
              <a:rPr lang="ru-RU" sz="1600" dirty="0"/>
              <a:t>    8.Шанский,Н.М. Научные основы лингвистического  текста / Н.М. </a:t>
            </a:r>
            <a:r>
              <a:rPr lang="ru-RU" sz="1600" dirty="0" err="1"/>
              <a:t>Шанский</a:t>
            </a:r>
            <a:r>
              <a:rPr lang="ru-RU" sz="1600" dirty="0"/>
              <a:t> // Лингвистический анализ стихотворного текста: Кинга для </a:t>
            </a:r>
            <a:r>
              <a:rPr lang="ru-RU" sz="1600" dirty="0" err="1"/>
              <a:t>учителя.-М</a:t>
            </a:r>
            <a:r>
              <a:rPr lang="ru-RU" sz="1600" dirty="0"/>
              <a:t>., 2002.</a:t>
            </a:r>
          </a:p>
          <a:p>
            <a:r>
              <a:rPr lang="ru-RU" sz="1600" dirty="0"/>
              <a:t>    9. </a:t>
            </a:r>
            <a:r>
              <a:rPr lang="ru-RU" sz="1600" dirty="0" err="1"/>
              <a:t>Шанский,Н.М</a:t>
            </a:r>
            <a:r>
              <a:rPr lang="ru-RU" sz="1600" dirty="0"/>
              <a:t>. </a:t>
            </a:r>
            <a:r>
              <a:rPr lang="ru-RU" sz="1600" dirty="0" err="1"/>
              <a:t>Школльный</a:t>
            </a:r>
            <a:r>
              <a:rPr lang="ru-RU" sz="1600" dirty="0"/>
              <a:t> этимологический словарь русского языка: значение и происхождение слов  / </a:t>
            </a:r>
            <a:r>
              <a:rPr lang="ru-RU" sz="1600" dirty="0" err="1"/>
              <a:t>Шанский,Н.М</a:t>
            </a:r>
            <a:r>
              <a:rPr lang="ru-RU" sz="1600" dirty="0"/>
              <a:t>, Т.А. Боброва. – 2-е изд.- М.: Дрофа: Русский язык,1997.-400с. </a:t>
            </a:r>
            <a:endParaRPr lang="ru-RU" sz="16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896620" y="548680"/>
            <a:ext cx="5826980" cy="53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2667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Список использованной литературы: </a:t>
            </a:r>
            <a:endParaRPr lang="ru-RU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371" y="373690"/>
            <a:ext cx="8229600" cy="6496627"/>
          </a:xfrm>
        </p:spPr>
        <p:txBody>
          <a:bodyPr>
            <a:normAutofit/>
          </a:bodyPr>
          <a:lstStyle/>
          <a:p>
            <a:pPr marL="685783" indent="-685783">
              <a:buNone/>
            </a:pPr>
            <a:endParaRPr lang="ru-RU" dirty="0" smtClean="0"/>
          </a:p>
          <a:p>
            <a:pPr marL="685783" indent="-685783">
              <a:buAutoNum type="arabicPeriod"/>
            </a:pPr>
            <a:endParaRPr lang="ru-RU" dirty="0" smtClean="0"/>
          </a:p>
          <a:p>
            <a:pPr marL="685783" indent="-685783">
              <a:buAutoNum type="arabicPeriod"/>
            </a:pPr>
            <a:endParaRPr lang="ru-RU" dirty="0" smtClean="0"/>
          </a:p>
          <a:p>
            <a:pPr marL="685783" indent="-685783">
              <a:buAutoNum type="arabicPeriod"/>
            </a:pPr>
            <a:r>
              <a:rPr lang="ru-RU" dirty="0" smtClean="0"/>
              <a:t>Собрать языковой материал (устаревшие слова, затрудняющие понимание произведения).</a:t>
            </a:r>
          </a:p>
          <a:p>
            <a:pPr marL="685783" indent="-685783">
              <a:buAutoNum type="arabicPeriod"/>
            </a:pPr>
            <a:r>
              <a:rPr lang="ru-RU" dirty="0" smtClean="0"/>
              <a:t>Определить значения устаревших слов, обратившись к лингвистическим словарям.</a:t>
            </a:r>
          </a:p>
          <a:p>
            <a:pPr marL="685783" indent="-685783">
              <a:buAutoNum type="arabicPeriod"/>
            </a:pPr>
            <a:r>
              <a:rPr lang="ru-RU" dirty="0" smtClean="0"/>
              <a:t>Создать картотеку устаревших слов.</a:t>
            </a:r>
          </a:p>
          <a:p>
            <a:pPr marL="685783" indent="-685783">
              <a:buAutoNum type="arabicPeriod"/>
            </a:pPr>
            <a:r>
              <a:rPr lang="ru-RU" dirty="0" smtClean="0"/>
              <a:t>Сделать вывод о роли устаревших слов в поэме А. С. Пушкина «Руслан и Людмила».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42539"/>
            <a:ext cx="3922869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67" b="1" i="1" dirty="0"/>
              <a:t>Ход проекта </a:t>
            </a:r>
            <a:endParaRPr lang="ru-RU" sz="4267" b="1" i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3005"/>
            <a:ext cx="8229600" cy="4058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 Поэма А.С. Пушкина «Руслан и Людмила», опубликованная в отрывках в журналах, а потом вышедшая в начале августа 1820г. отдельной книжкой, стала этапным произведением поэта. Своей ярко выраженной самобытностью, оригинальностью она окончательно закрепила славу Пушкина как первостепенного русского поэта» (Ревякин А. И. 1985).</a:t>
            </a:r>
          </a:p>
          <a:p>
            <a:pPr>
              <a:buNone/>
            </a:pPr>
            <a:r>
              <a:rPr lang="ru-RU" dirty="0" smtClean="0"/>
              <a:t>« Руслан и Людмила» привлекает к себе читателей 21 века верой в победу добра над злом, захватывающим сюжетом, глубоким чувством патриотизма («там русский дух, там Русью пахнет»).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44209"/>
            <a:ext cx="8229600" cy="4953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Произведение А.С. Пушкина является поэмой.</a:t>
            </a:r>
          </a:p>
          <a:p>
            <a:pPr>
              <a:buNone/>
            </a:pPr>
            <a:r>
              <a:rPr lang="ru-RU" dirty="0" smtClean="0"/>
              <a:t>Поэма – крупное стихотворное произведение с повествовательным или лирическим сюжетом (Новиков В. И., 1988).</a:t>
            </a:r>
          </a:p>
          <a:p>
            <a:pPr>
              <a:buNone/>
            </a:pPr>
            <a:r>
              <a:rPr lang="ru-RU" dirty="0" smtClean="0"/>
              <a:t>Н. Скатов, говоря о «Руслане и Людмиле», отмечает, что фантазия юного поэта «смогла построить необычайный мир, сказочный…» (Скатов Н., 1991).</a:t>
            </a:r>
          </a:p>
          <a:p>
            <a:pPr>
              <a:buNone/>
            </a:pPr>
            <a:r>
              <a:rPr lang="ru-RU" dirty="0" smtClean="0"/>
              <a:t>Действительно, в поэме можно обнаружить признаки волшебной сказки: реальный мир и несуществующий; главные герои – люди смелые, сильные, умные, красивые; волшебные предметы (шапка-невидимка, </a:t>
            </a:r>
            <a:r>
              <a:rPr lang="ru-RU" dirty="0" err="1" smtClean="0"/>
              <a:t>меч-кладенец</a:t>
            </a:r>
            <a:r>
              <a:rPr lang="ru-RU" dirty="0" smtClean="0"/>
              <a:t>); борьба добра со злом; герой проходит испытания, терпит страдания; чудесные события (похищение Людмилы, воскрешение Руслана при помощи мертвой и живой воды, пробуждение Людмилы при помощи волшебного кольца); в конце произведения все получают по заслугам: злые наказаны, добрые вознаграждены.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44209"/>
            <a:ext cx="8229600" cy="480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Перенося читателя в далекие времена царствования князя Владимира, поэт воссоздает колорит эпохи древней Руси, намеренно используя устаревшие слова. Их Пушкин вводит в словесную ткань поэмы и для придания торжественности, когда показывает богатырскую силу русского национального характера. </a:t>
            </a:r>
          </a:p>
          <a:p>
            <a:pPr>
              <a:buNone/>
            </a:pPr>
            <a:r>
              <a:rPr lang="ru-RU" dirty="0" smtClean="0"/>
              <a:t>    А. И. Ревякин, говоря о языке поэмы «Руслан и Людмила», отмечает, что в произведении «много славянизмов» (Ревякин А. И., 1985).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b="1" dirty="0" smtClean="0"/>
              <a:t>      Мы согласны </a:t>
            </a:r>
            <a:r>
              <a:rPr lang="ru-RU" dirty="0" smtClean="0"/>
              <a:t>с мнением ученого. Действительно, читая произведение, мы не можем обойтись без специальных словарей, чтобы понять значение устаревших и редко употребляемых слов.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44209"/>
            <a:ext cx="8229600" cy="423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Данная учебно-исследовательская работа (УИР) представляет собой попытку создания лингвистического комментария к поэме    </a:t>
            </a:r>
          </a:p>
          <a:p>
            <a:pPr>
              <a:buNone/>
            </a:pPr>
            <a:r>
              <a:rPr lang="ru-RU" dirty="0" smtClean="0"/>
              <a:t>   А. С. Пушкина «Руслан и Людмила».</a:t>
            </a:r>
          </a:p>
          <a:p>
            <a:pPr>
              <a:buNone/>
            </a:pPr>
            <a:r>
              <a:rPr lang="ru-RU" dirty="0" smtClean="0"/>
              <a:t>	Предметом лингвистического анализа являются устаревшие слова, намеренно введенные Пушкиным в поэму.</a:t>
            </a:r>
          </a:p>
          <a:p>
            <a:pPr>
              <a:buNone/>
            </a:pPr>
            <a:r>
              <a:rPr lang="ru-RU" dirty="0" smtClean="0"/>
              <a:t>	Устаревшие слова, обозначающие ушедшие из жизни предметы, называются </a:t>
            </a:r>
            <a:r>
              <a:rPr lang="ru-RU" b="1" dirty="0" smtClean="0"/>
              <a:t>историзмами.</a:t>
            </a:r>
          </a:p>
          <a:p>
            <a:pPr>
              <a:buNone/>
            </a:pPr>
            <a:r>
              <a:rPr lang="ru-RU" dirty="0" smtClean="0"/>
              <a:t>	Устаревшие слова, которые в современном языке заменились другими, синонимичными, называются </a:t>
            </a:r>
            <a:r>
              <a:rPr lang="ru-RU" b="1" dirty="0" smtClean="0"/>
              <a:t>архаизмами</a:t>
            </a:r>
            <a:r>
              <a:rPr lang="ru-RU" dirty="0" smtClean="0"/>
              <a:t> (Русский язык. Энциклопедия, 1997).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9231" y="1708216"/>
            <a:ext cx="8229600" cy="4313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В данной УИР мы использовали метод лингвистического анализа художественного текста, который нацелен на «выявление и объяснение использованных в художественном тексте языковых фактов в их значении и употреблении» (</a:t>
            </a:r>
            <a:r>
              <a:rPr lang="ru-RU" dirty="0" err="1" smtClean="0"/>
              <a:t>Шанский</a:t>
            </a:r>
            <a:r>
              <a:rPr lang="ru-RU" dirty="0" smtClean="0"/>
              <a:t> Н. М., 2002).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Для объяснения семантических значений устаревших слов и оборотов, вызвавших затруднение в понимании текста поэмы «Руслан и Людмила», мы обращались к «Толковому словарю русского языка» С.И. Ожегова и Н.Ю. Шведовой (Ожегов С.И. и Шведова Н.Ю., 1999), «Школьному этимологическому словарю» Н.М. </a:t>
            </a:r>
            <a:r>
              <a:rPr lang="ru-RU" dirty="0" err="1" smtClean="0"/>
              <a:t>Шанского</a:t>
            </a:r>
            <a:r>
              <a:rPr lang="ru-RU" dirty="0" smtClean="0"/>
              <a:t>, Т.А. Бобровой, «Школьному словарю крылатых выражений Пушкина» В.М. </a:t>
            </a:r>
            <a:r>
              <a:rPr lang="ru-RU" dirty="0" err="1" smtClean="0"/>
              <a:t>Мокиенко</a:t>
            </a:r>
            <a:r>
              <a:rPr lang="ru-RU" dirty="0" smtClean="0"/>
              <a:t>, К.П. Сидоренко.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620688"/>
            <a:ext cx="5507598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733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Исследовательская часть </a:t>
            </a:r>
            <a:endParaRPr lang="ru-RU" sz="3733" dirty="0">
              <a:latin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44208"/>
            <a:ext cx="8229600" cy="10427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Брег отлогий</a:t>
            </a:r>
            <a:r>
              <a:rPr lang="ru-RU" dirty="0" smtClean="0"/>
              <a:t>. Брег- устаревшее слово, архаизм. Современный синоним – берег. Отлогий – спускающийся под небольшим уклоном, не крутой. Сопоставив значения этих слов, можно сделать вывод, что словосочетание имеет следующее значение: «некрутой берег».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i="1" dirty="0"/>
              <a:t>Б</a:t>
            </a:r>
            <a:r>
              <a:rPr lang="ru-RU" b="1" i="1" dirty="0" smtClean="0"/>
              <a:t>улат</a:t>
            </a:r>
            <a:r>
              <a:rPr lang="ru-RU" i="1" dirty="0" smtClean="0"/>
              <a:t> </a:t>
            </a:r>
            <a:r>
              <a:rPr lang="ru-RU" dirty="0" smtClean="0"/>
              <a:t>– многозначное слово. 1. Старинная, твёрдая и упругая, с узорчатой поверхностью сталь для клинков. 2. Стальной клинок (старое). Использовано во втором значении: «услышав бранный звук булата», то есть услышав звук стальных клинков, которыми сражались воины.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48276" y="620688"/>
            <a:ext cx="48121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Исследовательская часть </a:t>
            </a:r>
            <a:endParaRPr lang="ru-RU" sz="3200" dirty="0">
              <a:latin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Венец </a:t>
            </a:r>
            <a:r>
              <a:rPr lang="ru-RU" dirty="0" smtClean="0"/>
              <a:t>– многозначное слово. 1. Сплетённые кольцо листья, цветы. 2. Драгоценный головной убор, корона. Общеславянского происхождения. Венец, украшение, сплетённое, свитое (из листьев, цветов). В поэме «Руслан и </a:t>
            </a:r>
            <a:r>
              <a:rPr lang="ru-RU" dirty="0"/>
              <a:t>Л</a:t>
            </a:r>
            <a:r>
              <a:rPr lang="ru-RU" dirty="0" smtClean="0"/>
              <a:t>юдмила» употреблено во втором значении: «и обвила венцом перловым».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i="1" dirty="0" smtClean="0"/>
              <a:t>Взирает</a:t>
            </a:r>
            <a:r>
              <a:rPr lang="ru-RU" dirty="0" smtClean="0"/>
              <a:t> – устаревшее слово, архаизм, современный синоним – смотрит.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b="1" i="1" dirty="0"/>
              <a:t>В</a:t>
            </a:r>
            <a:r>
              <a:rPr lang="ru-RU" b="1" i="1" dirty="0" smtClean="0"/>
              <a:t>ласы</a:t>
            </a:r>
            <a:r>
              <a:rPr lang="ru-RU" i="1" dirty="0" smtClean="0"/>
              <a:t> </a:t>
            </a:r>
            <a:r>
              <a:rPr lang="ru-RU" dirty="0" smtClean="0"/>
              <a:t>– устаревшее слово архаизм. Современный синоним – волосы.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</TotalTime>
  <Words>527</Words>
  <Application>Microsoft Macintosh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 Black</vt:lpstr>
      <vt:lpstr>Century Gothic</vt:lpstr>
      <vt:lpstr>Times New Roman</vt:lpstr>
      <vt:lpstr>Wingdings 3</vt:lpstr>
      <vt:lpstr>Arial</vt:lpstr>
      <vt:lpstr>Calibri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makar</dc:creator>
  <cp:lastModifiedBy>Пользователь Microsoft Office</cp:lastModifiedBy>
  <cp:revision>25</cp:revision>
  <dcterms:created xsi:type="dcterms:W3CDTF">2014-02-24T19:40:50Z</dcterms:created>
  <dcterms:modified xsi:type="dcterms:W3CDTF">2016-01-24T17:57:51Z</dcterms:modified>
</cp:coreProperties>
</file>