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80" r:id="rId20"/>
    <p:sldId id="276" r:id="rId21"/>
    <p:sldId id="281" r:id="rId22"/>
    <p:sldId id="277" r:id="rId23"/>
    <p:sldId id="278" r:id="rId24"/>
    <p:sldId id="279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902C0-B927-42D2-AB52-EED2A348E4CD}" type="datetimeFigureOut">
              <a:rPr lang="ru-RU" smtClean="0"/>
              <a:t>07.02.2011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F9790-517A-42D7-B992-DDD5ED0254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9790-517A-42D7-B992-DDD5ED02541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7;&#1086;&#1089;&#1090;&#1072;&#1074;%20&#1090;&#1072;&#1073;&#1072;&#1095;&#1085;&#1086;&#1075;&#1086;%20&#1076;&#1099;&#1084;&#1072;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1;&#1095;&#1105;&#1073;&#1072;\!!!&#1055;&#1056;&#1040;&#1050;&#1058;&#1048;&#1050;&#1040;!!!\&#1082;&#1083;&#1072;&#1089;&#1089;&#1085;&#1099;&#1081;%20&#1095;&#1072;&#1089;\&#1083;&#1105;&#1075;&#1082;&#1080;&#1077;.wmv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1;&#1095;&#1105;&#1073;&#1072;\!!!&#1055;&#1056;&#1040;&#1050;&#1058;&#1048;&#1050;&#1040;!!!\&#1082;&#1083;&#1072;&#1089;&#1089;&#1085;&#1099;&#1081;%20&#1095;&#1072;&#1089;\&#1089;&#1077;&#1088;&#1076;&#1094;&#1077;.wmv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2810743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  <a:ea typeface="SimHei" pitchFamily="2" charset="-122"/>
                <a:cs typeface="Times New Roman" pitchFamily="18" charset="0"/>
              </a:rPr>
              <a:t>Вся правда </a:t>
            </a:r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  <a:ea typeface="SimHei" pitchFamily="2" charset="-122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  <a:ea typeface="SimHei" pitchFamily="2" charset="-122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  <a:ea typeface="SimHei" pitchFamily="2" charset="-122"/>
                <a:cs typeface="Times New Roman" pitchFamily="18" charset="0"/>
              </a:rPr>
              <a:t>о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  <a:ea typeface="SimHei" pitchFamily="2" charset="-122"/>
                <a:cs typeface="Times New Roman" pitchFamily="18" charset="0"/>
              </a:rPr>
              <a:t>курении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avelTetka Cyr" pitchFamily="82" charset="0"/>
              <a:ea typeface="SimHei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Курение приводит к бесплодию и импотенции</a:t>
            </a:r>
            <a:endParaRPr lang="ru-RU" sz="6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51520" y="260648"/>
            <a:ext cx="8892480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 мужчин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курение затрудняет зачатие из-за уменьшения количества сперматозоидов и их подвижности, снижения выработки половых гормонов, ослабления потенции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383360" y="3501008"/>
            <a:ext cx="5760640" cy="2841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 женщин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резко повышается вероятность не развития жизнеспособных яйцеклеток.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Рисунок 7" descr="b2c18c7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068960"/>
            <a:ext cx="2793828" cy="3096344"/>
          </a:xfrm>
          <a:prstGeom prst="rect">
            <a:avLst/>
          </a:prstGeom>
          <a:ln w="127000" cmpd="thinThick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8100392" cy="1470025"/>
          </a:xfrm>
          <a:effectLst>
            <a:innerShdw blurRad="215900" dist="279400" dir="5100000">
              <a:schemeClr val="tx1">
                <a:lumMod val="95000"/>
                <a:lumOff val="5000"/>
                <a:alpha val="62000"/>
              </a:schemeClr>
            </a:innerShdw>
          </a:effectLst>
          <a:scene3d>
            <a:camera prst="orthographicFront"/>
            <a:lightRig rig="threePt" dir="t"/>
          </a:scene3d>
          <a:sp3d extrusionH="76200">
            <a:bevelT prst="relaxedInset"/>
            <a:extrusionClr>
              <a:srgbClr val="C00000"/>
            </a:extrusionClr>
          </a:sp3d>
        </p:spPr>
        <p:txBody>
          <a:bodyPr>
            <a:normAutofit fontScale="90000"/>
          </a:bodyPr>
          <a:lstStyle/>
          <a:p>
            <a:r>
              <a:rPr lang="ru-RU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Правда</a:t>
            </a:r>
            <a:r>
              <a:rPr lang="en-US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 </a:t>
            </a:r>
            <a:r>
              <a:rPr lang="ru-RU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3</a:t>
            </a:r>
            <a:endParaRPr lang="ru-RU" sz="7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avelTetka Cyr" pitchFamily="8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66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Самый большой вред курение наносит детям при внутриутробном развитии.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404664"/>
            <a:ext cx="4032448" cy="61926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Большинство детей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рожденных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курильщицами,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появляются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на свет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с низким весом,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часто болеют,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развиваются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медленнее, чем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их сверстники,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чаще умирают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в детстве.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86535_c2b2a1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4440494" cy="5760640"/>
          </a:xfrm>
          <a:prstGeom prst="rect">
            <a:avLst/>
          </a:prstGeom>
          <a:ln w="127000" cmpd="thinThick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22%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женщин продолжают курить во время беременности, а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8,4%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из них выкуривают больше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10 сигарет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день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8100392" cy="1470025"/>
          </a:xfrm>
          <a:effectLst>
            <a:innerShdw blurRad="215900" dist="279400" dir="5100000">
              <a:schemeClr val="tx1">
                <a:lumMod val="95000"/>
                <a:lumOff val="5000"/>
                <a:alpha val="62000"/>
              </a:schemeClr>
            </a:innerShdw>
          </a:effectLst>
          <a:scene3d>
            <a:camera prst="orthographicFront"/>
            <a:lightRig rig="threePt" dir="t"/>
          </a:scene3d>
          <a:sp3d extrusionH="76200">
            <a:bevelT prst="relaxedInset"/>
            <a:extrusionClr>
              <a:srgbClr val="C00000"/>
            </a:extrusionClr>
          </a:sp3d>
        </p:spPr>
        <p:txBody>
          <a:bodyPr>
            <a:normAutofit fontScale="90000"/>
          </a:bodyPr>
          <a:lstStyle/>
          <a:p>
            <a:r>
              <a:rPr lang="ru-RU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Правда</a:t>
            </a:r>
            <a:r>
              <a:rPr lang="en-US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 </a:t>
            </a:r>
            <a:r>
              <a:rPr lang="ru-RU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4</a:t>
            </a:r>
            <a:endParaRPr lang="ru-RU" sz="7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avelTetka Cyr" pitchFamily="8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табачные рекламы не показывают всей правды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lboro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905375" cy="6210300"/>
          </a:xfrm>
          <a:prstGeom prst="rect">
            <a:avLst/>
          </a:prstGeom>
        </p:spPr>
      </p:pic>
      <p:pic>
        <p:nvPicPr>
          <p:cNvPr id="3" name="Рисунок 2" descr="marlboro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32656"/>
            <a:ext cx="3447998" cy="3528392"/>
          </a:xfrm>
          <a:prstGeom prst="rect">
            <a:avLst/>
          </a:prstGeom>
        </p:spPr>
      </p:pic>
      <p:pic>
        <p:nvPicPr>
          <p:cNvPr id="4" name="Рисунок 3" descr="i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93096"/>
            <a:ext cx="2470281" cy="220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InavelTetka Cyr" pitchFamily="82" charset="0"/>
              </a:rPr>
              <a:t>ФАКТЫ ИЗ </a:t>
            </a:r>
            <a:r>
              <a:rPr lang="ru-RU" b="1" dirty="0" smtClean="0">
                <a:solidFill>
                  <a:srgbClr val="FF0000"/>
                </a:solidFill>
                <a:latin typeface="InavelTetka Cyr" pitchFamily="82" charset="0"/>
              </a:rPr>
              <a:t>ЖИЗНИ</a:t>
            </a:r>
            <a:endParaRPr lang="ru-RU" dirty="0">
              <a:solidFill>
                <a:srgbClr val="FF0000"/>
              </a:solidFill>
              <a:latin typeface="InavelTetka Cyr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28800"/>
            <a:ext cx="4114800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Мужчина, снимавшийся в рекламе Marlboro,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умер от рака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легких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Marlboro_man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528392" cy="499300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48680"/>
            <a:ext cx="7772400" cy="1470025"/>
          </a:xfrm>
          <a:effectLst>
            <a:innerShdw blurRad="215900" dist="279400" dir="5100000">
              <a:schemeClr val="tx1">
                <a:lumMod val="95000"/>
                <a:lumOff val="5000"/>
                <a:alpha val="62000"/>
              </a:schemeClr>
            </a:innerShdw>
          </a:effectLst>
          <a:scene3d>
            <a:camera prst="orthographicFront"/>
            <a:lightRig rig="threePt" dir="t"/>
          </a:scene3d>
          <a:sp3d extrusionH="76200">
            <a:bevelT prst="relaxedInset"/>
            <a:extrusionClr>
              <a:srgbClr val="C00000"/>
            </a:extrusionClr>
          </a:sp3d>
        </p:spPr>
        <p:txBody>
          <a:bodyPr>
            <a:normAutofit fontScale="90000"/>
          </a:bodyPr>
          <a:lstStyle/>
          <a:p>
            <a:r>
              <a:rPr lang="ru-RU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Правда</a:t>
            </a:r>
            <a:r>
              <a:rPr lang="en-US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 </a:t>
            </a:r>
            <a:r>
              <a:rPr lang="ru-RU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1</a:t>
            </a:r>
            <a:endParaRPr lang="ru-RU" sz="7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avelTetka Cyr" pitchFamily="8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e12ccef0daa1f42b754fd406f5.jpg"/>
          <p:cNvPicPr>
            <a:picLocks noChangeAspect="1"/>
          </p:cNvPicPr>
          <p:nvPr/>
        </p:nvPicPr>
        <p:blipFill>
          <a:blip r:embed="rId2" cstate="print"/>
          <a:srcRect b="29238"/>
          <a:stretch>
            <a:fillRect/>
          </a:stretch>
        </p:blipFill>
        <p:spPr>
          <a:xfrm>
            <a:off x="4932040" y="2896812"/>
            <a:ext cx="3744416" cy="3745163"/>
          </a:xfrm>
          <a:prstGeom prst="rect">
            <a:avLst/>
          </a:prstGeom>
        </p:spPr>
      </p:pic>
      <p:pic>
        <p:nvPicPr>
          <p:cNvPr id="3" name="Рисунок 2" descr="w5.jpg"/>
          <p:cNvPicPr>
            <a:picLocks noChangeAspect="1"/>
          </p:cNvPicPr>
          <p:nvPr/>
        </p:nvPicPr>
        <p:blipFill>
          <a:blip r:embed="rId3" cstate="print"/>
          <a:srcRect l="2520" t="2243" r="1721" b="16350"/>
          <a:stretch>
            <a:fillRect/>
          </a:stretch>
        </p:blipFill>
        <p:spPr>
          <a:xfrm>
            <a:off x="611560" y="95845"/>
            <a:ext cx="5616624" cy="2613075"/>
          </a:xfrm>
          <a:prstGeom prst="rect">
            <a:avLst/>
          </a:prstGeom>
        </p:spPr>
      </p:pic>
      <p:pic>
        <p:nvPicPr>
          <p:cNvPr id="1026" name="Picture 2" descr="D:\учёба\!!!ПРАКТИКА!!!\классный час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20960"/>
            <a:ext cx="1728192" cy="2549082"/>
          </a:xfrm>
          <a:prstGeom prst="rect">
            <a:avLst/>
          </a:prstGeom>
          <a:noFill/>
        </p:spPr>
      </p:pic>
      <p:pic>
        <p:nvPicPr>
          <p:cNvPr id="5" name="Рисунок 4" descr="afe6e762073bbd9c35ddc1f59c25a7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913330"/>
            <a:ext cx="3816424" cy="3756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InavelTetka Cyr" pitchFamily="82" charset="0"/>
              </a:rPr>
              <a:t>ФАКТЫ ИЗ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088" y="1700808"/>
            <a:ext cx="512291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мужчина, снимавшийся в рекламе Winston,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парализован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вследствие курения, он уже больше никогда не сможет лазить по горам, как те смелые парни, которых он изображал в рекламе.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f69d7e2e473f7e13554020e3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995936" cy="378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039799_1226304724_kiss2005_b_polosa.jpg"/>
          <p:cNvPicPr>
            <a:picLocks noChangeAspect="1"/>
          </p:cNvPicPr>
          <p:nvPr/>
        </p:nvPicPr>
        <p:blipFill>
          <a:blip r:embed="rId2" cstate="print"/>
          <a:srcRect b="6924"/>
          <a:stretch>
            <a:fillRect/>
          </a:stretch>
        </p:blipFill>
        <p:spPr>
          <a:xfrm>
            <a:off x="323528" y="3429000"/>
            <a:ext cx="6667500" cy="3111798"/>
          </a:xfrm>
          <a:prstGeom prst="rect">
            <a:avLst/>
          </a:prstGeom>
        </p:spPr>
      </p:pic>
      <p:pic>
        <p:nvPicPr>
          <p:cNvPr id="3" name="Рисунок 2" descr="kiss_glamour_final.jpg"/>
          <p:cNvPicPr>
            <a:picLocks noChangeAspect="1"/>
          </p:cNvPicPr>
          <p:nvPr/>
        </p:nvPicPr>
        <p:blipFill>
          <a:blip r:embed="rId3" cstate="print"/>
          <a:srcRect b="11336"/>
          <a:stretch>
            <a:fillRect/>
          </a:stretch>
        </p:blipFill>
        <p:spPr>
          <a:xfrm>
            <a:off x="3635896" y="260648"/>
            <a:ext cx="5220072" cy="2952328"/>
          </a:xfrm>
          <a:prstGeom prst="rect">
            <a:avLst/>
          </a:prstGeom>
        </p:spPr>
      </p:pic>
      <p:pic>
        <p:nvPicPr>
          <p:cNvPr id="4" name="Рисунок 3" descr="tabak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2656"/>
            <a:ext cx="2592288" cy="2898242"/>
          </a:xfrm>
          <a:prstGeom prst="rect">
            <a:avLst/>
          </a:prstGeom>
        </p:spPr>
      </p:pic>
      <p:pic>
        <p:nvPicPr>
          <p:cNvPr id="5" name="Рисунок 4" descr="filemvO15a.jpg"/>
          <p:cNvPicPr>
            <a:picLocks noChangeAspect="1"/>
          </p:cNvPicPr>
          <p:nvPr/>
        </p:nvPicPr>
        <p:blipFill>
          <a:blip r:embed="rId5" cstate="print"/>
          <a:srcRect l="15313" t="21650" r="15313" b="4898"/>
          <a:stretch>
            <a:fillRect/>
          </a:stretch>
        </p:blipFill>
        <p:spPr>
          <a:xfrm rot="844175">
            <a:off x="7164288" y="4077072"/>
            <a:ext cx="1731982" cy="189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bak22.jpg"/>
          <p:cNvPicPr>
            <a:picLocks noChangeAspect="1"/>
          </p:cNvPicPr>
          <p:nvPr/>
        </p:nvPicPr>
        <p:blipFill>
          <a:blip r:embed="rId2" cstate="print"/>
          <a:srcRect b="8576"/>
          <a:stretch>
            <a:fillRect/>
          </a:stretch>
        </p:blipFill>
        <p:spPr>
          <a:xfrm>
            <a:off x="3347864" y="247220"/>
            <a:ext cx="2592288" cy="3075700"/>
          </a:xfrm>
          <a:prstGeom prst="rect">
            <a:avLst/>
          </a:prstGeom>
        </p:spPr>
      </p:pic>
      <p:pic>
        <p:nvPicPr>
          <p:cNvPr id="4" name="Рисунок 3" descr="tabak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2808312" cy="3068960"/>
          </a:xfrm>
          <a:prstGeom prst="rect">
            <a:avLst/>
          </a:prstGeom>
        </p:spPr>
      </p:pic>
      <p:pic>
        <p:nvPicPr>
          <p:cNvPr id="5" name="Рисунок 4" descr="vogue_february3.jpg"/>
          <p:cNvPicPr>
            <a:picLocks noChangeAspect="1"/>
          </p:cNvPicPr>
          <p:nvPr/>
        </p:nvPicPr>
        <p:blipFill>
          <a:blip r:embed="rId4" cstate="print"/>
          <a:srcRect l="1354" t="2438" r="2668" b="12451"/>
          <a:stretch>
            <a:fillRect/>
          </a:stretch>
        </p:blipFill>
        <p:spPr>
          <a:xfrm>
            <a:off x="648072" y="3443046"/>
            <a:ext cx="7596336" cy="3370330"/>
          </a:xfrm>
          <a:prstGeom prst="rect">
            <a:avLst/>
          </a:prstGeom>
        </p:spPr>
      </p:pic>
      <p:pic>
        <p:nvPicPr>
          <p:cNvPr id="6" name="Рисунок 5" descr="iedef.jpg"/>
          <p:cNvPicPr>
            <a:picLocks noChangeAspect="1"/>
          </p:cNvPicPr>
          <p:nvPr/>
        </p:nvPicPr>
        <p:blipFill>
          <a:blip r:embed="rId5" cstate="print"/>
          <a:srcRect l="11116" t="10968" r="11074"/>
          <a:stretch>
            <a:fillRect/>
          </a:stretch>
        </p:blipFill>
        <p:spPr>
          <a:xfrm>
            <a:off x="6156176" y="260648"/>
            <a:ext cx="2592288" cy="300622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ae1c81c5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0949" y="116632"/>
            <a:ext cx="4865547" cy="6597352"/>
          </a:xfrm>
          <a:prstGeom prst="rect">
            <a:avLst/>
          </a:prstGeom>
        </p:spPr>
      </p:pic>
      <p:pic>
        <p:nvPicPr>
          <p:cNvPr id="3" name="Рисунок 2" descr="b9c593fea151.jpg"/>
          <p:cNvPicPr>
            <a:picLocks noChangeAspect="1"/>
          </p:cNvPicPr>
          <p:nvPr/>
        </p:nvPicPr>
        <p:blipFill>
          <a:blip r:embed="rId3" cstate="print"/>
          <a:srcRect l="3010" t="5040" r="4392" b="3375"/>
          <a:stretch>
            <a:fillRect/>
          </a:stretch>
        </p:blipFill>
        <p:spPr>
          <a:xfrm>
            <a:off x="87238" y="3473624"/>
            <a:ext cx="3980706" cy="3267744"/>
          </a:xfrm>
          <a:prstGeom prst="rect">
            <a:avLst/>
          </a:prstGeom>
        </p:spPr>
      </p:pic>
      <p:pic>
        <p:nvPicPr>
          <p:cNvPr id="5" name="Рисунок 4" descr="photCAMEL_4_corect.jpg"/>
          <p:cNvPicPr>
            <a:picLocks noChangeAspect="1"/>
          </p:cNvPicPr>
          <p:nvPr/>
        </p:nvPicPr>
        <p:blipFill>
          <a:blip r:embed="rId4" cstate="print"/>
          <a:srcRect l="4641" t="2200" r="4641" b="941"/>
          <a:stretch>
            <a:fillRect/>
          </a:stretch>
        </p:blipFill>
        <p:spPr>
          <a:xfrm>
            <a:off x="107504" y="166137"/>
            <a:ext cx="3888432" cy="311884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72761E-A192-451E-B0EE-F024E96CE9DF_mw800_mh60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7"/>
            <a:ext cx="6192688" cy="41367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2780928"/>
            <a:ext cx="6300192" cy="4077072"/>
          </a:xfrm>
          <a:solidFill>
            <a:schemeClr val="tx1"/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Реклама сигарет на телевидении и радио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запрещена с 1971 года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Поэтому, чтобы обойти этот запрет, табачные компании спонсируют спортивные мероприятия, освещаемые телевидением.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InavelTetka Cyr" pitchFamily="82" charset="0"/>
              </a:rPr>
              <a:t>ФАКТЫ ИЗ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 протяжении 90-минутных автомобильных гонок слово “Marlboro” появилось на экране телевизора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5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933 раза!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29903241_Sport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40512">
            <a:off x="3896794" y="2243906"/>
            <a:ext cx="4727188" cy="295232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8100392" cy="1470025"/>
          </a:xfrm>
          <a:effectLst>
            <a:innerShdw blurRad="215900" dist="279400" dir="5100000">
              <a:schemeClr val="tx1">
                <a:lumMod val="95000"/>
                <a:lumOff val="5000"/>
                <a:alpha val="62000"/>
              </a:schemeClr>
            </a:innerShdw>
          </a:effectLst>
          <a:scene3d>
            <a:camera prst="orthographicFront"/>
            <a:lightRig rig="threePt" dir="t"/>
          </a:scene3d>
          <a:sp3d extrusionH="76200">
            <a:bevelT prst="relaxedInset"/>
            <a:extrusionClr>
              <a:srgbClr val="C00000"/>
            </a:extrusionClr>
          </a:sp3d>
        </p:spPr>
        <p:txBody>
          <a:bodyPr>
            <a:normAutofit fontScale="90000"/>
          </a:bodyPr>
          <a:lstStyle/>
          <a:p>
            <a:r>
              <a:rPr lang="ru-RU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Правда</a:t>
            </a:r>
            <a:r>
              <a:rPr lang="en-US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 </a:t>
            </a:r>
            <a:r>
              <a:rPr lang="en-US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5</a:t>
            </a:r>
            <a:endParaRPr lang="ru-RU" sz="7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avelTetka Cyr" pitchFamily="8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 42 года курения человек тратит </a:t>
            </a:r>
            <a:b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514 080 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рублей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Табачный дым содержит токсичные, мутагенные и канцерогенные </a:t>
            </a:r>
            <a:r>
              <a:rPr lang="ru-RU" sz="6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яды</a:t>
            </a:r>
          </a:p>
          <a:p>
            <a:pPr algn="ctr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hlinkClick r:id="rId4" action="ppaction://hlinkfile"/>
              </a:rPr>
              <a:t>Состав табачного дыма.</a:t>
            </a:r>
            <a:r>
              <a:rPr lang="en-US" sz="13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hlinkClick r:id="rId4" action="ppaction://hlinkfile"/>
              </a:rPr>
              <a:t>docx</a:t>
            </a:r>
            <a:endParaRPr lang="ru-RU" sz="13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9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Смола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avelTetka Cyr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Содержащиеся в смоле вещества вызывают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рак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паралич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очистительного процесса в легких и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повреждения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альвеолярных мешочков,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снижают эффективность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иммунной системы.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лёгки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96136" y="4005064"/>
            <a:ext cx="3048000" cy="2286000"/>
          </a:xfrm>
          <a:prstGeom prst="rect">
            <a:avLst/>
          </a:prstGeom>
          <a:ln w="177800" cmpd="thinThick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6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Никотин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avelTetka Cyr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196752"/>
            <a:ext cx="529208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Вызывает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паралич нервной системы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(остановка дыхания, прекращение сердечной деятельности,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смерть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) Для человека смертельная доза никотина 50 мг. Эта доза содержится в 1 пачке сигарет.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сердц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5949280"/>
            <a:ext cx="504056" cy="378042"/>
          </a:xfrm>
          <a:prstGeom prst="rect">
            <a:avLst/>
          </a:prstGeom>
          <a:ln w="177800" cmpd="thinThick">
            <a:noFill/>
          </a:ln>
        </p:spPr>
      </p:pic>
      <p:pic>
        <p:nvPicPr>
          <p:cNvPr id="6" name="Рисунок 5" descr="0a07ce2f060cc0a40b13f34c5e56eb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484784"/>
            <a:ext cx="3348372" cy="4464496"/>
          </a:xfrm>
          <a:prstGeom prst="rect">
            <a:avLst/>
          </a:prstGeom>
          <a:ln w="177800" cmpd="thinThick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ungcanc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91019">
            <a:off x="665818" y="1472706"/>
            <a:ext cx="3473111" cy="2270221"/>
          </a:xfrm>
          <a:prstGeom prst="rect">
            <a:avLst/>
          </a:prstGeom>
          <a:ln w="127000" cmpd="thinThick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Нитрозамин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412776"/>
            <a:ext cx="504056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Образование </a:t>
            </a:r>
            <a:r>
              <a:rPr lang="ru-RU" sz="4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злокачественных</a:t>
            </a: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 опухолей легких, пищевода, поджелудочной железы, ротовой полости. </a:t>
            </a:r>
            <a:endParaRPr lang="ru-RU" sz="3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92941">
            <a:off x="284200" y="4294195"/>
            <a:ext cx="3578297" cy="2377113"/>
          </a:xfrm>
          <a:prstGeom prst="rect">
            <a:avLst/>
          </a:prstGeom>
          <a:ln w="127000" cmpd="thinThick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Угарный газ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avelTetka Cyr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324035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повреждает стенки артерий и увеличивает риск сужения сосудов, что приводит к сердечным приступам.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Длительные спазмы приводят к гангрене, часто заканчивающейся ампутацией конечности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sigara18el1ym0y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149080"/>
            <a:ext cx="3096344" cy="2414732"/>
          </a:xfrm>
          <a:prstGeom prst="rect">
            <a:avLst/>
          </a:prstGeom>
          <a:ln w="127000" cmpd="thinThick">
            <a:solidFill>
              <a:schemeClr val="tx1"/>
            </a:solidFill>
          </a:ln>
        </p:spPr>
      </p:pic>
      <p:pic>
        <p:nvPicPr>
          <p:cNvPr id="5" name="Рисунок 4" descr="Ishemicheskaya_forma_S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8946" y="4149080"/>
            <a:ext cx="2937470" cy="2376264"/>
          </a:xfrm>
          <a:prstGeom prst="rect">
            <a:avLst/>
          </a:prstGeom>
          <a:ln w="127000" cmpd="thinThick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650x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13020">
            <a:off x="-201369" y="2312773"/>
            <a:ext cx="4216699" cy="2384502"/>
          </a:xfrm>
          <a:prstGeom prst="rect">
            <a:avLst/>
          </a:prstGeom>
          <a:ln w="127000" cmpd="thinThick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Аммиак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avelTetka Cyr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340768"/>
            <a:ext cx="4860032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раздражает слизистую оболочку рта, гортани, трахеи, бронхов, поэтому появляется рыхлость десен, язвочки во рту.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8100392" cy="1470025"/>
          </a:xfrm>
          <a:effectLst>
            <a:innerShdw blurRad="215900" dist="279400" dir="5100000">
              <a:schemeClr val="tx1">
                <a:lumMod val="95000"/>
                <a:lumOff val="5000"/>
                <a:alpha val="62000"/>
              </a:schemeClr>
            </a:innerShdw>
          </a:effectLst>
          <a:scene3d>
            <a:camera prst="orthographicFront"/>
            <a:lightRig rig="threePt" dir="t"/>
          </a:scene3d>
          <a:sp3d extrusionH="76200">
            <a:bevelT prst="relaxedInset"/>
            <a:extrusionClr>
              <a:srgbClr val="C00000"/>
            </a:extrusionClr>
          </a:sp3d>
        </p:spPr>
        <p:txBody>
          <a:bodyPr>
            <a:normAutofit fontScale="90000"/>
          </a:bodyPr>
          <a:lstStyle/>
          <a:p>
            <a:r>
              <a:rPr lang="ru-RU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Правда</a:t>
            </a:r>
            <a:r>
              <a:rPr lang="en-US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 </a:t>
            </a:r>
            <a:r>
              <a:rPr lang="ru-RU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velTetka Cyr" pitchFamily="82" charset="0"/>
              </a:rPr>
              <a:t>2</a:t>
            </a:r>
            <a:endParaRPr lang="ru-RU" sz="7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avelTetka Cyr" pitchFamily="8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320</Words>
  <Application>Microsoft Office PowerPoint</Application>
  <PresentationFormat>Экран (4:3)</PresentationFormat>
  <Paragraphs>46</Paragraphs>
  <Slides>28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Вся правда  о курении</vt:lpstr>
      <vt:lpstr>Правда 1</vt:lpstr>
      <vt:lpstr>Слайд 3</vt:lpstr>
      <vt:lpstr>Смола</vt:lpstr>
      <vt:lpstr>Никотин</vt:lpstr>
      <vt:lpstr>Нитрозамин </vt:lpstr>
      <vt:lpstr>Угарный газ</vt:lpstr>
      <vt:lpstr>Аммиак</vt:lpstr>
      <vt:lpstr>Правда 2</vt:lpstr>
      <vt:lpstr>Слайд 10</vt:lpstr>
      <vt:lpstr>Слайд 11</vt:lpstr>
      <vt:lpstr>Правда 3</vt:lpstr>
      <vt:lpstr>Слайд 13</vt:lpstr>
      <vt:lpstr>Слайд 14</vt:lpstr>
      <vt:lpstr>Слайд 15</vt:lpstr>
      <vt:lpstr>Правда 4</vt:lpstr>
      <vt:lpstr>Слайд 17</vt:lpstr>
      <vt:lpstr>Слайд 18</vt:lpstr>
      <vt:lpstr>ФАКТЫ ИЗ ЖИЗНИ</vt:lpstr>
      <vt:lpstr>Слайд 20</vt:lpstr>
      <vt:lpstr>ФАКТЫ ИЗ ЖИЗНИ</vt:lpstr>
      <vt:lpstr>Слайд 22</vt:lpstr>
      <vt:lpstr>Слайд 23</vt:lpstr>
      <vt:lpstr>Слайд 24</vt:lpstr>
      <vt:lpstr>Слайд 25</vt:lpstr>
      <vt:lpstr>ФАКТЫ ИЗ ЖИЗНИ</vt:lpstr>
      <vt:lpstr>Правда 5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Вся правда о курении</dc:title>
  <cp:lastModifiedBy>Admin</cp:lastModifiedBy>
  <cp:revision>55</cp:revision>
  <dcterms:modified xsi:type="dcterms:W3CDTF">2011-02-07T18:29:41Z</dcterms:modified>
</cp:coreProperties>
</file>