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5" r:id="rId4"/>
    <p:sldId id="259" r:id="rId5"/>
    <p:sldId id="266" r:id="rId6"/>
    <p:sldId id="268" r:id="rId7"/>
    <p:sldId id="270" r:id="rId8"/>
    <p:sldId id="269" r:id="rId9"/>
    <p:sldId id="272" r:id="rId10"/>
    <p:sldId id="271" r:id="rId11"/>
    <p:sldId id="273" r:id="rId12"/>
    <p:sldId id="283" r:id="rId13"/>
    <p:sldId id="284" r:id="rId14"/>
    <p:sldId id="274" r:id="rId15"/>
    <p:sldId id="28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897DDEF-B623-4D8A-B46C-2E2151BE96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msu.su/rus/teaching/Kinetics-online/welcome.html" TargetMode="External"/><Relationship Id="rId2" Type="http://schemas.openxmlformats.org/officeDocument/2006/relationships/hyperlink" Target="http://www.hemi.nsu.ru/ucheb214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://www.google.r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Picture 8" descr="b_603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71438"/>
            <a:ext cx="8928100" cy="6646862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857224" y="2071678"/>
            <a:ext cx="7273925" cy="22034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Скорость</a:t>
            </a:r>
          </a:p>
          <a:p>
            <a:pPr algn="ctr"/>
            <a:r>
              <a:rPr lang="ru-RU" sz="3600" kern="10" dirty="0">
                <a:ln w="3810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химической реакции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6" name="WordArt 8"/>
          <p:cNvSpPr>
            <a:spLocks noChangeArrowheads="1" noChangeShapeType="1" noTextEdit="1"/>
          </p:cNvSpPr>
          <p:nvPr/>
        </p:nvSpPr>
        <p:spPr bwMode="auto">
          <a:xfrm>
            <a:off x="3203575" y="188913"/>
            <a:ext cx="28733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Концентрация</a:t>
            </a:r>
          </a:p>
        </p:txBody>
      </p:sp>
      <p:sp>
        <p:nvSpPr>
          <p:cNvPr id="186377" name="Rectangle 9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395288" y="1052513"/>
            <a:ext cx="849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250825" y="784225"/>
            <a:ext cx="8642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Для взаимодействия веществ их молекулы должны столкнуться. Число столкновений пропорционально числу частиц реагирующих веществ в единице объёма, т.е. их молярным концентрациям.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2124075" y="3536950"/>
            <a:ext cx="676910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 i="1">
                <a:solidFill>
                  <a:srgbClr val="FF3300"/>
                </a:solidFill>
              </a:rPr>
              <a:t>Закон действующих масс</a:t>
            </a:r>
            <a:r>
              <a:rPr lang="ru-RU" sz="2000">
                <a:solidFill>
                  <a:srgbClr val="FF3300"/>
                </a:solidFill>
              </a:rPr>
              <a:t>:</a:t>
            </a:r>
          </a:p>
          <a:p>
            <a:pPr algn="ctr"/>
            <a:r>
              <a:rPr lang="ru-RU"/>
              <a:t>Скорость </a:t>
            </a:r>
            <a:r>
              <a:rPr lang="ru-RU" i="1"/>
              <a:t>элементарной</a:t>
            </a:r>
            <a:r>
              <a:rPr lang="ru-RU"/>
              <a:t> химической реакции пропорциональна произведению молярных концентраций реагирующих веществ, возведённых в степени равные их коэффициентам:</a:t>
            </a:r>
            <a:endParaRPr lang="ru-RU" b="1"/>
          </a:p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pic>
        <p:nvPicPr>
          <p:cNvPr id="186382" name="Picture 14" descr="220px-Guldberg_Wa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773238"/>
            <a:ext cx="1831975" cy="2520950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34925" y="4508500"/>
            <a:ext cx="23034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1867 г.                    К.Гульдберг и П.Вааге сформулировали </a:t>
            </a:r>
            <a:r>
              <a:rPr lang="ru-RU" b="1" i="1"/>
              <a:t>закон              действующих масс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635375" y="4875213"/>
            <a:ext cx="4146550" cy="1649412"/>
            <a:chOff x="2290" y="3071"/>
            <a:chExt cx="2612" cy="1039"/>
          </a:xfrm>
        </p:grpSpPr>
        <p:sp>
          <p:nvSpPr>
            <p:cNvPr id="186384" name="Text Box 16"/>
            <p:cNvSpPr txBox="1">
              <a:spLocks noChangeArrowheads="1"/>
            </p:cNvSpPr>
            <p:nvPr/>
          </p:nvSpPr>
          <p:spPr bwMode="auto">
            <a:xfrm>
              <a:off x="2426" y="3071"/>
              <a:ext cx="207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>
                  <a:latin typeface="Times New Roman" pitchFamily="18" charset="0"/>
                </a:rPr>
                <a:t> </a:t>
              </a:r>
              <a:r>
                <a:rPr lang="en-US" sz="2800">
                  <a:solidFill>
                    <a:srgbClr val="FF3300"/>
                  </a:solidFill>
                </a:rPr>
                <a:t>a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ru-RU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</a:t>
              </a:r>
              <a:r>
                <a:rPr lang="en-US" sz="2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 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 </a:t>
              </a:r>
              <a:r>
                <a:rPr lang="en-US" sz="2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d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D + </a:t>
              </a:r>
              <a:r>
                <a:rPr lang="en-US" sz="2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f</a:t>
              </a:r>
              <a:r>
                <a:rPr lang="en-US" sz="2800" b="1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sym typeface="Symbol" pitchFamily="18" charset="2"/>
                </a:rPr>
                <a:t>F</a:t>
              </a:r>
            </a:p>
          </p:txBody>
        </p:sp>
        <p:sp>
          <p:nvSpPr>
            <p:cNvPr id="186385" name="Text Box 17"/>
            <p:cNvSpPr txBox="1">
              <a:spLocks noChangeArrowheads="1"/>
            </p:cNvSpPr>
            <p:nvPr/>
          </p:nvSpPr>
          <p:spPr bwMode="auto">
            <a:xfrm>
              <a:off x="2562" y="3385"/>
              <a:ext cx="19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/>
                <a:t>v</a:t>
              </a:r>
              <a:r>
                <a:rPr lang="en-US" sz="2800"/>
                <a:t> = </a:t>
              </a:r>
              <a:r>
                <a:rPr lang="en-US" sz="2800" i="1"/>
                <a:t>k</a:t>
              </a:r>
              <a:r>
                <a:rPr lang="en-US" sz="2800"/>
                <a:t> · </a:t>
              </a:r>
              <a:r>
                <a:rPr lang="en-US" sz="2800" i="1"/>
                <a:t>c </a:t>
              </a:r>
              <a:r>
                <a:rPr lang="en-US" sz="2800"/>
                <a:t>(</a:t>
              </a:r>
              <a:r>
                <a:rPr lang="en-US" sz="2800">
                  <a:solidFill>
                    <a:schemeClr val="hlink"/>
                  </a:solidFill>
                </a:rPr>
                <a:t>A</a:t>
              </a:r>
              <a:r>
                <a:rPr lang="en-US" sz="2800"/>
                <a:t>)</a:t>
              </a:r>
              <a:r>
                <a:rPr lang="en-US" sz="2800" baseline="30000">
                  <a:solidFill>
                    <a:srgbClr val="FF3300"/>
                  </a:solidFill>
                </a:rPr>
                <a:t>a</a:t>
              </a:r>
              <a:r>
                <a:rPr lang="en-US" sz="2800"/>
                <a:t> </a:t>
              </a:r>
              <a:r>
                <a:rPr lang="en-US" sz="2800">
                  <a:cs typeface="Times New Roman" pitchFamily="18" charset="0"/>
                </a:rPr>
                <a:t>·</a:t>
              </a:r>
              <a:r>
                <a:rPr lang="en-US" sz="2800"/>
                <a:t> </a:t>
              </a:r>
              <a:r>
                <a:rPr lang="en-US" sz="2800" i="1"/>
                <a:t>c </a:t>
              </a:r>
              <a:r>
                <a:rPr lang="en-US" sz="2800"/>
                <a:t>(</a:t>
              </a:r>
              <a:r>
                <a:rPr lang="en-US" sz="2800">
                  <a:solidFill>
                    <a:schemeClr val="hlink"/>
                  </a:solidFill>
                </a:rPr>
                <a:t>B</a:t>
              </a:r>
              <a:r>
                <a:rPr lang="en-US" sz="2800"/>
                <a:t>)</a:t>
              </a:r>
              <a:r>
                <a:rPr lang="en-US" sz="2800" baseline="30000">
                  <a:solidFill>
                    <a:srgbClr val="FF3300"/>
                  </a:solidFill>
                </a:rPr>
                <a:t>b</a:t>
              </a:r>
              <a:endParaRPr lang="ru-RU" sz="2800">
                <a:solidFill>
                  <a:srgbClr val="FF3300"/>
                </a:solidFill>
              </a:endParaRPr>
            </a:p>
          </p:txBody>
        </p:sp>
        <p:sp>
          <p:nvSpPr>
            <p:cNvPr id="186386" name="Text Box 18"/>
            <p:cNvSpPr txBox="1">
              <a:spLocks noChangeArrowheads="1"/>
            </p:cNvSpPr>
            <p:nvPr/>
          </p:nvSpPr>
          <p:spPr bwMode="auto">
            <a:xfrm>
              <a:off x="2336" y="3566"/>
              <a:ext cx="256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i="1"/>
                <a:t>k</a:t>
              </a:r>
              <a:r>
                <a:rPr lang="en-US" sz="2800"/>
                <a:t> -</a:t>
              </a:r>
              <a:r>
                <a:rPr lang="ru-RU" sz="2000"/>
                <a:t> константа скорости реакции </a:t>
              </a:r>
            </a:p>
          </p:txBody>
        </p:sp>
        <p:sp>
          <p:nvSpPr>
            <p:cNvPr id="186387" name="Text Box 19"/>
            <p:cNvSpPr txBox="1">
              <a:spLocks noChangeArrowheads="1"/>
            </p:cNvSpPr>
            <p:nvPr/>
          </p:nvSpPr>
          <p:spPr bwMode="auto">
            <a:xfrm>
              <a:off x="2290" y="3860"/>
              <a:ext cx="25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i="1"/>
                <a:t>(</a:t>
              </a:r>
              <a:r>
                <a:rPr lang="en-US" sz="2000" i="1"/>
                <a:t>v</a:t>
              </a:r>
              <a:r>
                <a:rPr lang="en-US" sz="2000"/>
                <a:t> = </a:t>
              </a:r>
              <a:r>
                <a:rPr lang="en-US" sz="2000" i="1"/>
                <a:t>k</a:t>
              </a:r>
              <a:r>
                <a:rPr lang="en-US" sz="2000"/>
                <a:t> </a:t>
              </a:r>
              <a:r>
                <a:rPr lang="ru-RU" sz="2000"/>
                <a:t> при </a:t>
              </a:r>
              <a:r>
                <a:rPr lang="en-US" sz="2000"/>
                <a:t> </a:t>
              </a:r>
              <a:r>
                <a:rPr lang="en-US" sz="2000" i="1"/>
                <a:t>c </a:t>
              </a:r>
              <a:r>
                <a:rPr lang="en-US" sz="2000"/>
                <a:t>(A) </a:t>
              </a:r>
              <a:r>
                <a:rPr lang="ru-RU" sz="2000"/>
                <a:t>=</a:t>
              </a:r>
              <a:r>
                <a:rPr lang="en-US" sz="2000"/>
                <a:t> </a:t>
              </a:r>
              <a:r>
                <a:rPr lang="en-US" sz="2000" i="1"/>
                <a:t>c </a:t>
              </a:r>
              <a:r>
                <a:rPr lang="en-US" sz="2000"/>
                <a:t>(B)</a:t>
              </a:r>
              <a:r>
                <a:rPr lang="ru-RU" sz="2000"/>
                <a:t> = 1 моль</a:t>
              </a:r>
              <a:r>
                <a:rPr lang="en-US" sz="2000"/>
                <a:t>/</a:t>
              </a:r>
              <a:r>
                <a:rPr lang="ru-RU" sz="2000"/>
                <a:t>л)</a:t>
              </a:r>
            </a:p>
          </p:txBody>
        </p:sp>
      </p:grpSp>
      <p:pic>
        <p:nvPicPr>
          <p:cNvPr id="186389" name="Picture 21" descr="ch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1700213"/>
            <a:ext cx="3833813" cy="1881187"/>
          </a:xfrm>
          <a:prstGeom prst="rect">
            <a:avLst/>
          </a:prstGeom>
          <a:noFill/>
        </p:spPr>
      </p:pic>
      <p:sp>
        <p:nvSpPr>
          <p:cNvPr id="186390" name="AutoShape 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400" name="Picture 8" descr="ch4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4187825"/>
            <a:ext cx="5472113" cy="2554288"/>
          </a:xfrm>
          <a:prstGeom prst="rect">
            <a:avLst/>
          </a:prstGeom>
          <a:noFill/>
        </p:spPr>
      </p:pic>
      <p:sp>
        <p:nvSpPr>
          <p:cNvPr id="187401" name="WordArt 9"/>
          <p:cNvSpPr>
            <a:spLocks noChangeArrowheads="1" noChangeShapeType="1" noTextEdit="1"/>
          </p:cNvSpPr>
          <p:nvPr/>
        </p:nvSpPr>
        <p:spPr bwMode="auto">
          <a:xfrm>
            <a:off x="2124075" y="260350"/>
            <a:ext cx="54578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Площадь соприкосновения</a:t>
            </a:r>
          </a:p>
        </p:txBody>
      </p:sp>
      <p:sp>
        <p:nvSpPr>
          <p:cNvPr id="187402" name="Rectangle 10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-36513" y="908050"/>
            <a:ext cx="9217026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Скорость гетерогенной реакции </a:t>
            </a:r>
            <a:r>
              <a:rPr lang="ru-RU" b="1" i="1"/>
              <a:t>прямо пропорциональна</a:t>
            </a:r>
            <a:r>
              <a:rPr lang="ru-RU"/>
              <a:t> площади поверхности соприкосновения реагентов. </a:t>
            </a:r>
          </a:p>
          <a:p>
            <a:pPr algn="ctr"/>
            <a:r>
              <a:rPr lang="ru-RU"/>
              <a:t>При измельчении и перемешивании увеличивается поверхность</a:t>
            </a:r>
          </a:p>
          <a:p>
            <a:pPr algn="ctr"/>
            <a:r>
              <a:rPr lang="ru-RU"/>
              <a:t>соприкосновения реагирующих веществ, при этом возрастает скорость реакции </a:t>
            </a:r>
          </a:p>
        </p:txBody>
      </p:sp>
      <p:sp>
        <p:nvSpPr>
          <p:cNvPr id="187406" name="Text Box 14"/>
          <p:cNvSpPr txBox="1">
            <a:spLocks noChangeArrowheads="1"/>
          </p:cNvSpPr>
          <p:nvPr/>
        </p:nvSpPr>
        <p:spPr bwMode="auto">
          <a:xfrm>
            <a:off x="250825" y="2133600"/>
            <a:ext cx="87137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/>
              <a:t>Скорость гетерогенной реакции зависит от:</a:t>
            </a:r>
            <a:br>
              <a:rPr lang="ru-RU" dirty="0"/>
            </a:br>
            <a:r>
              <a:rPr lang="ru-RU" dirty="0"/>
              <a:t>а) </a:t>
            </a:r>
            <a:r>
              <a:rPr lang="ru-RU" b="1" dirty="0"/>
              <a:t>скорости подвода реагентов</a:t>
            </a:r>
            <a:r>
              <a:rPr lang="ru-RU" dirty="0"/>
              <a:t> к границе раздела фаз;</a:t>
            </a:r>
            <a:br>
              <a:rPr lang="ru-RU" dirty="0"/>
            </a:br>
            <a:r>
              <a:rPr lang="ru-RU" dirty="0"/>
              <a:t>б) </a:t>
            </a:r>
            <a:r>
              <a:rPr lang="ru-RU" b="1" dirty="0"/>
              <a:t>скорости реакции на поверхности</a:t>
            </a:r>
            <a:r>
              <a:rPr lang="ru-RU" dirty="0"/>
              <a:t> раздела фаз, которая зависит от площади этой поверхности;</a:t>
            </a:r>
            <a:br>
              <a:rPr lang="ru-RU" dirty="0"/>
            </a:br>
            <a:r>
              <a:rPr lang="ru-RU" dirty="0"/>
              <a:t>в) </a:t>
            </a:r>
            <a:r>
              <a:rPr lang="ru-RU" b="1" dirty="0"/>
              <a:t>скорости отвода продуктов реакции</a:t>
            </a:r>
            <a:r>
              <a:rPr lang="ru-RU" dirty="0"/>
              <a:t> от границы раздела фаз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740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Профильный уровень</a:t>
            </a:r>
            <a:br>
              <a:rPr lang="ru-RU" sz="3600" dirty="0" smtClean="0"/>
            </a:br>
            <a:r>
              <a:rPr lang="ru-RU" sz="3600" dirty="0" smtClean="0"/>
              <a:t>На “3”- §13 с.126-139, упр. 1, с. 140.</a:t>
            </a:r>
            <a:br>
              <a:rPr lang="ru-RU" sz="3600" dirty="0" smtClean="0"/>
            </a:br>
            <a:r>
              <a:rPr lang="ru-RU" sz="3600" dirty="0" smtClean="0"/>
              <a:t>На “4”- §13 с.126-139,упр.1,2, с.140.</a:t>
            </a:r>
            <a:br>
              <a:rPr lang="ru-RU" sz="3600" dirty="0" smtClean="0"/>
            </a:br>
            <a:r>
              <a:rPr lang="ru-RU" sz="3600" dirty="0" smtClean="0"/>
              <a:t>На “5”- §13 с.126-139,упр.4,5, с.140.</a:t>
            </a:r>
            <a:br>
              <a:rPr lang="ru-RU" sz="3600" dirty="0" smtClean="0"/>
            </a:br>
            <a:r>
              <a:rPr lang="ru-RU" sz="3600" dirty="0" smtClean="0"/>
              <a:t>Базовый уровень</a:t>
            </a:r>
            <a:br>
              <a:rPr lang="ru-RU" sz="3600" dirty="0" smtClean="0"/>
            </a:br>
            <a:r>
              <a:rPr lang="ru-RU" sz="3600" dirty="0" smtClean="0"/>
              <a:t>На “3”- §12 с.49-55, упр. 5, с. 63.</a:t>
            </a:r>
            <a:br>
              <a:rPr lang="ru-RU" sz="3600" dirty="0" smtClean="0"/>
            </a:br>
            <a:r>
              <a:rPr lang="ru-RU" sz="3600" dirty="0" smtClean="0"/>
              <a:t>На “4”- §12 с. 49-55, задача 1 , с.63.</a:t>
            </a:r>
            <a:br>
              <a:rPr lang="ru-RU" sz="3600" dirty="0" smtClean="0"/>
            </a:br>
            <a:r>
              <a:rPr lang="ru-RU" sz="3600" dirty="0" smtClean="0"/>
              <a:t>На “5”- §12 с. 49-55,задача 2, с.63.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pPr algn="l"/>
            <a:r>
              <a:rPr lang="ru-RU" dirty="0" smtClean="0"/>
              <a:t>       </a:t>
            </a:r>
            <a:r>
              <a:rPr lang="ru-RU" u="sng" dirty="0" smtClean="0"/>
              <a:t>Продолжите фразу: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“Сегодня на уроке я повторила…”</a:t>
            </a:r>
            <a:br>
              <a:rPr lang="ru-RU" sz="3600" dirty="0" smtClean="0"/>
            </a:br>
            <a:r>
              <a:rPr lang="ru-RU" sz="3600" dirty="0" smtClean="0"/>
              <a:t>“Сегодня на уроке я узнала…”</a:t>
            </a:r>
            <a:br>
              <a:rPr lang="ru-RU" sz="3600" dirty="0" smtClean="0"/>
            </a:br>
            <a:r>
              <a:rPr lang="ru-RU" sz="3600" dirty="0" smtClean="0"/>
              <a:t>“Сегодня на уроке я научилась…”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  <a:hlinkClick r:id="rId2"/>
              </a:rPr>
              <a:t>http://www.hemi.nsu.ru/ucheb214.htm</a:t>
            </a:r>
            <a:endParaRPr lang="ru-RU" sz="2000" dirty="0">
              <a:latin typeface="Palatino Linotype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  <a:hlinkClick r:id="rId3"/>
              </a:rPr>
              <a:t>http://www.chem.msu.su/rus/teaching/Kinetics-online/welcome.html</a:t>
            </a:r>
            <a:endParaRPr lang="ru-RU" sz="2000" dirty="0">
              <a:latin typeface="Palatino Linotype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</a:rPr>
              <a:t>О.С.Габриелян. Химия. 11 класс. Базовый уровень.  Учебник для общеобразовательных учебных заведений, М., Дрофа, 2010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err="1">
                <a:latin typeface="Palatino Linotype" pitchFamily="18" charset="0"/>
              </a:rPr>
              <a:t>И.И.Новошинский</a:t>
            </a:r>
            <a:r>
              <a:rPr lang="ru-RU" sz="2000" dirty="0">
                <a:latin typeface="Palatino Linotype" pitchFamily="18" charset="0"/>
              </a:rPr>
              <a:t>, </a:t>
            </a:r>
            <a:r>
              <a:rPr lang="ru-RU" sz="2000" dirty="0" err="1">
                <a:latin typeface="Palatino Linotype" pitchFamily="18" charset="0"/>
              </a:rPr>
              <a:t>Н.С.Новошинская</a:t>
            </a:r>
            <a:r>
              <a:rPr lang="ru-RU" sz="2000" dirty="0">
                <a:latin typeface="Palatino Linotype" pitchFamily="18" charset="0"/>
              </a:rPr>
              <a:t>. Химия. 10 класс. Учебник для общеобразовательных учреждений, М., «ОНИКС 21 век»; «Мир и Образование», 2004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</a:rPr>
              <a:t>О.С.Габриелян, Г.Г.Лысова, А.Г.Введенская. Настольная книга учителя химии. 11 класс. М., Дрофа. 2004 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err="1">
                <a:latin typeface="Palatino Linotype" pitchFamily="18" charset="0"/>
              </a:rPr>
              <a:t>К.К.Курмашева</a:t>
            </a:r>
            <a:r>
              <a:rPr lang="ru-RU" sz="2000" dirty="0">
                <a:latin typeface="Palatino Linotype" pitchFamily="18" charset="0"/>
              </a:rPr>
              <a:t>. Химия в таблицах и схемах. М., «Лист </a:t>
            </a:r>
            <a:r>
              <a:rPr lang="ru-RU" sz="2000" dirty="0" err="1">
                <a:latin typeface="Palatino Linotype" pitchFamily="18" charset="0"/>
              </a:rPr>
              <a:t>Нью</a:t>
            </a:r>
            <a:r>
              <a:rPr lang="ru-RU" sz="2000" dirty="0">
                <a:latin typeface="Palatino Linotype" pitchFamily="18" charset="0"/>
              </a:rPr>
              <a:t>». 2003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</a:rPr>
              <a:t>Н.Б.Ковалевская. Химия в таблицах и схемах. М., «</a:t>
            </a:r>
            <a:r>
              <a:rPr lang="ru-RU" sz="2000" dirty="0" err="1">
                <a:latin typeface="Palatino Linotype" pitchFamily="18" charset="0"/>
              </a:rPr>
              <a:t>Издат-школа</a:t>
            </a:r>
            <a:r>
              <a:rPr lang="ru-RU" sz="2000" dirty="0">
                <a:latin typeface="Palatino Linotype" pitchFamily="18" charset="0"/>
              </a:rPr>
              <a:t> 2000». 1998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 err="1">
                <a:latin typeface="Palatino Linotype" pitchFamily="18" charset="0"/>
              </a:rPr>
              <a:t>П.А.Оржековский</a:t>
            </a:r>
            <a:r>
              <a:rPr lang="ru-RU" sz="2000" dirty="0">
                <a:latin typeface="Palatino Linotype" pitchFamily="18" charset="0"/>
              </a:rPr>
              <a:t>, Н.Н.Богданова, </a:t>
            </a:r>
            <a:r>
              <a:rPr lang="ru-RU" sz="2000" dirty="0" err="1">
                <a:latin typeface="Palatino Linotype" pitchFamily="18" charset="0"/>
              </a:rPr>
              <a:t>Е.Ю.Васюкова.Химия</a:t>
            </a:r>
            <a:r>
              <a:rPr lang="ru-RU" sz="2000" dirty="0">
                <a:latin typeface="Palatino Linotype" pitchFamily="18" charset="0"/>
              </a:rPr>
              <a:t>. Сборник заданий. М.»</a:t>
            </a:r>
            <a:r>
              <a:rPr lang="ru-RU" sz="2000" dirty="0" err="1">
                <a:latin typeface="Palatino Linotype" pitchFamily="18" charset="0"/>
              </a:rPr>
              <a:t>Эксмо</a:t>
            </a:r>
            <a:r>
              <a:rPr lang="ru-RU" sz="2000" dirty="0">
                <a:latin typeface="Palatino Linotype" pitchFamily="18" charset="0"/>
              </a:rPr>
              <a:t>», 2011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dirty="0">
                <a:latin typeface="Palatino Linotype" pitchFamily="18" charset="0"/>
              </a:rPr>
              <a:t>Фотографии: </a:t>
            </a:r>
            <a:r>
              <a:rPr lang="ru-RU" sz="2000" dirty="0">
                <a:hlinkClick r:id="rId4"/>
              </a:rPr>
              <a:t>http://www.google.ru/</a:t>
            </a:r>
            <a:r>
              <a:rPr lang="ru-RU" sz="2000" dirty="0"/>
              <a:t> </a:t>
            </a:r>
            <a:endParaRPr lang="ru-RU" sz="2000" dirty="0">
              <a:latin typeface="Palatino Linotype" pitchFamily="18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ru-RU" sz="2000" dirty="0">
              <a:latin typeface="Palatino Linotype" pitchFamily="18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2000" dirty="0">
              <a:latin typeface="Palatino Linotype" pitchFamily="18" charset="0"/>
            </a:endParaRPr>
          </a:p>
        </p:txBody>
      </p:sp>
      <p:sp>
        <p:nvSpPr>
          <p:cNvPr id="199684" name="WordArt 4"/>
          <p:cNvSpPr>
            <a:spLocks noChangeArrowheads="1" noChangeShapeType="1" noTextEdit="1"/>
          </p:cNvSpPr>
          <p:nvPr/>
        </p:nvSpPr>
        <p:spPr bwMode="auto">
          <a:xfrm>
            <a:off x="3419475" y="260350"/>
            <a:ext cx="23431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Литература:</a:t>
            </a: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6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71612"/>
            <a:ext cx="84296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8800" dirty="0" smtClean="0"/>
              <a:t>Спасибо </a:t>
            </a:r>
            <a:r>
              <a:rPr lang="ru-RU" sz="8800" smtClean="0"/>
              <a:t>за урок!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sz="5300" b="1" dirty="0" smtClean="0"/>
              <a:t>Задачи исследования:</a:t>
            </a:r>
            <a:br>
              <a:rPr lang="ru-RU" sz="53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1. Дать определение понятию скорости химической реакции.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2. Экспериментально выявить факторы, влияющие на скорость химической реакции.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WordArt 6"/>
          <p:cNvSpPr>
            <a:spLocks noChangeArrowheads="1" noChangeShapeType="1" noTextEdit="1"/>
          </p:cNvSpPr>
          <p:nvPr/>
        </p:nvSpPr>
        <p:spPr bwMode="auto">
          <a:xfrm>
            <a:off x="1071538" y="214290"/>
            <a:ext cx="3357586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chemeClr val="hlink"/>
                </a:solidFill>
                <a:round/>
                <a:headEnd/>
                <a:tailEnd/>
              </a:ln>
              <a:solidFill>
                <a:srgbClr val="66FF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7289" name="Picture 9" descr="4-0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928670"/>
            <a:ext cx="4064000" cy="5040312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97313" name="AutoShape 3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Содержимое 14"/>
          <p:cNvSpPr>
            <a:spLocks noGrp="1"/>
          </p:cNvSpPr>
          <p:nvPr>
            <p:ph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12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179388" y="4149725"/>
            <a:ext cx="4319587" cy="2519363"/>
          </a:xfrm>
          <a:ln w="38100">
            <a:solidFill>
              <a:srgbClr val="CC9900"/>
            </a:solidFill>
          </a:ln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ru-RU" sz="2000" b="1" i="1" dirty="0">
                <a:solidFill>
                  <a:srgbClr val="FF3300"/>
                </a:solidFill>
              </a:rPr>
              <a:t>Идут во всём объёме</a:t>
            </a:r>
          </a:p>
          <a:p>
            <a:pPr marL="533400" indent="-533400" algn="ctr">
              <a:buFont typeface="Wingdings" pitchFamily="2" charset="2"/>
              <a:buNone/>
            </a:pPr>
            <a:r>
              <a:rPr lang="ru-RU" sz="2000" b="1" dirty="0">
                <a:latin typeface="Palatino Linotype" pitchFamily="18" charset="0"/>
              </a:rPr>
              <a:t>2СО</a:t>
            </a:r>
            <a:r>
              <a:rPr lang="ru-RU" sz="2000" b="1" baseline="-25000" dirty="0">
                <a:latin typeface="Palatino Linotype" pitchFamily="18" charset="0"/>
              </a:rPr>
              <a:t>(г)</a:t>
            </a:r>
            <a:r>
              <a:rPr lang="ru-RU" sz="2000" b="1" dirty="0">
                <a:latin typeface="Palatino Linotype" pitchFamily="18" charset="0"/>
              </a:rPr>
              <a:t>+ О</a:t>
            </a:r>
            <a:r>
              <a:rPr lang="ru-RU" sz="2000" b="1" baseline="-25000" dirty="0">
                <a:latin typeface="Palatino Linotype" pitchFamily="18" charset="0"/>
              </a:rPr>
              <a:t>2(г)</a:t>
            </a:r>
            <a:r>
              <a:rPr lang="ru-RU" sz="2000" b="1" dirty="0">
                <a:latin typeface="Palatino Linotype" pitchFamily="18" charset="0"/>
              </a:rPr>
              <a:t>= 2СО</a:t>
            </a:r>
            <a:r>
              <a:rPr lang="ru-RU" sz="2000" b="1" baseline="-25000" dirty="0">
                <a:latin typeface="Palatino Linotype" pitchFamily="18" charset="0"/>
              </a:rPr>
              <a:t>2(г)</a:t>
            </a:r>
          </a:p>
          <a:p>
            <a:pPr marL="533400" indent="-533400" algn="ctr">
              <a:buFont typeface="Wingdings" pitchFamily="2" charset="2"/>
              <a:buNone/>
            </a:pPr>
            <a:r>
              <a:rPr lang="en-US" sz="2000" b="1" dirty="0">
                <a:latin typeface="Palatino Linotype" pitchFamily="18" charset="0"/>
              </a:rPr>
              <a:t>2HBr</a:t>
            </a:r>
            <a:r>
              <a:rPr lang="en-US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>
                <a:latin typeface="Palatino Linotype" pitchFamily="18" charset="0"/>
              </a:rPr>
              <a:t>г)</a:t>
            </a:r>
            <a:r>
              <a:rPr lang="en-US" sz="2000" b="1" dirty="0">
                <a:latin typeface="Palatino Linotype" pitchFamily="18" charset="0"/>
                <a:cs typeface="Arial" charset="0"/>
              </a:rPr>
              <a:t>↔H</a:t>
            </a:r>
            <a:r>
              <a:rPr lang="en-US" sz="2000" b="1" baseline="-25000" dirty="0">
                <a:latin typeface="Palatino Linotype" pitchFamily="18" charset="0"/>
                <a:cs typeface="Arial" charset="0"/>
              </a:rPr>
              <a:t>2(</a:t>
            </a:r>
            <a:r>
              <a:rPr lang="ru-RU" sz="2000" b="1" baseline="-25000" dirty="0">
                <a:latin typeface="Palatino Linotype" pitchFamily="18" charset="0"/>
                <a:cs typeface="Arial" charset="0"/>
              </a:rPr>
              <a:t>г</a:t>
            </a:r>
            <a:r>
              <a:rPr lang="en-US" sz="2000" b="1" baseline="-25000" dirty="0">
                <a:latin typeface="Palatino Linotype" pitchFamily="18" charset="0"/>
                <a:cs typeface="Arial" charset="0"/>
              </a:rPr>
              <a:t>)</a:t>
            </a:r>
            <a:r>
              <a:rPr lang="en-US" sz="2000" b="1" dirty="0">
                <a:latin typeface="Palatino Linotype" pitchFamily="18" charset="0"/>
                <a:cs typeface="Arial" charset="0"/>
              </a:rPr>
              <a:t> + Br</a:t>
            </a:r>
            <a:r>
              <a:rPr lang="en-US" sz="2000" b="1" baseline="-25000" dirty="0">
                <a:latin typeface="Palatino Linotype" pitchFamily="18" charset="0"/>
                <a:cs typeface="Arial" charset="0"/>
              </a:rPr>
              <a:t>2(</a:t>
            </a:r>
            <a:r>
              <a:rPr lang="ru-RU" sz="2000" b="1" baseline="-25000" dirty="0">
                <a:latin typeface="Palatino Linotype" pitchFamily="18" charset="0"/>
                <a:cs typeface="Arial" charset="0"/>
              </a:rPr>
              <a:t>г</a:t>
            </a:r>
            <a:r>
              <a:rPr lang="en-US" sz="2000" b="1" baseline="-25000" dirty="0">
                <a:latin typeface="Palatino Linotype" pitchFamily="18" charset="0"/>
                <a:cs typeface="Arial" charset="0"/>
              </a:rPr>
              <a:t>)</a:t>
            </a:r>
          </a:p>
          <a:p>
            <a:pPr marL="533400" indent="-533400" algn="ctr">
              <a:buFont typeface="Wingdings" pitchFamily="2" charset="2"/>
              <a:buNone/>
            </a:pPr>
            <a:r>
              <a:rPr lang="en-US" sz="2000" b="1" dirty="0" err="1">
                <a:latin typeface="Palatino Linotype" pitchFamily="18" charset="0"/>
              </a:rPr>
              <a:t>NaOH</a:t>
            </a:r>
            <a:r>
              <a:rPr lang="ru-RU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р</a:t>
            </a:r>
            <a:r>
              <a:rPr lang="ru-RU" sz="2000" b="1" baseline="-25000" dirty="0">
                <a:latin typeface="Palatino Linotype" pitchFamily="18" charset="0"/>
              </a:rPr>
              <a:t>)</a:t>
            </a:r>
            <a:r>
              <a:rPr lang="en-US" sz="2000" b="1" dirty="0">
                <a:latin typeface="Palatino Linotype" pitchFamily="18" charset="0"/>
              </a:rPr>
              <a:t>+</a:t>
            </a:r>
            <a:r>
              <a:rPr lang="en-US" sz="2000" b="1" dirty="0" err="1">
                <a:latin typeface="Palatino Linotype" pitchFamily="18" charset="0"/>
              </a:rPr>
              <a:t>HCl</a:t>
            </a:r>
            <a:r>
              <a:rPr lang="ru-RU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р</a:t>
            </a:r>
            <a:r>
              <a:rPr lang="ru-RU" sz="2000" b="1" baseline="-25000" dirty="0">
                <a:latin typeface="Palatino Linotype" pitchFamily="18" charset="0"/>
              </a:rPr>
              <a:t>)</a:t>
            </a:r>
            <a:r>
              <a:rPr lang="en-US" sz="2000" b="1" dirty="0">
                <a:latin typeface="Palatino Linotype" pitchFamily="18" charset="0"/>
              </a:rPr>
              <a:t>=</a:t>
            </a:r>
            <a:r>
              <a:rPr lang="en-US" sz="2000" b="1" dirty="0" err="1">
                <a:latin typeface="Palatino Linotype" pitchFamily="18" charset="0"/>
              </a:rPr>
              <a:t>NaCl</a:t>
            </a:r>
            <a:r>
              <a:rPr lang="ru-RU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р</a:t>
            </a:r>
            <a:r>
              <a:rPr lang="ru-RU" sz="2000" b="1" baseline="-25000" dirty="0">
                <a:latin typeface="Palatino Linotype" pitchFamily="18" charset="0"/>
              </a:rPr>
              <a:t>)</a:t>
            </a:r>
            <a:r>
              <a:rPr lang="en-US" sz="2000" b="1" dirty="0">
                <a:latin typeface="Palatino Linotype" pitchFamily="18" charset="0"/>
              </a:rPr>
              <a:t>+H</a:t>
            </a:r>
            <a:r>
              <a:rPr lang="en-US" sz="2000" b="1" baseline="-25000" dirty="0">
                <a:latin typeface="Palatino Linotype" pitchFamily="18" charset="0"/>
              </a:rPr>
              <a:t>2</a:t>
            </a:r>
            <a:r>
              <a:rPr lang="en-US" sz="2000" b="1" dirty="0">
                <a:latin typeface="Palatino Linotype" pitchFamily="18" charset="0"/>
              </a:rPr>
              <a:t>O</a:t>
            </a:r>
            <a:r>
              <a:rPr lang="ru-RU" sz="2000" b="1" baseline="-25000" dirty="0">
                <a:latin typeface="Palatino Linotype" pitchFamily="18" charset="0"/>
              </a:rPr>
              <a:t>(ж)</a:t>
            </a:r>
          </a:p>
          <a:p>
            <a:pPr marL="533400" indent="-533400" algn="ctr">
              <a:buFont typeface="Wingdings" pitchFamily="2" charset="2"/>
              <a:buNone/>
            </a:pPr>
            <a:r>
              <a:rPr lang="en-US" sz="2000" b="1" dirty="0">
                <a:latin typeface="Palatino Linotype" pitchFamily="18" charset="0"/>
              </a:rPr>
              <a:t>F</a:t>
            </a:r>
            <a:r>
              <a:rPr lang="en-US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тв</a:t>
            </a:r>
            <a:r>
              <a:rPr lang="en-US" sz="2000" b="1" baseline="-25000" dirty="0">
                <a:latin typeface="Palatino Linotype" pitchFamily="18" charset="0"/>
              </a:rPr>
              <a:t>)</a:t>
            </a:r>
            <a:r>
              <a:rPr lang="en-US" sz="2000" b="1" dirty="0">
                <a:latin typeface="Palatino Linotype" pitchFamily="18" charset="0"/>
              </a:rPr>
              <a:t> + S</a:t>
            </a:r>
            <a:r>
              <a:rPr lang="en-US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тв</a:t>
            </a:r>
            <a:r>
              <a:rPr lang="en-US" sz="2000" b="1" baseline="-25000" dirty="0">
                <a:latin typeface="Palatino Linotype" pitchFamily="18" charset="0"/>
              </a:rPr>
              <a:t>)</a:t>
            </a:r>
            <a:r>
              <a:rPr lang="en-US" sz="2000" b="1" dirty="0">
                <a:latin typeface="Palatino Linotype" pitchFamily="18" charset="0"/>
              </a:rPr>
              <a:t> = </a:t>
            </a:r>
            <a:r>
              <a:rPr lang="en-US" sz="2000" b="1" dirty="0" err="1">
                <a:latin typeface="Palatino Linotype" pitchFamily="18" charset="0"/>
              </a:rPr>
              <a:t>FeS</a:t>
            </a:r>
            <a:r>
              <a:rPr lang="en-US" sz="2000" b="1" baseline="-25000" dirty="0">
                <a:latin typeface="Palatino Linotype" pitchFamily="18" charset="0"/>
              </a:rPr>
              <a:t>(</a:t>
            </a:r>
            <a:r>
              <a:rPr lang="ru-RU" sz="2000" b="1" baseline="-25000" dirty="0" err="1">
                <a:latin typeface="Palatino Linotype" pitchFamily="18" charset="0"/>
              </a:rPr>
              <a:t>тв</a:t>
            </a:r>
            <a:r>
              <a:rPr lang="en-US" sz="2000" b="1" baseline="-25000" dirty="0">
                <a:latin typeface="Palatino Linotype" pitchFamily="18" charset="0"/>
              </a:rPr>
              <a:t>)</a:t>
            </a:r>
            <a:endParaRPr lang="ru-RU" sz="2000" b="1" baseline="-25000" dirty="0">
              <a:latin typeface="Palatino Linotype" pitchFamily="18" charset="0"/>
            </a:endParaRPr>
          </a:p>
          <a:p>
            <a:pPr marL="533400" indent="-533400" algn="ctr"/>
            <a:endParaRPr lang="ru-RU" sz="2000" b="1" baseline="-25000" dirty="0">
              <a:latin typeface="Palatino Linotype" pitchFamily="18" charset="0"/>
            </a:endParaRPr>
          </a:p>
        </p:txBody>
      </p:sp>
      <p:sp>
        <p:nvSpPr>
          <p:cNvPr id="175113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716463" y="4149725"/>
            <a:ext cx="4248150" cy="2519363"/>
          </a:xfrm>
          <a:ln w="38100">
            <a:solidFill>
              <a:srgbClr val="CC9900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000" b="1" i="1">
                <a:solidFill>
                  <a:srgbClr val="FF3300"/>
                </a:solidFill>
              </a:rPr>
              <a:t>Идут на поверхности </a:t>
            </a:r>
          </a:p>
          <a:p>
            <a:pPr algn="ctr">
              <a:buFont typeface="Wingdings" pitchFamily="2" charset="2"/>
              <a:buNone/>
            </a:pPr>
            <a:r>
              <a:rPr lang="ru-RU" sz="2000" b="1" i="1">
                <a:solidFill>
                  <a:srgbClr val="FF3300"/>
                </a:solidFill>
              </a:rPr>
              <a:t>раздела фаз</a:t>
            </a:r>
            <a:endParaRPr lang="ru-RU" sz="2000"/>
          </a:p>
          <a:p>
            <a:pPr algn="ctr">
              <a:buFont typeface="Wingdings" pitchFamily="2" charset="2"/>
              <a:buNone/>
            </a:pPr>
            <a:r>
              <a:rPr lang="en-US" sz="2000" b="1">
                <a:latin typeface="Palatino Linotype" pitchFamily="18" charset="0"/>
              </a:rPr>
              <a:t>CaCO</a:t>
            </a:r>
            <a:r>
              <a:rPr lang="en-US" sz="2000" b="1" baseline="-25000">
                <a:latin typeface="Palatino Linotype" pitchFamily="18" charset="0"/>
              </a:rPr>
              <a:t>3(</a:t>
            </a:r>
            <a:r>
              <a:rPr lang="ru-RU" sz="2000" b="1" baseline="-25000">
                <a:latin typeface="Palatino Linotype" pitchFamily="18" charset="0"/>
              </a:rPr>
              <a:t>тв</a:t>
            </a:r>
            <a:r>
              <a:rPr lang="en-US" sz="2000" b="1" baseline="-25000">
                <a:latin typeface="Palatino Linotype" pitchFamily="18" charset="0"/>
              </a:rPr>
              <a:t>)</a:t>
            </a:r>
            <a:r>
              <a:rPr lang="en-US" sz="2000" b="1">
                <a:latin typeface="Palatino Linotype" pitchFamily="18" charset="0"/>
                <a:cs typeface="Arial" charset="0"/>
              </a:rPr>
              <a:t>↔CaO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тв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r>
              <a:rPr lang="en-US" sz="2000" b="1">
                <a:latin typeface="Palatino Linotype" pitchFamily="18" charset="0"/>
                <a:cs typeface="Arial" charset="0"/>
              </a:rPr>
              <a:t> + CO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2(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г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endParaRPr lang="ru-RU" sz="2000" b="1" baseline="-25000">
              <a:latin typeface="Palatino Linotype" pitchFamily="18" charset="0"/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2000" b="1">
                <a:latin typeface="Palatino Linotype" pitchFamily="18" charset="0"/>
                <a:cs typeface="Arial" charset="0"/>
              </a:rPr>
              <a:t>CO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2(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г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r>
              <a:rPr lang="ru-RU" sz="2000" b="1">
                <a:latin typeface="Palatino Linotype" pitchFamily="18" charset="0"/>
                <a:cs typeface="Arial" charset="0"/>
              </a:rPr>
              <a:t>+С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(тв) </a:t>
            </a:r>
            <a:r>
              <a:rPr lang="ru-RU" sz="2000" b="1">
                <a:latin typeface="Palatino Linotype" pitchFamily="18" charset="0"/>
                <a:cs typeface="Arial" charset="0"/>
              </a:rPr>
              <a:t>= 2СО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(г)</a:t>
            </a:r>
          </a:p>
          <a:p>
            <a:pPr algn="ctr">
              <a:buFont typeface="Wingdings" pitchFamily="2" charset="2"/>
              <a:buNone/>
            </a:pPr>
            <a:r>
              <a:rPr lang="en-US" sz="2000" b="1">
                <a:latin typeface="Palatino Linotype" pitchFamily="18" charset="0"/>
                <a:cs typeface="Arial" charset="0"/>
              </a:rPr>
              <a:t>4H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2</a:t>
            </a:r>
            <a:r>
              <a:rPr lang="en-US" sz="2000" b="1">
                <a:latin typeface="Palatino Linotype" pitchFamily="18" charset="0"/>
                <a:cs typeface="Arial" charset="0"/>
              </a:rPr>
              <a:t>O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ж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r>
              <a:rPr lang="en-US" sz="2000" b="1">
                <a:latin typeface="Palatino Linotype" pitchFamily="18" charset="0"/>
                <a:cs typeface="Arial" charset="0"/>
              </a:rPr>
              <a:t>+3Fe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тв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r>
              <a:rPr lang="en-US" sz="2000" b="1">
                <a:latin typeface="Palatino Linotype" pitchFamily="18" charset="0"/>
                <a:cs typeface="Arial" charset="0"/>
              </a:rPr>
              <a:t>↔4H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2(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г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  <a:r>
              <a:rPr lang="en-US" sz="2000" b="1">
                <a:latin typeface="Palatino Linotype" pitchFamily="18" charset="0"/>
                <a:cs typeface="Arial" charset="0"/>
              </a:rPr>
              <a:t>+Fe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3</a:t>
            </a:r>
            <a:r>
              <a:rPr lang="en-US" sz="2000" b="1">
                <a:latin typeface="Palatino Linotype" pitchFamily="18" charset="0"/>
                <a:cs typeface="Arial" charset="0"/>
              </a:rPr>
              <a:t>O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4(</a:t>
            </a:r>
            <a:r>
              <a:rPr lang="ru-RU" sz="2000" b="1" baseline="-25000">
                <a:latin typeface="Palatino Linotype" pitchFamily="18" charset="0"/>
                <a:cs typeface="Arial" charset="0"/>
              </a:rPr>
              <a:t>тв</a:t>
            </a:r>
            <a:r>
              <a:rPr lang="en-US" sz="2000" b="1" baseline="-25000">
                <a:latin typeface="Palatino Linotype" pitchFamily="18" charset="0"/>
                <a:cs typeface="Arial" charset="0"/>
              </a:rPr>
              <a:t>)</a:t>
            </a:r>
          </a:p>
          <a:p>
            <a:pPr algn="ctr">
              <a:buFont typeface="Wingdings" pitchFamily="2" charset="2"/>
              <a:buNone/>
            </a:pPr>
            <a:endParaRPr lang="en-US" sz="2000" b="1" baseline="-25000">
              <a:latin typeface="Palatino Linotype" pitchFamily="18" charset="0"/>
              <a:cs typeface="Arial" charset="0"/>
            </a:endParaRPr>
          </a:p>
        </p:txBody>
      </p:sp>
      <p:pic>
        <p:nvPicPr>
          <p:cNvPr id="175109" name="Picture 5" descr="Химические-реак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557338"/>
            <a:ext cx="8496300" cy="24669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175115" name="WordArt 11"/>
          <p:cNvSpPr>
            <a:spLocks noChangeArrowheads="1" noChangeShapeType="1" noTextEdit="1"/>
          </p:cNvSpPr>
          <p:nvPr/>
        </p:nvSpPr>
        <p:spPr bwMode="auto">
          <a:xfrm>
            <a:off x="2195513" y="260350"/>
            <a:ext cx="5332412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Классификация реакций </a:t>
            </a:r>
          </a:p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 фазовому составу</a:t>
            </a: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21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571505"/>
          </a:xfrm>
        </p:spPr>
        <p:txBody>
          <a:bodyPr>
            <a:normAutofit fontScale="90000"/>
          </a:bodyPr>
          <a:lstStyle/>
          <a:p>
            <a: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Средняя скорость гомогенной реакции</a:t>
            </a:r>
            <a:br>
              <a:rPr lang="ru-RU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8143932" cy="350046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Скорость гомогенной реакции определяется изменением концентрации одного из веществ в единицу времени</a:t>
            </a:r>
          </a:p>
          <a:p>
            <a:endParaRPr lang="ru-RU" dirty="0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28926" y="4000504"/>
            <a:ext cx="3514725" cy="1403350"/>
            <a:chOff x="1817" y="800"/>
            <a:chExt cx="1987" cy="884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2472" y="1253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817" y="800"/>
              <a:ext cx="323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dirty="0"/>
                <a:t>      </a:t>
              </a:r>
              <a:r>
                <a:rPr lang="ru-RU" sz="3200" b="1" dirty="0" err="1"/>
                <a:t>υ</a:t>
              </a:r>
              <a:endParaRPr lang="ru-RU" sz="3200" b="1" baseline="-25000" dirty="0"/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2059" y="1115"/>
              <a:ext cx="4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dirty="0" smtClean="0"/>
                <a:t>= -/+</a:t>
              </a:r>
              <a:endParaRPr lang="ru-RU" dirty="0"/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2426" y="890"/>
              <a:ext cx="37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dirty="0"/>
                <a:t>ΔC</a:t>
              </a: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2472" y="1253"/>
              <a:ext cx="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dirty="0" err="1"/>
                <a:t>Δt</a:t>
              </a:r>
              <a:endParaRPr lang="ru-RU" b="1" dirty="0"/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3061" y="935"/>
              <a:ext cx="5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>
                  <a:cs typeface="Times New Roman" pitchFamily="18" charset="0"/>
                </a:rPr>
                <a:t>моль</a:t>
              </a:r>
              <a:endParaRPr lang="en-US">
                <a:cs typeface="Times New Roman" pitchFamily="18" charset="0"/>
              </a:endParaRPr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3107" y="1253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2880" y="935"/>
              <a:ext cx="24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/>
                <a:t>[</a:t>
              </a:r>
              <a:endParaRPr lang="ru-RU" sz="4800"/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3560" y="935"/>
              <a:ext cx="244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dirty="0"/>
                <a:t>]</a:t>
              </a:r>
            </a:p>
            <a:p>
              <a:endParaRPr lang="ru-RU" dirty="0"/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3107" y="1253"/>
              <a:ext cx="4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л </a:t>
              </a:r>
              <a:r>
                <a:rPr lang="en-US">
                  <a:cs typeface="Times New Roman" pitchFamily="18" charset="0"/>
                </a:rPr>
                <a:t>·</a:t>
              </a:r>
              <a:r>
                <a:rPr lang="ru-RU">
                  <a:cs typeface="Times New Roman" pitchFamily="18" charset="0"/>
                </a:rPr>
                <a:t> с</a:t>
              </a:r>
              <a:endParaRPr lang="en-US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WordArt 4"/>
          <p:cNvSpPr>
            <a:spLocks noChangeArrowheads="1" noChangeShapeType="1" noTextEdit="1"/>
          </p:cNvSpPr>
          <p:nvPr/>
        </p:nvSpPr>
        <p:spPr bwMode="auto">
          <a:xfrm>
            <a:off x="1042988" y="260350"/>
            <a:ext cx="730885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Средняя скорость гетерогенной реакции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95591" name="Object 7"/>
          <p:cNvGraphicFramePr>
            <a:graphicFrameLocks noChangeAspect="1"/>
          </p:cNvGraphicFramePr>
          <p:nvPr/>
        </p:nvGraphicFramePr>
        <p:xfrm>
          <a:off x="971550" y="2133600"/>
          <a:ext cx="168751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3" imgW="647640" imgH="393480" progId="Equation.3">
                  <p:embed/>
                </p:oleObj>
              </mc:Choice>
              <mc:Fallback>
                <p:oleObj name="Формула" r:id="rId3" imgW="647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133600"/>
                        <a:ext cx="1687513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99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5595" name="Picture 11" descr="Рисунок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3429000"/>
            <a:ext cx="3168650" cy="3151188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195596" name="Text Box 12"/>
          <p:cNvSpPr txBox="1">
            <a:spLocks noChangeArrowheads="1"/>
          </p:cNvSpPr>
          <p:nvPr/>
        </p:nvSpPr>
        <p:spPr bwMode="auto">
          <a:xfrm>
            <a:off x="250825" y="1196975"/>
            <a:ext cx="8569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 определяется изменением количества вещества, вступившего в реакцию или образовавшегося в результате реакции за единицу времени на единице поверхности</a:t>
            </a:r>
          </a:p>
        </p:txBody>
      </p:sp>
      <p:pic>
        <p:nvPicPr>
          <p:cNvPr id="195597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213" y="4529138"/>
            <a:ext cx="3235325" cy="1852612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  <a:effectLst/>
        </p:spPr>
      </p:pic>
      <p:pic>
        <p:nvPicPr>
          <p:cNvPr id="195598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4221163"/>
            <a:ext cx="3241675" cy="2376487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  <a:effectLst/>
        </p:spPr>
      </p:pic>
      <p:sp>
        <p:nvSpPr>
          <p:cNvPr id="195599" name="Text Box 15"/>
          <p:cNvSpPr txBox="1">
            <a:spLocks noChangeArrowheads="1"/>
          </p:cNvSpPr>
          <p:nvPr/>
        </p:nvSpPr>
        <p:spPr bwMode="auto">
          <a:xfrm>
            <a:off x="395288" y="3213100"/>
            <a:ext cx="5113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Взаимодействие происходит только на поверхности раздела между веществами</a:t>
            </a:r>
          </a:p>
        </p:txBody>
      </p:sp>
      <p:sp>
        <p:nvSpPr>
          <p:cNvPr id="195600" name="Text Box 16"/>
          <p:cNvSpPr txBox="1">
            <a:spLocks noChangeArrowheads="1"/>
          </p:cNvSpPr>
          <p:nvPr/>
        </p:nvSpPr>
        <p:spPr bwMode="auto">
          <a:xfrm>
            <a:off x="3348038" y="2565400"/>
            <a:ext cx="2879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</a:t>
            </a:r>
            <a:r>
              <a:rPr lang="ru-RU" sz="1600"/>
              <a:t> – площадь поверхности</a:t>
            </a:r>
          </a:p>
        </p:txBody>
      </p:sp>
      <p:sp>
        <p:nvSpPr>
          <p:cNvPr id="195601" name="AutoShape 1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28" name="Picture 20" descr="Химические-реакции-титу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5616575" cy="4681538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</p:spPr>
      </p:pic>
      <p:sp>
        <p:nvSpPr>
          <p:cNvPr id="196612" name="WordArt 4"/>
          <p:cNvSpPr>
            <a:spLocks noChangeArrowheads="1" noChangeShapeType="1" noTextEdit="1"/>
          </p:cNvSpPr>
          <p:nvPr/>
        </p:nvSpPr>
        <p:spPr bwMode="auto">
          <a:xfrm>
            <a:off x="1908175" y="188913"/>
            <a:ext cx="6111875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Факторы, влияющие </a:t>
            </a:r>
          </a:p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скорость химической реакции</a:t>
            </a:r>
          </a:p>
        </p:txBody>
      </p:sp>
      <p:sp>
        <p:nvSpPr>
          <p:cNvPr id="196613" name="AutoShape 5"/>
          <p:cNvSpPr>
            <a:spLocks noChangeArrowheads="1"/>
          </p:cNvSpPr>
          <p:nvPr/>
        </p:nvSpPr>
        <p:spPr bwMode="auto">
          <a:xfrm>
            <a:off x="539750" y="2276475"/>
            <a:ext cx="2520950" cy="1223963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14" name="AutoShape 6"/>
          <p:cNvSpPr>
            <a:spLocks noChangeArrowheads="1"/>
          </p:cNvSpPr>
          <p:nvPr/>
        </p:nvSpPr>
        <p:spPr bwMode="auto">
          <a:xfrm>
            <a:off x="6084888" y="2276475"/>
            <a:ext cx="2520950" cy="1223963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15" name="AutoShape 7"/>
          <p:cNvSpPr>
            <a:spLocks noChangeArrowheads="1"/>
          </p:cNvSpPr>
          <p:nvPr/>
        </p:nvSpPr>
        <p:spPr bwMode="auto">
          <a:xfrm>
            <a:off x="3500430" y="5143512"/>
            <a:ext cx="2520950" cy="1223963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16" name="AutoShape 8"/>
          <p:cNvSpPr>
            <a:spLocks noChangeArrowheads="1"/>
          </p:cNvSpPr>
          <p:nvPr/>
        </p:nvSpPr>
        <p:spPr bwMode="auto">
          <a:xfrm>
            <a:off x="539750" y="3789363"/>
            <a:ext cx="2520950" cy="1223962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17" name="AutoShape 9"/>
          <p:cNvSpPr>
            <a:spLocks noChangeArrowheads="1"/>
          </p:cNvSpPr>
          <p:nvPr/>
        </p:nvSpPr>
        <p:spPr bwMode="auto">
          <a:xfrm>
            <a:off x="6083300" y="3789363"/>
            <a:ext cx="2520950" cy="1223962"/>
          </a:xfrm>
          <a:prstGeom prst="roundRect">
            <a:avLst>
              <a:gd name="adj" fmla="val 16667"/>
            </a:avLst>
          </a:prstGeom>
          <a:solidFill>
            <a:srgbClr val="CC9900"/>
          </a:solidFill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19" name="AutoShape 11"/>
          <p:cNvSpPr>
            <a:spLocks noChangeArrowheads="1"/>
          </p:cNvSpPr>
          <p:nvPr/>
        </p:nvSpPr>
        <p:spPr bwMode="auto">
          <a:xfrm>
            <a:off x="2916238" y="1844675"/>
            <a:ext cx="1152525" cy="1366838"/>
          </a:xfrm>
          <a:prstGeom prst="curvedLeftArrow">
            <a:avLst>
              <a:gd name="adj1" fmla="val 23719"/>
              <a:gd name="adj2" fmla="val 47438"/>
              <a:gd name="adj3" fmla="val 33333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  <a:latin typeface="Arial" charset="0"/>
            </a:endParaRPr>
          </a:p>
        </p:txBody>
      </p:sp>
      <p:sp>
        <p:nvSpPr>
          <p:cNvPr id="196620" name="AutoShape 12"/>
          <p:cNvSpPr>
            <a:spLocks noChangeArrowheads="1"/>
          </p:cNvSpPr>
          <p:nvPr/>
        </p:nvSpPr>
        <p:spPr bwMode="auto">
          <a:xfrm>
            <a:off x="5003800" y="1844675"/>
            <a:ext cx="1152525" cy="1366838"/>
          </a:xfrm>
          <a:prstGeom prst="curvedRightArrow">
            <a:avLst>
              <a:gd name="adj1" fmla="val 23719"/>
              <a:gd name="adj2" fmla="val 47438"/>
              <a:gd name="adj3" fmla="val 33333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611188" y="2349500"/>
            <a:ext cx="22320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  <a:latin typeface="Arial" charset="0"/>
              </a:rPr>
              <a:t>Природа реагирующих веществ</a:t>
            </a:r>
          </a:p>
        </p:txBody>
      </p:sp>
      <p:sp>
        <p:nvSpPr>
          <p:cNvPr id="196624" name="Text Box 16"/>
          <p:cNvSpPr txBox="1">
            <a:spLocks noChangeArrowheads="1"/>
          </p:cNvSpPr>
          <p:nvPr/>
        </p:nvSpPr>
        <p:spPr bwMode="auto">
          <a:xfrm>
            <a:off x="755650" y="4221163"/>
            <a:ext cx="208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  <a:latin typeface="Arial" charset="0"/>
              </a:rPr>
              <a:t>Концентрация</a:t>
            </a:r>
          </a:p>
        </p:txBody>
      </p:sp>
      <p:sp>
        <p:nvSpPr>
          <p:cNvPr id="196625" name="Text Box 17"/>
          <p:cNvSpPr txBox="1">
            <a:spLocks noChangeArrowheads="1"/>
          </p:cNvSpPr>
          <p:nvPr/>
        </p:nvSpPr>
        <p:spPr bwMode="auto">
          <a:xfrm>
            <a:off x="3643306" y="5643578"/>
            <a:ext cx="2160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FF00"/>
                </a:solidFill>
                <a:latin typeface="Arial" charset="0"/>
              </a:rPr>
              <a:t>Температура</a:t>
            </a:r>
          </a:p>
        </p:txBody>
      </p:sp>
      <p:sp>
        <p:nvSpPr>
          <p:cNvPr id="196626" name="Text Box 18"/>
          <p:cNvSpPr txBox="1">
            <a:spLocks noChangeArrowheads="1"/>
          </p:cNvSpPr>
          <p:nvPr/>
        </p:nvSpPr>
        <p:spPr bwMode="auto">
          <a:xfrm>
            <a:off x="6372225" y="4005263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  <a:latin typeface="Arial" charset="0"/>
              </a:rPr>
              <a:t>Катализатор, ингибитор</a:t>
            </a:r>
          </a:p>
        </p:txBody>
      </p:sp>
      <p:sp>
        <p:nvSpPr>
          <p:cNvPr id="196627" name="Text Box 19"/>
          <p:cNvSpPr txBox="1">
            <a:spLocks noChangeArrowheads="1"/>
          </p:cNvSpPr>
          <p:nvPr/>
        </p:nvSpPr>
        <p:spPr bwMode="auto">
          <a:xfrm>
            <a:off x="6011863" y="2420938"/>
            <a:ext cx="2592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00"/>
                </a:solidFill>
                <a:latin typeface="Arial" charset="0"/>
              </a:rPr>
              <a:t>Площадь соприкосновения</a:t>
            </a:r>
          </a:p>
        </p:txBody>
      </p:sp>
      <p:sp>
        <p:nvSpPr>
          <p:cNvPr id="196629" name="AutoShape 21"/>
          <p:cNvSpPr>
            <a:spLocks noChangeArrowheads="1"/>
          </p:cNvSpPr>
          <p:nvPr/>
        </p:nvSpPr>
        <p:spPr bwMode="auto">
          <a:xfrm>
            <a:off x="4140200" y="2060575"/>
            <a:ext cx="792163" cy="1008063"/>
          </a:xfrm>
          <a:prstGeom prst="downArrow">
            <a:avLst>
              <a:gd name="adj1" fmla="val 50000"/>
              <a:gd name="adj2" fmla="val 31814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30" name="Text Box 22"/>
          <p:cNvSpPr txBox="1">
            <a:spLocks noChangeArrowheads="1"/>
          </p:cNvSpPr>
          <p:nvPr/>
        </p:nvSpPr>
        <p:spPr bwMode="auto">
          <a:xfrm>
            <a:off x="71438" y="1196975"/>
            <a:ext cx="8964612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/>
              <a:t>Реакция происходит при столкновении молекул реагирующих веществ, её скорость определяется количеством столкновений и их силой (энергией)</a:t>
            </a:r>
          </a:p>
        </p:txBody>
      </p:sp>
      <p:sp>
        <p:nvSpPr>
          <p:cNvPr id="196638" name="Rectangle 30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40" name="AutoShape 32"/>
          <p:cNvSpPr>
            <a:spLocks noChangeArrowheads="1"/>
          </p:cNvSpPr>
          <p:nvPr/>
        </p:nvSpPr>
        <p:spPr bwMode="auto">
          <a:xfrm>
            <a:off x="4211638" y="4005263"/>
            <a:ext cx="792162" cy="1008062"/>
          </a:xfrm>
          <a:prstGeom prst="downArrow">
            <a:avLst>
              <a:gd name="adj1" fmla="val 50000"/>
              <a:gd name="adj2" fmla="val 31814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42" name="AutoShape 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6643" name="AutoShape 35"/>
          <p:cNvSpPr>
            <a:spLocks noChangeArrowheads="1"/>
          </p:cNvSpPr>
          <p:nvPr/>
        </p:nvSpPr>
        <p:spPr bwMode="auto">
          <a:xfrm>
            <a:off x="3059113" y="3357563"/>
            <a:ext cx="1152525" cy="1366837"/>
          </a:xfrm>
          <a:prstGeom prst="curvedLeftArrow">
            <a:avLst>
              <a:gd name="adj1" fmla="val 23719"/>
              <a:gd name="adj2" fmla="val 47438"/>
              <a:gd name="adj3" fmla="val 33333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  <a:latin typeface="Arial" charset="0"/>
            </a:endParaRPr>
          </a:p>
        </p:txBody>
      </p:sp>
      <p:sp>
        <p:nvSpPr>
          <p:cNvPr id="196644" name="AutoShape 36"/>
          <p:cNvSpPr>
            <a:spLocks noChangeArrowheads="1"/>
          </p:cNvSpPr>
          <p:nvPr/>
        </p:nvSpPr>
        <p:spPr bwMode="auto">
          <a:xfrm>
            <a:off x="5003800" y="3500438"/>
            <a:ext cx="1152525" cy="1366837"/>
          </a:xfrm>
          <a:prstGeom prst="curvedRightArrow">
            <a:avLst>
              <a:gd name="adj1" fmla="val 23719"/>
              <a:gd name="adj2" fmla="val 47438"/>
              <a:gd name="adj3" fmla="val 33333"/>
            </a:avLst>
          </a:prstGeom>
          <a:solidFill>
            <a:srgbClr val="CC99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7" name="WordArt 7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6037263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Природа реагирующих веществ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9221" name="Rectangle 21"/>
          <p:cNvSpPr>
            <a:spLocks noGrp="1" noChangeArrowheads="1"/>
          </p:cNvSpPr>
          <p:nvPr>
            <p:ph idx="1"/>
          </p:nvPr>
        </p:nvSpPr>
        <p:spPr>
          <a:xfrm>
            <a:off x="385763" y="1052513"/>
            <a:ext cx="8507412" cy="40322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>
                <a:latin typeface="Palatino Linotype" pitchFamily="18" charset="0"/>
              </a:rPr>
              <a:t>Реакционная активность веществ определяется:</a:t>
            </a:r>
          </a:p>
          <a:p>
            <a:pPr>
              <a:lnSpc>
                <a:spcPct val="90000"/>
              </a:lnSpc>
            </a:pPr>
            <a:r>
              <a:rPr lang="ru-RU" sz="2400" b="1">
                <a:latin typeface="Palatino Linotype" pitchFamily="18" charset="0"/>
              </a:rPr>
              <a:t>характером химических связей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i="1">
                <a:latin typeface="Palatino Linotype" pitchFamily="18" charset="0"/>
              </a:rPr>
              <a:t>скорость больше у веществ с ионной и ковалентной полярной связью (неорганические вещества)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i="1">
                <a:latin typeface="Palatino Linotype" pitchFamily="18" charset="0"/>
              </a:rPr>
              <a:t>скорость меньше у веществ с ковалентной малополярной и неполярной связью (органические вещества</a:t>
            </a:r>
            <a:r>
              <a:rPr lang="en-US" sz="2000" i="1">
                <a:latin typeface="Palatino Linotype" pitchFamily="18" charset="0"/>
              </a:rPr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endParaRPr lang="en-US" sz="2000" i="1">
              <a:latin typeface="Palatino Linotype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2400">
                <a:latin typeface="Palatino Linotype" pitchFamily="18" charset="0"/>
              </a:rPr>
              <a:t>υ</a:t>
            </a:r>
            <a:r>
              <a:rPr lang="en-US" sz="2000">
                <a:latin typeface="Palatino Linotype" pitchFamily="18" charset="0"/>
              </a:rPr>
              <a:t>(Zn + 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HCl </a:t>
            </a:r>
            <a:r>
              <a:rPr lang="en-US" sz="2000">
                <a:latin typeface="Palatino Linotype" pitchFamily="18" charset="0"/>
              </a:rPr>
              <a:t>= H</a:t>
            </a:r>
            <a:r>
              <a:rPr lang="en-US" sz="2000" baseline="-25000">
                <a:latin typeface="Palatino Linotype" pitchFamily="18" charset="0"/>
              </a:rPr>
              <a:t>2 </a:t>
            </a:r>
            <a:r>
              <a:rPr lang="en-US" sz="2000">
                <a:latin typeface="Palatino Linotype" pitchFamily="18" charset="0"/>
              </a:rPr>
              <a:t>+ ZnCl</a:t>
            </a:r>
            <a:r>
              <a:rPr lang="en-US" sz="2000" baseline="-25000">
                <a:latin typeface="Palatino Linotype" pitchFamily="18" charset="0"/>
              </a:rPr>
              <a:t>2</a:t>
            </a:r>
            <a:r>
              <a:rPr lang="en-US" sz="2000">
                <a:latin typeface="Palatino Linotype" pitchFamily="18" charset="0"/>
              </a:rPr>
              <a:t>) &gt; </a:t>
            </a:r>
            <a:r>
              <a:rPr lang="el-GR" sz="2400">
                <a:latin typeface="Palatino Linotype" pitchFamily="18" charset="0"/>
              </a:rPr>
              <a:t>υ</a:t>
            </a:r>
            <a:r>
              <a:rPr lang="en-US" sz="2000">
                <a:latin typeface="Palatino Linotype" pitchFamily="18" charset="0"/>
              </a:rPr>
              <a:t>(Zn + 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CH</a:t>
            </a:r>
            <a:r>
              <a:rPr lang="en-US" sz="2000" baseline="-25000">
                <a:solidFill>
                  <a:srgbClr val="FF3300"/>
                </a:solidFill>
                <a:latin typeface="Palatino Linotype" pitchFamily="18" charset="0"/>
              </a:rPr>
              <a:t>3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COOH </a:t>
            </a:r>
            <a:r>
              <a:rPr lang="en-US" sz="2000">
                <a:latin typeface="Palatino Linotype" pitchFamily="18" charset="0"/>
              </a:rPr>
              <a:t>= H</a:t>
            </a:r>
            <a:r>
              <a:rPr lang="en-US" sz="2000" baseline="-25000">
                <a:latin typeface="Palatino Linotype" pitchFamily="18" charset="0"/>
              </a:rPr>
              <a:t>2 </a:t>
            </a:r>
            <a:r>
              <a:rPr lang="en-US" sz="2000">
                <a:latin typeface="Palatino Linotype" pitchFamily="18" charset="0"/>
              </a:rPr>
              <a:t>+ Zn(CH3COO)</a:t>
            </a:r>
            <a:r>
              <a:rPr lang="en-US" sz="2000" baseline="-25000">
                <a:latin typeface="Palatino Linotype" pitchFamily="18" charset="0"/>
              </a:rPr>
              <a:t>2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ru-RU" sz="2000">
              <a:solidFill>
                <a:srgbClr val="FF3300"/>
              </a:solidFill>
              <a:latin typeface="Palatino Linotype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latin typeface="Palatino Linotype" pitchFamily="18" charset="0"/>
              </a:rPr>
              <a:t>их строением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i="1">
                <a:latin typeface="Palatino Linotype" pitchFamily="18" charset="0"/>
              </a:rPr>
              <a:t>скорость больше у металлов, которые легче отдают электроны (с большим радиусом атома)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i="1">
                <a:latin typeface="Palatino Linotype" pitchFamily="18" charset="0"/>
              </a:rPr>
              <a:t>скорость больше у неметаллов, которые легче принимают электроны (с меньшим радиусом атома)</a:t>
            </a:r>
            <a:endParaRPr lang="en-US" sz="2000" i="1">
              <a:latin typeface="Palatino Linotype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 i="1">
              <a:latin typeface="Palatino Linotype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sz="2400">
                <a:latin typeface="Palatino Linotype" pitchFamily="18" charset="0"/>
              </a:rPr>
              <a:t>υ</a:t>
            </a:r>
            <a:r>
              <a:rPr lang="en-US" sz="2000">
                <a:latin typeface="Palatino Linotype" pitchFamily="18" charset="0"/>
              </a:rPr>
              <a:t>(2K + 2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H</a:t>
            </a:r>
            <a:r>
              <a:rPr lang="en-US" sz="2000" baseline="-25000">
                <a:solidFill>
                  <a:srgbClr val="FF3300"/>
                </a:solidFill>
                <a:latin typeface="Palatino Linotype" pitchFamily="18" charset="0"/>
              </a:rPr>
              <a:t>2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O </a:t>
            </a:r>
            <a:r>
              <a:rPr lang="en-US" sz="2000">
                <a:latin typeface="Palatino Linotype" pitchFamily="18" charset="0"/>
              </a:rPr>
              <a:t>= H</a:t>
            </a:r>
            <a:r>
              <a:rPr lang="en-US" sz="2000" baseline="-25000">
                <a:latin typeface="Palatino Linotype" pitchFamily="18" charset="0"/>
              </a:rPr>
              <a:t>2 </a:t>
            </a:r>
            <a:r>
              <a:rPr lang="en-US" sz="2000">
                <a:latin typeface="Palatino Linotype" pitchFamily="18" charset="0"/>
              </a:rPr>
              <a:t>+ 2KOH) &gt; </a:t>
            </a:r>
            <a:r>
              <a:rPr lang="el-GR" sz="2400">
                <a:latin typeface="Palatino Linotype" pitchFamily="18" charset="0"/>
              </a:rPr>
              <a:t>υ</a:t>
            </a:r>
            <a:r>
              <a:rPr lang="en-US" sz="2000">
                <a:latin typeface="Palatino Linotype" pitchFamily="18" charset="0"/>
              </a:rPr>
              <a:t>(2Na + 2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H</a:t>
            </a:r>
            <a:r>
              <a:rPr lang="en-US" sz="2000" baseline="-25000">
                <a:solidFill>
                  <a:srgbClr val="FF3300"/>
                </a:solidFill>
                <a:latin typeface="Palatino Linotype" pitchFamily="18" charset="0"/>
              </a:rPr>
              <a:t>2</a:t>
            </a:r>
            <a:r>
              <a:rPr lang="en-US" sz="2000">
                <a:solidFill>
                  <a:srgbClr val="FF3300"/>
                </a:solidFill>
                <a:latin typeface="Palatino Linotype" pitchFamily="18" charset="0"/>
              </a:rPr>
              <a:t>O </a:t>
            </a:r>
            <a:r>
              <a:rPr lang="en-US" sz="2000">
                <a:latin typeface="Palatino Linotype" pitchFamily="18" charset="0"/>
              </a:rPr>
              <a:t>= H</a:t>
            </a:r>
            <a:r>
              <a:rPr lang="en-US" sz="2000" baseline="-25000">
                <a:latin typeface="Palatino Linotype" pitchFamily="18" charset="0"/>
              </a:rPr>
              <a:t>2 </a:t>
            </a:r>
            <a:r>
              <a:rPr lang="en-US" sz="2000">
                <a:latin typeface="Palatino Linotype" pitchFamily="18" charset="0"/>
              </a:rPr>
              <a:t>+ 2NaOH)</a:t>
            </a:r>
            <a:endParaRPr lang="ru-RU" sz="2000">
              <a:latin typeface="Palatino Linotype" pitchFamily="18" charset="0"/>
            </a:endParaRPr>
          </a:p>
        </p:txBody>
      </p:sp>
      <p:sp>
        <p:nvSpPr>
          <p:cNvPr id="179223" name="Line 23"/>
          <p:cNvSpPr>
            <a:spLocks noChangeShapeType="1"/>
          </p:cNvSpPr>
          <p:nvPr/>
        </p:nvSpPr>
        <p:spPr bwMode="auto">
          <a:xfrm flipV="1">
            <a:off x="2771775" y="34290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25" name="Line 25"/>
          <p:cNvSpPr>
            <a:spLocks noChangeShapeType="1"/>
          </p:cNvSpPr>
          <p:nvPr/>
        </p:nvSpPr>
        <p:spPr bwMode="auto">
          <a:xfrm flipV="1">
            <a:off x="6659563" y="34290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26" name="Line 26"/>
          <p:cNvSpPr>
            <a:spLocks noChangeShapeType="1"/>
          </p:cNvSpPr>
          <p:nvPr/>
        </p:nvSpPr>
        <p:spPr bwMode="auto">
          <a:xfrm flipV="1">
            <a:off x="6372225" y="60928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27" name="Line 27"/>
          <p:cNvSpPr>
            <a:spLocks noChangeShapeType="1"/>
          </p:cNvSpPr>
          <p:nvPr/>
        </p:nvSpPr>
        <p:spPr bwMode="auto">
          <a:xfrm flipV="1">
            <a:off x="2916238" y="60928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28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82" name="Picture 34" descr="van__t_ho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260350"/>
            <a:ext cx="1497013" cy="2232025"/>
          </a:xfrm>
          <a:prstGeom prst="rect">
            <a:avLst/>
          </a:prstGeom>
          <a:noFill/>
          <a:ln w="38100">
            <a:solidFill>
              <a:srgbClr val="CC9900"/>
            </a:solidFill>
            <a:miter lim="800000"/>
            <a:headEnd/>
            <a:tailEnd/>
          </a:ln>
          <a:effectLst/>
        </p:spPr>
      </p:pic>
      <p:sp>
        <p:nvSpPr>
          <p:cNvPr id="181283" name="Text Box 35"/>
          <p:cNvSpPr txBox="1">
            <a:spLocks noChangeArrowheads="1"/>
          </p:cNvSpPr>
          <p:nvPr/>
        </p:nvSpPr>
        <p:spPr bwMode="auto">
          <a:xfrm>
            <a:off x="107950" y="2636838"/>
            <a:ext cx="1941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Якоб Вант-Гофф</a:t>
            </a:r>
          </a:p>
          <a:p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(1852-1911)</a:t>
            </a:r>
          </a:p>
        </p:txBody>
      </p:sp>
      <p:sp>
        <p:nvSpPr>
          <p:cNvPr id="181288" name="Rectangle 40"/>
          <p:cNvSpPr>
            <a:spLocks noChangeArrowheads="1"/>
          </p:cNvSpPr>
          <p:nvPr/>
        </p:nvSpPr>
        <p:spPr bwMode="auto">
          <a:xfrm>
            <a:off x="107950" y="115888"/>
            <a:ext cx="8928100" cy="662622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2195513" y="333375"/>
            <a:ext cx="6697662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Температура повышает количество столкновений молекул.                  </a:t>
            </a:r>
            <a:r>
              <a:rPr lang="ru-RU" b="1">
                <a:solidFill>
                  <a:srgbClr val="FF3300"/>
                </a:solidFill>
              </a:rPr>
              <a:t>Правило Вант-Гоффа</a:t>
            </a:r>
            <a:r>
              <a:rPr lang="ru-RU"/>
              <a:t>                                                      </a:t>
            </a:r>
            <a:r>
              <a:rPr lang="ru-RU" i="1"/>
              <a:t>(сформулировано на основании экспериментального изучения реакций)</a:t>
            </a:r>
            <a:r>
              <a:rPr lang="ru-RU"/>
              <a:t>                                                                                                      В интервале температур от 0</a:t>
            </a:r>
            <a:r>
              <a:rPr lang="en-US">
                <a:cs typeface="Arial" charset="0"/>
              </a:rPr>
              <a:t>°</a:t>
            </a:r>
            <a:r>
              <a:rPr lang="ru-RU"/>
              <a:t>С до 100</a:t>
            </a:r>
            <a:r>
              <a:rPr lang="en-US">
                <a:cs typeface="Arial" charset="0"/>
              </a:rPr>
              <a:t>°</a:t>
            </a:r>
            <a:r>
              <a:rPr lang="ru-RU"/>
              <a:t>С при повышении температуры на каждые 10 градусов скорость химической реакции возрастает в 2-4 раза:</a:t>
            </a:r>
          </a:p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250825" y="4308475"/>
            <a:ext cx="871378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Правило Вант-Гоффа  </a:t>
            </a:r>
            <a:r>
              <a:rPr lang="ru-RU" i="1"/>
              <a:t>не имеет силу закона</a:t>
            </a:r>
            <a:r>
              <a:rPr lang="ru-RU"/>
              <a:t>. Лабораторная техника была несовершенна, поэтому: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оказалось, что температурный коэффициент в значительном температурном интервале непостоянен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невозможно было изучать как очень быстрые реакции (протекающие за миллисекунды), так и очень медленные (для которых требуются тысячи лет)</a:t>
            </a:r>
          </a:p>
          <a:p>
            <a:pPr>
              <a:buFont typeface="Wingdings" pitchFamily="2" charset="2"/>
              <a:buChar char="v"/>
            </a:pPr>
            <a:r>
              <a:rPr lang="ru-RU"/>
              <a:t>реакции с участием больших молекул сложной формы (например, белков)  не подчиняются правилу Вант-Гоффа</a:t>
            </a:r>
          </a:p>
        </p:txBody>
      </p:sp>
      <p:sp>
        <p:nvSpPr>
          <p:cNvPr id="181292" name="Text Box 44"/>
          <p:cNvSpPr txBox="1">
            <a:spLocks noChangeArrowheads="1"/>
          </p:cNvSpPr>
          <p:nvPr/>
        </p:nvSpPr>
        <p:spPr bwMode="auto">
          <a:xfrm>
            <a:off x="4140200" y="2708275"/>
            <a:ext cx="2189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FF3300"/>
                </a:solidFill>
              </a:rPr>
              <a:t>v</a:t>
            </a:r>
            <a:r>
              <a:rPr lang="ru-RU" sz="3200" b="1">
                <a:solidFill>
                  <a:srgbClr val="FF3300"/>
                </a:solidFill>
              </a:rPr>
              <a:t> = </a:t>
            </a:r>
            <a:r>
              <a:rPr lang="en-US" sz="3600" b="1" i="1">
                <a:solidFill>
                  <a:srgbClr val="FF3300"/>
                </a:solidFill>
              </a:rPr>
              <a:t>v</a:t>
            </a:r>
            <a:r>
              <a:rPr lang="en-US" sz="3200" b="1" baseline="-25000">
                <a:solidFill>
                  <a:srgbClr val="FF3300"/>
                </a:solidFill>
              </a:rPr>
              <a:t>0</a:t>
            </a: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·</a:t>
            </a:r>
            <a:r>
              <a:rPr lang="en-US" sz="3600" b="1">
                <a:solidFill>
                  <a:srgbClr val="FF3300"/>
                </a:solidFill>
                <a:cs typeface="Times New Roman" pitchFamily="18" charset="0"/>
                <a:sym typeface="Symbol" pitchFamily="18" charset="2"/>
              </a:rPr>
              <a:t></a:t>
            </a:r>
            <a:r>
              <a:rPr lang="en-US" sz="3200" b="1" baseline="30000">
                <a:solidFill>
                  <a:srgbClr val="FF3300"/>
                </a:solidFill>
                <a:sym typeface="Symbol" pitchFamily="18" charset="2"/>
              </a:rPr>
              <a:t>∆</a:t>
            </a:r>
            <a:r>
              <a:rPr lang="el-GR" sz="3200" b="1" baseline="30000">
                <a:solidFill>
                  <a:srgbClr val="FF3300"/>
                </a:solidFill>
                <a:sym typeface="Symbol" pitchFamily="18" charset="2"/>
              </a:rPr>
              <a:t>τ</a:t>
            </a:r>
            <a:r>
              <a:rPr lang="en-US" sz="3200" b="1" baseline="30000">
                <a:solidFill>
                  <a:srgbClr val="FF3300"/>
                </a:solidFill>
                <a:sym typeface="Symbol" pitchFamily="18" charset="2"/>
              </a:rPr>
              <a:t>/10</a:t>
            </a: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539750" y="3789363"/>
            <a:ext cx="345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81294" name="Text Box 46"/>
          <p:cNvSpPr txBox="1">
            <a:spLocks noChangeArrowheads="1"/>
          </p:cNvSpPr>
          <p:nvPr/>
        </p:nvSpPr>
        <p:spPr bwMode="auto">
          <a:xfrm>
            <a:off x="2562225" y="3767138"/>
            <a:ext cx="5494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g"/>
            </a:pPr>
            <a:r>
              <a:rPr lang="ru-RU">
                <a:sym typeface="Symbol" pitchFamily="18" charset="2"/>
              </a:rPr>
              <a:t>  - </a:t>
            </a:r>
            <a:r>
              <a:rPr lang="ru-RU" sz="2000" i="1">
                <a:sym typeface="Symbol" pitchFamily="18" charset="2"/>
              </a:rPr>
              <a:t>температурный коэффициент</a:t>
            </a:r>
            <a:r>
              <a:rPr lang="ru-RU" sz="2000">
                <a:sym typeface="Symbol" pitchFamily="18" charset="2"/>
              </a:rPr>
              <a:t> Вант-Гоффа</a:t>
            </a:r>
          </a:p>
        </p:txBody>
      </p:sp>
      <p:sp>
        <p:nvSpPr>
          <p:cNvPr id="181296" name="AutoShape 4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48713" y="6453188"/>
            <a:ext cx="287337" cy="288925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1635</TotalTime>
  <Words>690</Words>
  <Application>Microsoft Office PowerPoint</Application>
  <PresentationFormat>Экран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Апекс</vt:lpstr>
      <vt:lpstr>Формула</vt:lpstr>
      <vt:lpstr>Презентация PowerPoint</vt:lpstr>
      <vt:lpstr>        Задачи исследования:  1. Дать определение понятию скорости химической реакции.  2. Экспериментально выявить факторы, влияющие на скорость химической реакции.  </vt:lpstr>
      <vt:lpstr>Презентация PowerPoint</vt:lpstr>
      <vt:lpstr>Презентация PowerPoint</vt:lpstr>
      <vt:lpstr>    Средняя скорость гомогенной реакции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Профильный уровень На “3”- §13 с.126-139, упр. 1, с. 140. На “4”- §13 с.126-139,упр.1,2, с.140. На “5”- §13 с.126-139,упр.4,5, с.140. Базовый уровень На “3”- §12 с.49-55, упр. 5, с. 63. На “4”- §12 с. 49-55, задача 1 , с.63. На “5”- §12 с. 49-55,задача 2, с.63. </vt:lpstr>
      <vt:lpstr>       Продолжите фразу:  “Сегодня на уроке я повторила…” “Сегодня на уроке я узнала…” “Сегодня на уроке я научилась…”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Администратор</cp:lastModifiedBy>
  <cp:revision>26</cp:revision>
  <dcterms:modified xsi:type="dcterms:W3CDTF">2015-12-10T06:21:18Z</dcterms:modified>
</cp:coreProperties>
</file>