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59" r:id="rId6"/>
    <p:sldId id="263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12" Type="http://schemas.openxmlformats.org/officeDocument/2006/relationships/image" Target="../media/image1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gif"/><Relationship Id="rId5" Type="http://schemas.openxmlformats.org/officeDocument/2006/relationships/image" Target="../media/image7.png"/><Relationship Id="rId10" Type="http://schemas.openxmlformats.org/officeDocument/2006/relationships/image" Target="../media/image12.gif"/><Relationship Id="rId4" Type="http://schemas.openxmlformats.org/officeDocument/2006/relationships/image" Target="../media/image6.png"/><Relationship Id="rId9" Type="http://schemas.openxmlformats.org/officeDocument/2006/relationships/image" Target="../media/image11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777\Desktop\фон в клеточку с мальчико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2357430"/>
            <a:ext cx="74295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6600" b="1" dirty="0" smtClean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7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2071678"/>
            <a:ext cx="7500990" cy="144655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Русский язык</a:t>
            </a:r>
            <a:endParaRPr lang="ru-RU" sz="8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99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777\Desktop\фон в клеточку с мальчиком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-285776"/>
            <a:ext cx="9143999" cy="71437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868" y="571480"/>
            <a:ext cx="2714644" cy="923330"/>
          </a:xfrm>
          <a:prstGeom prst="rect">
            <a:avLst/>
          </a:prstGeom>
          <a:noFill/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ЦЕЛЬ: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99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62" y="2928934"/>
            <a:ext cx="77867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Учиться проверять  и грамотно писать слова с безударной гласной.</a:t>
            </a:r>
            <a:endParaRPr lang="ru-RU" sz="3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8662" y="2000240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Повторить  и закрепить тему.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777\Desktop\фон в клеточку с мальчиком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285728"/>
            <a:ext cx="75724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ru-RU" sz="3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Работа  в парах.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Запиши проверочное слово. 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Вставь безударную гласную. 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Укажи способ проверки.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2357430"/>
            <a:ext cx="7286676" cy="3017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сты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  ч</a:t>
            </a:r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сы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,   г</a:t>
            </a:r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 п</a:t>
            </a:r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ро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р</a:t>
            </a:r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ды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 отв</a:t>
            </a:r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рить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(картофель)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777\Desktop\фон в клеточку с мальчиком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4290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714612" y="285728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ПРОВЕРКА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976" y="1142984"/>
            <a:ext cx="75009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сты - лист,  ч</a:t>
            </a:r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сы- час    г</a:t>
            </a:r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ра-  горы, п</a:t>
            </a:r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ро -перья, р</a:t>
            </a:r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ды – ряд,  отв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рить (картофель) – варит, отвар</a:t>
            </a:r>
          </a:p>
        </p:txBody>
      </p:sp>
      <p:sp>
        <p:nvSpPr>
          <p:cNvPr id="9" name="Равнобедренный треугольник 8"/>
          <p:cNvSpPr/>
          <p:nvPr/>
        </p:nvSpPr>
        <p:spPr>
          <a:xfrm rot="11034337">
            <a:off x="6009176" y="1360682"/>
            <a:ext cx="107950" cy="250825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 rot="11034337">
            <a:off x="3866037" y="2360815"/>
            <a:ext cx="107950" cy="250825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 rot="11034337">
            <a:off x="6294929" y="2432254"/>
            <a:ext cx="107950" cy="250825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 rot="11034337">
            <a:off x="5366423" y="2355287"/>
            <a:ext cx="54227" cy="254527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1034337">
            <a:off x="2365838" y="3432384"/>
            <a:ext cx="107950" cy="250825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 rot="11034337">
            <a:off x="5294796" y="4361079"/>
            <a:ext cx="107950" cy="250825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 rot="11034337">
            <a:off x="7580813" y="4432517"/>
            <a:ext cx="107950" cy="250825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 rot="11034337">
            <a:off x="2723029" y="1360683"/>
            <a:ext cx="107950" cy="250825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Арка 20"/>
          <p:cNvSpPr/>
          <p:nvPr/>
        </p:nvSpPr>
        <p:spPr>
          <a:xfrm>
            <a:off x="3286116" y="1500174"/>
            <a:ext cx="1285884" cy="360363"/>
          </a:xfrm>
          <a:prstGeom prst="blockArc">
            <a:avLst>
              <a:gd name="adj1" fmla="val 10933682"/>
              <a:gd name="adj2" fmla="val 0"/>
              <a:gd name="adj3" fmla="val 25000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Арка 23"/>
          <p:cNvSpPr/>
          <p:nvPr/>
        </p:nvSpPr>
        <p:spPr>
          <a:xfrm>
            <a:off x="1142976" y="2500306"/>
            <a:ext cx="1000132" cy="360363"/>
          </a:xfrm>
          <a:prstGeom prst="blockArc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Арка 24"/>
          <p:cNvSpPr/>
          <p:nvPr/>
        </p:nvSpPr>
        <p:spPr>
          <a:xfrm>
            <a:off x="4857752" y="1428736"/>
            <a:ext cx="928694" cy="360363"/>
          </a:xfrm>
          <a:prstGeom prst="blockArc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Арка 25"/>
          <p:cNvSpPr/>
          <p:nvPr/>
        </p:nvSpPr>
        <p:spPr>
          <a:xfrm>
            <a:off x="1285852" y="1357298"/>
            <a:ext cx="1143008" cy="360363"/>
          </a:xfrm>
          <a:prstGeom prst="blockArc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Арка 26"/>
          <p:cNvSpPr/>
          <p:nvPr/>
        </p:nvSpPr>
        <p:spPr>
          <a:xfrm>
            <a:off x="4786314" y="4500570"/>
            <a:ext cx="1000132" cy="360363"/>
          </a:xfrm>
          <a:prstGeom prst="blockArc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Арка 28"/>
          <p:cNvSpPr/>
          <p:nvPr/>
        </p:nvSpPr>
        <p:spPr>
          <a:xfrm>
            <a:off x="5000628" y="3500438"/>
            <a:ext cx="857256" cy="360363"/>
          </a:xfrm>
          <a:prstGeom prst="blockArc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Арка 29"/>
          <p:cNvSpPr/>
          <p:nvPr/>
        </p:nvSpPr>
        <p:spPr>
          <a:xfrm>
            <a:off x="5786446" y="2428868"/>
            <a:ext cx="857256" cy="360363"/>
          </a:xfrm>
          <a:prstGeom prst="blockArc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Арка 30"/>
          <p:cNvSpPr/>
          <p:nvPr/>
        </p:nvSpPr>
        <p:spPr>
          <a:xfrm>
            <a:off x="4286248" y="2428868"/>
            <a:ext cx="1000132" cy="360363"/>
          </a:xfrm>
          <a:prstGeom prst="blockArc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Арка 31"/>
          <p:cNvSpPr/>
          <p:nvPr/>
        </p:nvSpPr>
        <p:spPr>
          <a:xfrm>
            <a:off x="2786050" y="2500306"/>
            <a:ext cx="785818" cy="360363"/>
          </a:xfrm>
          <a:prstGeom prst="blockArc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Арка 32"/>
          <p:cNvSpPr/>
          <p:nvPr/>
        </p:nvSpPr>
        <p:spPr>
          <a:xfrm>
            <a:off x="7143768" y="4500570"/>
            <a:ext cx="857256" cy="360363"/>
          </a:xfrm>
          <a:prstGeom prst="blockArc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Арка 33"/>
          <p:cNvSpPr/>
          <p:nvPr/>
        </p:nvSpPr>
        <p:spPr>
          <a:xfrm>
            <a:off x="6500826" y="1500174"/>
            <a:ext cx="928694" cy="360363"/>
          </a:xfrm>
          <a:prstGeom prst="blockArc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Арка 34"/>
          <p:cNvSpPr/>
          <p:nvPr/>
        </p:nvSpPr>
        <p:spPr>
          <a:xfrm>
            <a:off x="1214414" y="3500438"/>
            <a:ext cx="1000132" cy="360363"/>
          </a:xfrm>
          <a:prstGeom prst="blockArc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Арка 35"/>
          <p:cNvSpPr/>
          <p:nvPr/>
        </p:nvSpPr>
        <p:spPr>
          <a:xfrm>
            <a:off x="3071802" y="3500438"/>
            <a:ext cx="1000132" cy="360363"/>
          </a:xfrm>
          <a:prstGeom prst="blockArc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777\Desktop\фон в клеточку с мальчико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690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71538" y="142852"/>
            <a:ext cx="75724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Работа в группах.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предложения вставьте пропущенные безударные гласные.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Сверху надпишите проверочное слово.</a:t>
            </a:r>
          </a:p>
          <a:p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7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85786" y="5000636"/>
            <a:ext cx="82153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2500306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л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су зв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рьки готовятся к з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ме. 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285852" y="3000372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Белка сушит на в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твях д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ревьев   гр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бы. 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3500438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Мышка зап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сает з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рно. 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00628" y="38576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285852" y="4071942"/>
            <a:ext cx="428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Ёжик ут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пляет гн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здо. </a:t>
            </a:r>
            <a:endParaRPr lang="ru-RU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285852" y="4643446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Зм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я нашла укромное м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стечко под бр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вном.</a:t>
            </a:r>
            <a:endParaRPr lang="ru-RU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285852" y="5626894"/>
            <a:ext cx="735811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Ул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тают в теплые кр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я ласточки и стр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жи.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777\Desktop\фон в клеточку с мальчико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6908" cy="6858000"/>
          </a:xfrm>
          <a:prstGeom prst="rect">
            <a:avLst/>
          </a:prstGeom>
          <a:noFill/>
        </p:spPr>
      </p:pic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2000250" y="285750"/>
            <a:ext cx="198002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sz="40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57224" y="1142984"/>
            <a:ext cx="77867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1.Проверять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нужно безударные</a:t>
            </a:r>
          </a:p>
          <a:p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гласные   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 о  и  е 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я.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28662" y="3714752"/>
            <a:ext cx="8388376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Чтобы проверить безударную</a:t>
            </a:r>
          </a:p>
          <a:p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гласную, нужно подобрать</a:t>
            </a:r>
          </a:p>
          <a:p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такое слово, чтобы</a:t>
            </a:r>
          </a:p>
          <a:p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безударная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стала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ударной.             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43174" y="357166"/>
            <a:ext cx="3927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Итог   урока: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8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3071810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Проверять   их в корне слова.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777\Desktop\фон в клеточку с мальчико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-285776"/>
            <a:ext cx="9501222" cy="6858000"/>
          </a:xfrm>
          <a:prstGeom prst="rect">
            <a:avLst/>
          </a:prstGeom>
          <a:noFill/>
        </p:spPr>
      </p:pic>
      <p:pic>
        <p:nvPicPr>
          <p:cNvPr id="21514" name="Picture 10" descr="http://im8-tub-ru.yandex.net/i?id=398414168-01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2143116"/>
            <a:ext cx="1428750" cy="1428750"/>
          </a:xfrm>
          <a:prstGeom prst="rect">
            <a:avLst/>
          </a:prstGeom>
          <a:noFill/>
        </p:spPr>
      </p:pic>
      <p:pic>
        <p:nvPicPr>
          <p:cNvPr id="21516" name="Picture 12" descr="&amp;Rcy;&amp;ucy;&amp;scy;&amp;scy;&amp;kcy;&amp;icy;&amp;jcy; &amp;acy;&amp;lcy;&amp;fcy;&amp;acy;&amp;vcy;&amp;icy;&amp;tcy; &amp;vcy; &amp;kcy;&amp;acy;&amp;rcy;&amp;tcy;&amp;icy;&amp;ncy;&amp;kcy;&amp;acy;&amp;khcy; &amp;pcy;&amp;rcy;&amp;iecy;&amp;dcy;&amp;scy;&amp;tcy;&amp;acy;&amp;vcy;&amp;lcy;&amp;yacy;&amp;iecy;&amp;tcy; &amp;bcy;&amp;ucy;&amp;kcy;&amp;vcy;&amp;ucy; &amp;IEcy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5" y="2000240"/>
            <a:ext cx="1359696" cy="1364228"/>
          </a:xfrm>
          <a:prstGeom prst="rect">
            <a:avLst/>
          </a:prstGeom>
          <a:noFill/>
        </p:spPr>
      </p:pic>
      <p:pic>
        <p:nvPicPr>
          <p:cNvPr id="21518" name="Picture 14" descr="&amp;Rcy;&amp;ucy;&amp;scy;&amp;scy;&amp;kcy;&amp;icy;&amp;jcy; &amp;acy;&amp;lcy;&amp;fcy;&amp;acy;&amp;vcy;&amp;icy;&amp;tcy; &amp;vcy; &amp;kcy;&amp;acy;&amp;rcy;&amp;tcy;&amp;icy;&amp;ncy;&amp;kcy;&amp;acy;&amp;khcy; &amp;bcy;&amp;ucy;&amp;kcy;&amp;vcy;&amp;acy; &amp;Icy;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4500570"/>
            <a:ext cx="1950787" cy="1690683"/>
          </a:xfrm>
          <a:prstGeom prst="rect">
            <a:avLst/>
          </a:prstGeom>
          <a:noFill/>
        </p:spPr>
      </p:pic>
      <p:pic>
        <p:nvPicPr>
          <p:cNvPr id="21520" name="Picture 16" descr="&amp;Rcy;&amp;ucy;&amp;scy;&amp;scy;&amp;kcy;&amp;icy;&amp;jcy; &amp;acy;&amp;lcy;&amp;fcy;&amp;acy;&amp;vcy;&amp;icy;&amp;tcy; &amp;vcy; &amp;kcy;&amp;acy;&amp;rcy;&amp;tcy;&amp;icy;&amp;ncy;&amp;kcy;&amp;acy;&amp;khcy; &amp;bcy;&amp;ucy;&amp;kcy;&amp;vcy;&amp;acy; &amp;Ocy;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28860" y="4786322"/>
            <a:ext cx="1793037" cy="1500174"/>
          </a:xfrm>
          <a:prstGeom prst="rect">
            <a:avLst/>
          </a:prstGeom>
          <a:noFill/>
        </p:spPr>
      </p:pic>
      <p:pic>
        <p:nvPicPr>
          <p:cNvPr id="21522" name="Picture 18" descr="&amp;Rcy;&amp;ucy;&amp;scy;&amp;scy;&amp;kcy;&amp;icy;&amp;jcy; &amp;acy;&amp;lcy;&amp;fcy;&amp;acy;&amp;vcy;&amp;icy;&amp;tcy; &amp;vcy; &amp;kcy;&amp;acy;&amp;rcy;&amp;tcy;&amp;icy;&amp;ncy;&amp;kcy;&amp;acy;&amp;khcy; &amp;bcy;&amp;ucy;&amp;kcy;&amp;vcy;&amp;acy; &amp;YAcy;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57620" y="714356"/>
            <a:ext cx="1561227" cy="1571636"/>
          </a:xfrm>
          <a:prstGeom prst="rect">
            <a:avLst/>
          </a:prstGeom>
          <a:noFill/>
        </p:spPr>
      </p:pic>
      <p:pic>
        <p:nvPicPr>
          <p:cNvPr id="12" name="Picture 1" descr="C:\Users\777\Desktop\фотографии на конкурс\вирус 2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10000" y="3291681"/>
            <a:ext cx="1524000" cy="1143000"/>
          </a:xfrm>
          <a:prstGeom prst="rect">
            <a:avLst/>
          </a:prstGeom>
          <a:noFill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3500430" y="3071810"/>
            <a:ext cx="1928826" cy="142876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3714744" y="3000372"/>
            <a:ext cx="1785950" cy="157163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4" name="Picture 2" descr="&amp;Acy;&amp;ncy;&amp;icy;&amp;mcy;&amp;acy;&amp;shcy;&amp;kcy;&amp;icy; &amp;Kcy;&amp;ocy;&amp;mcy;&amp;pcy;&amp;softcy;&amp;yucy;&amp;tcy;&amp;iecy;&amp;rcy;&amp;ycy;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42910" y="-357214"/>
            <a:ext cx="3000396" cy="2500330"/>
          </a:xfrm>
          <a:prstGeom prst="rect">
            <a:avLst/>
          </a:prstGeom>
          <a:noFill/>
        </p:spPr>
      </p:pic>
      <p:pic>
        <p:nvPicPr>
          <p:cNvPr id="23556" name="Picture 4" descr="&amp;Scy;&amp;mcy;&amp;acy;&amp;jcy;&amp;lcy;&amp;icy;&amp;kcy;&amp;icy; &amp;Acy;&amp;lcy;&amp;fcy;&amp;acy;&amp;vcy;&amp;icy;&amp;tcy;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00034" y="3786190"/>
            <a:ext cx="1571636" cy="1285884"/>
          </a:xfrm>
          <a:prstGeom prst="rect">
            <a:avLst/>
          </a:prstGeom>
          <a:noFill/>
        </p:spPr>
      </p:pic>
      <p:pic>
        <p:nvPicPr>
          <p:cNvPr id="23558" name="Picture 6" descr="&amp;Scy;&amp;mcy;&amp;acy;&amp;jcy;&amp;lcy;&amp;icy;&amp;kcy;&amp;icy; &amp;Acy;&amp;lcy;&amp;fcy;&amp;acy;&amp;vcy;&amp;icy;&amp;tcy;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429520" y="3571876"/>
            <a:ext cx="1143008" cy="809629"/>
          </a:xfrm>
          <a:prstGeom prst="rect">
            <a:avLst/>
          </a:prstGeom>
          <a:noFill/>
        </p:spPr>
      </p:pic>
      <p:pic>
        <p:nvPicPr>
          <p:cNvPr id="23560" name="Picture 8" descr="&amp;Scy;&amp;mcy;&amp;acy;&amp;jcy;&amp;lcy;&amp;icy;&amp;kcy;&amp;icy; &amp;Acy;&amp;lcy;&amp;fcy;&amp;acy;&amp;vcy;&amp;icy;&amp;tcy;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929454" y="500042"/>
            <a:ext cx="1428760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777\Desktop\фон в клеточку с мальчико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0"/>
            <a:ext cx="9501222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71604" y="857232"/>
            <a:ext cx="708190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Домашнее задание:</a:t>
            </a:r>
          </a:p>
          <a:p>
            <a:pPr algn="ctr"/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8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2285992"/>
            <a:ext cx="81439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Нарисовать картинку, опорную схему, которая бы отображала правило проверки  безударной гласной в корне.</a:t>
            </a:r>
            <a:endParaRPr lang="ru-RU" sz="3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777\Desktop\фон в клеточку с мальчико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0"/>
            <a:ext cx="9501222" cy="6858000"/>
          </a:xfrm>
          <a:prstGeom prst="rect">
            <a:avLst/>
          </a:prstGeom>
          <a:noFill/>
        </p:spPr>
      </p:pic>
      <p:pic>
        <p:nvPicPr>
          <p:cNvPr id="31746" name="Picture 2" descr="http://im3-tub-ru.yandex.net/i?id=349347651-37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28604"/>
            <a:ext cx="1790700" cy="1428750"/>
          </a:xfrm>
          <a:prstGeom prst="rect">
            <a:avLst/>
          </a:prstGeom>
          <a:noFill/>
        </p:spPr>
      </p:pic>
      <p:pic>
        <p:nvPicPr>
          <p:cNvPr id="31752" name="Picture 8" descr="http://im5-tub-ru.yandex.net/i?id=121201441-24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4929198"/>
            <a:ext cx="1428750" cy="142875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428728" y="1571612"/>
            <a:ext cx="57150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Сегодня на уроке я:</a:t>
            </a: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indent="627063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Учился …</a:t>
            </a:r>
          </a:p>
          <a:p>
            <a:pPr indent="627063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Было интересно …</a:t>
            </a:r>
          </a:p>
          <a:p>
            <a:pPr indent="627063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Было трудно …</a:t>
            </a:r>
          </a:p>
          <a:p>
            <a:pPr indent="627063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Мои ощущения …</a:t>
            </a:r>
          </a:p>
          <a:p>
            <a:pPr indent="627063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Где я могу  применить полученные знания?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71670" y="428604"/>
            <a:ext cx="3415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Рефлексия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8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777\Desktop\фон в клеточку с мальчиком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4414" y="571481"/>
            <a:ext cx="742955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  <a:latin typeface="Century Gothic" pitchFamily="34" charset="0"/>
              </a:rPr>
              <a:t>Дорогие ребята!</a:t>
            </a:r>
          </a:p>
          <a:p>
            <a:pPr algn="ctr"/>
            <a:endParaRPr lang="ru-RU" sz="3200" b="1" dirty="0" smtClean="0">
              <a:solidFill>
                <a:srgbClr val="0000FF"/>
              </a:solidFill>
              <a:latin typeface="Century Gothic" pitchFamily="34" charset="0"/>
            </a:endParaRPr>
          </a:p>
          <a:p>
            <a:pPr algn="ctr"/>
            <a:endParaRPr lang="ru-RU" sz="3200" b="1" dirty="0" smtClean="0">
              <a:solidFill>
                <a:srgbClr val="0000FF"/>
              </a:solidFill>
              <a:latin typeface="Century Gothic" pitchFamily="34" charset="0"/>
            </a:endParaRPr>
          </a:p>
          <a:p>
            <a:pPr algn="just"/>
            <a:r>
              <a:rPr lang="ru-RU" sz="2800" b="1" dirty="0" smtClean="0">
                <a:solidFill>
                  <a:srgbClr val="0000FF"/>
                </a:solidFill>
                <a:latin typeface="Century Gothic" pitchFamily="34" charset="0"/>
              </a:rPr>
              <a:t>     Пожалуйста, помогите нам. Хитрый и зловредный вирус хочет заразить нас, чтобы мы исчезли. Мы не можем освободиться от него. Если вы сегодня приложите все знания </a:t>
            </a:r>
            <a:r>
              <a:rPr lang="ru-RU" sz="2800" b="1" smtClean="0">
                <a:solidFill>
                  <a:srgbClr val="0000FF"/>
                </a:solidFill>
                <a:latin typeface="Century Gothic" pitchFamily="34" charset="0"/>
              </a:rPr>
              <a:t>и умения, </a:t>
            </a:r>
            <a:r>
              <a:rPr lang="ru-RU" sz="2800" b="1" dirty="0" smtClean="0">
                <a:solidFill>
                  <a:srgbClr val="0000FF"/>
                </a:solidFill>
                <a:latin typeface="Century Gothic" pitchFamily="34" charset="0"/>
              </a:rPr>
              <a:t>и справитесь с предложенными заданиями на уроке, то мы будем свободны и сможем вместе победить этот вирус.</a:t>
            </a:r>
          </a:p>
          <a:p>
            <a:pPr algn="r"/>
            <a:r>
              <a:rPr lang="ru-RU" sz="2800" dirty="0" smtClean="0"/>
              <a:t>…..….</a:t>
            </a:r>
            <a:endParaRPr lang="ru-RU" sz="6600" dirty="0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42852"/>
            <a:ext cx="1785950" cy="1797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 descr="&amp;Acy;&amp;ncy;&amp;icy;&amp;mcy;&amp;acy;&amp;shcy;&amp;kcy;&amp;icy; &amp;Kcy;&amp;ocy;&amp;mcy;&amp;pcy;&amp;softcy;&amp;yucy;&amp;tcy;&amp;iecy;&amp;rcy;&amp;ycy;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428604"/>
            <a:ext cx="1714512" cy="135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7436" y="0"/>
            <a:ext cx="915143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777\Desktop\фон в клеточку с мальчиком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7233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85852" y="2143116"/>
            <a:ext cx="31432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к</a:t>
            </a:r>
            <a:r>
              <a:rPr lang="ru-RU" sz="4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ртофель</a:t>
            </a:r>
          </a:p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к</a:t>
            </a:r>
            <a:r>
              <a:rPr lang="ru-RU" sz="4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пуста</a:t>
            </a:r>
          </a:p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4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сунок</a:t>
            </a:r>
          </a:p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ru-RU" sz="4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род</a:t>
            </a:r>
          </a:p>
          <a:p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6314" y="2143116"/>
            <a:ext cx="235745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гн</a:t>
            </a:r>
            <a:r>
              <a:rPr lang="ru-RU" sz="4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здо</a:t>
            </a:r>
          </a:p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д</a:t>
            </a:r>
            <a:r>
              <a:rPr lang="ru-RU" sz="4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жди</a:t>
            </a:r>
          </a:p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д</a:t>
            </a:r>
            <a:r>
              <a:rPr lang="ru-RU" sz="4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нёк</a:t>
            </a:r>
          </a:p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4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ды</a:t>
            </a:r>
          </a:p>
          <a:p>
            <a:endParaRPr lang="ru-RU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643174" y="357166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ПРОВЕРКА</a:t>
            </a:r>
            <a:endParaRPr lang="ru-RU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</a:t>
            </a:r>
            <a:endParaRPr lang="ru-RU" dirty="0"/>
          </a:p>
        </p:txBody>
      </p:sp>
      <p:pic>
        <p:nvPicPr>
          <p:cNvPr id="4" name="Picture 2" descr="C:\Users\777\Desktop\фон в клеточку с мальчиком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57290" y="428604"/>
            <a:ext cx="70723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В корне слова нужно проверять   все   гласные</a:t>
            </a:r>
            <a:endParaRPr lang="ru-RU" sz="40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2357430"/>
            <a:ext cx="78581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6600" dirty="0"/>
          </a:p>
        </p:txBody>
      </p:sp>
      <p:sp>
        <p:nvSpPr>
          <p:cNvPr id="7" name="TextBox 6"/>
          <p:cNvSpPr txBox="1"/>
          <p:nvPr/>
        </p:nvSpPr>
        <p:spPr>
          <a:xfrm>
            <a:off x="1643042" y="342900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357290" y="2857496"/>
            <a:ext cx="64294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а</a:t>
            </a:r>
            <a:r>
              <a:rPr lang="ru-RU" sz="8800" dirty="0" smtClean="0"/>
              <a:t> </a:t>
            </a:r>
            <a:endParaRPr lang="ru-RU" sz="8800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285749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о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43240" y="2857496"/>
            <a:ext cx="6429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и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43372" y="2857496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err="1" smtClean="0">
                <a:solidFill>
                  <a:srgbClr val="FF0000"/>
                </a:solidFill>
              </a:rPr>
              <a:t>ы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2066" y="2857496"/>
            <a:ext cx="6429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е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86446" y="2857496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err="1" smtClean="0">
                <a:solidFill>
                  <a:srgbClr val="FF0000"/>
                </a:solidFill>
              </a:rPr>
              <a:t>ю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86578" y="2857496"/>
            <a:ext cx="571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у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0958" y="2928934"/>
            <a:ext cx="714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ё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868" y="1928802"/>
            <a:ext cx="27860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solidFill>
                  <a:srgbClr val="FF0000"/>
                </a:solidFill>
              </a:rPr>
              <a:t>?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86776" y="2928934"/>
            <a:ext cx="8572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я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4348" y="285749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э</a:t>
            </a:r>
            <a:endParaRPr lang="ru-RU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777\Desktop\фон в клеточку с мальчиком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85918" y="2357430"/>
            <a:ext cx="62151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Безударная гласная </a:t>
            </a:r>
          </a:p>
          <a:p>
            <a:pPr algn="ctr"/>
            <a:r>
              <a:rPr lang="ru-RU" sz="4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 корне слова</a:t>
            </a:r>
            <a:endParaRPr lang="ru-RU" sz="4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43174" y="642918"/>
            <a:ext cx="42693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 УРОКА: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99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777\Desktop\фон в клеточку с мальчико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5129" name="Прямоугольник 10"/>
          <p:cNvSpPr>
            <a:spLocks noChangeArrowheads="1"/>
          </p:cNvSpPr>
          <p:nvPr/>
        </p:nvSpPr>
        <p:spPr bwMode="auto">
          <a:xfrm>
            <a:off x="785812" y="2357438"/>
            <a:ext cx="8215343" cy="2702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3200" b="1" dirty="0">
                <a:latin typeface="Times New Roman" pitchFamily="18" charset="0"/>
              </a:rPr>
              <a:t>Что?                       </a:t>
            </a:r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</a:rPr>
              <a:t>безударные </a:t>
            </a: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</a:rPr>
              <a:t>а,о,и,е,я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8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b="1" dirty="0">
                <a:latin typeface="Times New Roman" pitchFamily="18" charset="0"/>
              </a:rPr>
              <a:t>Где ?                        </a:t>
            </a:r>
            <a:r>
              <a:rPr lang="ru-RU" sz="2800" b="1" dirty="0" smtClean="0">
                <a:latin typeface="Times New Roman" pitchFamily="18" charset="0"/>
              </a:rPr>
              <a:t>в </a:t>
            </a:r>
            <a:r>
              <a:rPr lang="ru-RU" sz="2800" b="1" dirty="0">
                <a:latin typeface="Times New Roman" pitchFamily="18" charset="0"/>
              </a:rPr>
              <a:t>корне</a:t>
            </a:r>
          </a:p>
          <a:p>
            <a:pPr>
              <a:lnSpc>
                <a:spcPct val="80000"/>
              </a:lnSpc>
            </a:pPr>
            <a:endParaRPr lang="ru-RU" sz="28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b="1" dirty="0">
                <a:latin typeface="Times New Roman" pitchFamily="18" charset="0"/>
              </a:rPr>
              <a:t>Как ?                      </a:t>
            </a:r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</a:rPr>
              <a:t>подбирать однокоренные</a:t>
            </a:r>
            <a:endParaRPr lang="ru-RU" sz="28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800" b="1" dirty="0">
                <a:latin typeface="Times New Roman" pitchFamily="18" charset="0"/>
              </a:rPr>
              <a:t>                                 </a:t>
            </a:r>
            <a:r>
              <a:rPr lang="ru-RU" sz="2800" b="1" dirty="0" smtClean="0">
                <a:latin typeface="Times New Roman" pitchFamily="18" charset="0"/>
              </a:rPr>
              <a:t>     слова с ударным </a:t>
            </a:r>
            <a:endParaRPr lang="ru-RU" sz="28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800" b="1" dirty="0">
                <a:latin typeface="Times New Roman" pitchFamily="18" charset="0"/>
              </a:rPr>
              <a:t>                                  </a:t>
            </a:r>
            <a:r>
              <a:rPr lang="ru-RU" sz="2800" b="1" dirty="0" smtClean="0">
                <a:latin typeface="Times New Roman" pitchFamily="18" charset="0"/>
              </a:rPr>
              <a:t>    проверяемым  гласным</a:t>
            </a:r>
            <a:endParaRPr lang="ru-RU" sz="2800" b="1" dirty="0">
              <a:latin typeface="Calibri" pitchFamily="34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500430" y="487025"/>
            <a:ext cx="571496" cy="6370975"/>
          </a:xfrm>
          <a:prstGeom prst="rect">
            <a:avLst/>
          </a:prstGeom>
          <a:noFill/>
          <a:ln w="4699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</a:rPr>
              <a:t>Н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А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Д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О 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         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П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Р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О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В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Е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Р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Я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Т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Ь</a:t>
            </a:r>
          </a:p>
        </p:txBody>
      </p:sp>
      <p:sp>
        <p:nvSpPr>
          <p:cNvPr id="5131" name="Прямоугольник 15"/>
          <p:cNvSpPr>
            <a:spLocks noChangeArrowheads="1"/>
          </p:cNvSpPr>
          <p:nvPr/>
        </p:nvSpPr>
        <p:spPr bwMode="auto">
          <a:xfrm>
            <a:off x="1285852" y="1000108"/>
            <a:ext cx="5000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imes New Roman" pitchFamily="18" charset="0"/>
              </a:rPr>
              <a:t>!</a:t>
            </a:r>
          </a:p>
        </p:txBody>
      </p:sp>
      <p:sp>
        <p:nvSpPr>
          <p:cNvPr id="5132" name="Line 8"/>
          <p:cNvSpPr>
            <a:spLocks noChangeShapeType="1"/>
          </p:cNvSpPr>
          <p:nvPr/>
        </p:nvSpPr>
        <p:spPr bwMode="auto">
          <a:xfrm flipH="1" flipV="1">
            <a:off x="2143125" y="2500313"/>
            <a:ext cx="1214438" cy="214312"/>
          </a:xfrm>
          <a:prstGeom prst="line">
            <a:avLst/>
          </a:prstGeom>
          <a:noFill/>
          <a:ln w="4699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5133" name="Line 8"/>
          <p:cNvSpPr>
            <a:spLocks noChangeShapeType="1"/>
          </p:cNvSpPr>
          <p:nvPr/>
        </p:nvSpPr>
        <p:spPr bwMode="auto">
          <a:xfrm flipH="1">
            <a:off x="2143125" y="3025775"/>
            <a:ext cx="1214438" cy="46038"/>
          </a:xfrm>
          <a:prstGeom prst="line">
            <a:avLst/>
          </a:prstGeom>
          <a:noFill/>
          <a:ln w="4699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5134" name="Line 8"/>
          <p:cNvSpPr>
            <a:spLocks noChangeShapeType="1"/>
          </p:cNvSpPr>
          <p:nvPr/>
        </p:nvSpPr>
        <p:spPr bwMode="auto">
          <a:xfrm flipH="1">
            <a:off x="2071670" y="3429000"/>
            <a:ext cx="1214455" cy="642942"/>
          </a:xfrm>
          <a:prstGeom prst="line">
            <a:avLst/>
          </a:prstGeom>
          <a:noFill/>
          <a:ln w="4699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Users\777\Desktop\фон в клеточку с мальчико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3352800" y="228600"/>
            <a:ext cx="1905000" cy="685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/>
              <a:t>ПРОЧИТАЮ</a:t>
            </a:r>
          </a:p>
          <a:p>
            <a:pPr algn="ctr"/>
            <a:r>
              <a:rPr lang="ru-RU" sz="2000" b="1" dirty="0"/>
              <a:t> СЛОВО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2438400" y="1524000"/>
            <a:ext cx="3733800" cy="838200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НАПИСАНИЕ СЛОВА</a:t>
            </a:r>
          </a:p>
          <a:p>
            <a:pPr algn="ctr"/>
            <a:r>
              <a:rPr lang="ru-RU" sz="1600" b="1"/>
              <a:t> ВЫЗЫВАЕТ СОМНЕНИЕ?</a:t>
            </a: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6324600" y="2209800"/>
            <a:ext cx="1219200" cy="838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ПОСТАВЛЮ</a:t>
            </a:r>
          </a:p>
          <a:p>
            <a:pPr algn="ctr"/>
            <a:r>
              <a:rPr lang="ru-RU" sz="1600" b="1"/>
              <a:t>УДАРЕНИЕ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6324600" y="3429000"/>
            <a:ext cx="1219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ВЫДЕЛЮ</a:t>
            </a:r>
          </a:p>
          <a:p>
            <a:pPr algn="ctr"/>
            <a:r>
              <a:rPr lang="ru-RU" sz="1600" b="1"/>
              <a:t>КОРЕНЬ</a:t>
            </a:r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5029200" y="4648200"/>
            <a:ext cx="3733800" cy="838200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ИЗМЕНЮ СЛОВО ИЛИ </a:t>
            </a:r>
          </a:p>
          <a:p>
            <a:pPr algn="ctr"/>
            <a:r>
              <a:rPr lang="ru-RU" sz="1600" b="1"/>
              <a:t>ПОДБЕРУ ОДНОКОРЕННОЕ СЛОВО</a:t>
            </a:r>
          </a:p>
        </p:txBody>
      </p:sp>
      <p:sp>
        <p:nvSpPr>
          <p:cNvPr id="26631" name="Rectangle 9"/>
          <p:cNvSpPr>
            <a:spLocks noChangeArrowheads="1"/>
          </p:cNvSpPr>
          <p:nvPr/>
        </p:nvSpPr>
        <p:spPr bwMode="auto">
          <a:xfrm>
            <a:off x="6019800" y="5791200"/>
            <a:ext cx="17526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/>
              <a:t>НАЙДУ</a:t>
            </a:r>
          </a:p>
          <a:p>
            <a:pPr algn="ctr"/>
            <a:r>
              <a:rPr lang="ru-RU" sz="1600" b="1" dirty="0"/>
              <a:t>ПРОВЕРОЧНОЕ </a:t>
            </a:r>
          </a:p>
          <a:p>
            <a:pPr algn="ctr"/>
            <a:r>
              <a:rPr lang="ru-RU" sz="1600" b="1" dirty="0"/>
              <a:t>СЛОВО</a:t>
            </a:r>
          </a:p>
        </p:txBody>
      </p:sp>
      <p:sp>
        <p:nvSpPr>
          <p:cNvPr id="26632" name="Rectangle 10"/>
          <p:cNvSpPr>
            <a:spLocks noChangeArrowheads="1"/>
          </p:cNvSpPr>
          <p:nvPr/>
        </p:nvSpPr>
        <p:spPr bwMode="auto">
          <a:xfrm>
            <a:off x="685800" y="2743200"/>
            <a:ext cx="1219200" cy="838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ПИШУ</a:t>
            </a:r>
          </a:p>
          <a:p>
            <a:pPr algn="ctr"/>
            <a:r>
              <a:rPr lang="ru-RU" sz="2000" b="1"/>
              <a:t>СЛОВО</a:t>
            </a:r>
          </a:p>
        </p:txBody>
      </p:sp>
      <p:cxnSp>
        <p:nvCxnSpPr>
          <p:cNvPr id="26633" name="AutoShape 11"/>
          <p:cNvCxnSpPr>
            <a:cxnSpLocks noChangeShapeType="1"/>
            <a:stCxn id="26626" idx="2"/>
            <a:endCxn id="26627" idx="0"/>
          </p:cNvCxnSpPr>
          <p:nvPr/>
        </p:nvCxnSpPr>
        <p:spPr bwMode="auto">
          <a:xfrm>
            <a:off x="4305300" y="9144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4" name="AutoShape 12"/>
          <p:cNvCxnSpPr>
            <a:cxnSpLocks noChangeShapeType="1"/>
            <a:stCxn id="26628" idx="2"/>
            <a:endCxn id="26629" idx="0"/>
          </p:cNvCxnSpPr>
          <p:nvPr/>
        </p:nvCxnSpPr>
        <p:spPr bwMode="auto">
          <a:xfrm>
            <a:off x="6934200" y="30480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5" name="AutoShape 14"/>
          <p:cNvCxnSpPr>
            <a:cxnSpLocks noChangeShapeType="1"/>
            <a:stCxn id="26629" idx="2"/>
          </p:cNvCxnSpPr>
          <p:nvPr/>
        </p:nvCxnSpPr>
        <p:spPr bwMode="auto">
          <a:xfrm>
            <a:off x="6934200" y="4267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6" name="AutoShape 15"/>
          <p:cNvCxnSpPr>
            <a:cxnSpLocks noChangeShapeType="1"/>
            <a:stCxn id="26630" idx="2"/>
            <a:endCxn id="26631" idx="0"/>
          </p:cNvCxnSpPr>
          <p:nvPr/>
        </p:nvCxnSpPr>
        <p:spPr bwMode="auto">
          <a:xfrm>
            <a:off x="6896100" y="5486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7" name="AutoShape 16"/>
          <p:cNvCxnSpPr>
            <a:cxnSpLocks noChangeShapeType="1"/>
            <a:stCxn id="26627" idx="3"/>
            <a:endCxn id="26628" idx="0"/>
          </p:cNvCxnSpPr>
          <p:nvPr/>
        </p:nvCxnSpPr>
        <p:spPr bwMode="auto">
          <a:xfrm>
            <a:off x="6172200" y="1943100"/>
            <a:ext cx="762000" cy="2667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638" name="AutoShape 17"/>
          <p:cNvCxnSpPr>
            <a:cxnSpLocks noChangeShapeType="1"/>
            <a:stCxn id="26627" idx="1"/>
            <a:endCxn id="26632" idx="0"/>
          </p:cNvCxnSpPr>
          <p:nvPr/>
        </p:nvCxnSpPr>
        <p:spPr bwMode="auto">
          <a:xfrm rot="10800000" flipV="1">
            <a:off x="1295400" y="1943100"/>
            <a:ext cx="1143000" cy="800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639" name="AutoShape 18"/>
          <p:cNvCxnSpPr>
            <a:cxnSpLocks noChangeShapeType="1"/>
            <a:stCxn id="26631" idx="1"/>
            <a:endCxn id="26632" idx="2"/>
          </p:cNvCxnSpPr>
          <p:nvPr/>
        </p:nvCxnSpPr>
        <p:spPr bwMode="auto">
          <a:xfrm rot="10800000">
            <a:off x="1295400" y="3581400"/>
            <a:ext cx="4724400" cy="26289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664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428625" y="857250"/>
            <a:ext cx="8305800" cy="5211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dirty="0" smtClean="0"/>
              <a:t>		</a:t>
            </a:r>
          </a:p>
          <a:p>
            <a:pPr eaLnBrk="1" hangingPunct="1">
              <a:buFontTx/>
              <a:buNone/>
            </a:pPr>
            <a:r>
              <a:rPr lang="ru-RU" dirty="0" smtClean="0"/>
              <a:t>		 </a:t>
            </a:r>
            <a:r>
              <a:rPr lang="ru-RU" sz="3600" b="1" dirty="0" smtClean="0">
                <a:solidFill>
                  <a:srgbClr val="FF0000"/>
                </a:solidFill>
              </a:rPr>
              <a:t>НЕТ	</a:t>
            </a:r>
            <a:r>
              <a:rPr lang="ru-RU" sz="2000" dirty="0" smtClean="0"/>
              <a:t>	</a:t>
            </a:r>
            <a:r>
              <a:rPr lang="ru-RU" sz="2000" b="1" dirty="0" smtClean="0"/>
              <a:t>			</a:t>
            </a:r>
            <a:r>
              <a:rPr lang="ru-RU" sz="2000" dirty="0" smtClean="0"/>
              <a:t>      </a:t>
            </a:r>
            <a:r>
              <a:rPr lang="ru-RU" b="1" dirty="0" smtClean="0">
                <a:solidFill>
                  <a:srgbClr val="FF0000"/>
                </a:solidFill>
              </a:rPr>
              <a:t>ДА</a:t>
            </a:r>
          </a:p>
        </p:txBody>
      </p:sp>
      <p:sp>
        <p:nvSpPr>
          <p:cNvPr id="18" name="Line 42"/>
          <p:cNvSpPr>
            <a:spLocks noChangeShapeType="1"/>
          </p:cNvSpPr>
          <p:nvPr/>
        </p:nvSpPr>
        <p:spPr bwMode="auto">
          <a:xfrm flipH="1">
            <a:off x="5857884" y="4429132"/>
            <a:ext cx="71437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 descr="C:\Users\777\Desktop\фон в клеточку с мальчико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848651" y="0"/>
            <a:ext cx="829534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Способы проверки безударных</a:t>
            </a:r>
          </a:p>
          <a:p>
            <a:pPr algn="ctr"/>
            <a:r>
              <a:rPr 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гласных в корне слова</a:t>
            </a:r>
          </a:p>
        </p:txBody>
      </p:sp>
      <p:graphicFrame>
        <p:nvGraphicFramePr>
          <p:cNvPr id="18435" name="Group 3"/>
          <p:cNvGraphicFramePr>
            <a:graphicFrameLocks noGrp="1"/>
          </p:cNvGraphicFramePr>
          <p:nvPr/>
        </p:nvGraphicFramePr>
        <p:xfrm>
          <a:off x="857224" y="1484312"/>
          <a:ext cx="8035951" cy="5373687"/>
        </p:xfrm>
        <a:graphic>
          <a:graphicData uri="http://schemas.openxmlformats.org/drawingml/2006/table">
            <a:tbl>
              <a:tblPr/>
              <a:tblGrid>
                <a:gridCol w="3633661"/>
                <a:gridCol w="4402290"/>
              </a:tblGrid>
              <a:tr h="1016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7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4264025" y="3592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Perpetua Titling MT" pitchFamily="18" charset="0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1233488" y="1320800"/>
            <a:ext cx="23923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Изменяю </a:t>
            </a:r>
          </a:p>
          <a:p>
            <a:pPr algn="ctr"/>
            <a:r>
              <a:rPr lang="ru-RU" sz="36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слово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6927850" y="19367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Perpetua Titling MT" pitchFamily="18" charset="0"/>
            </a:endParaRP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4700588" y="1320800"/>
            <a:ext cx="373697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rgbClr val="006600"/>
                </a:solidFill>
              </a:rPr>
              <a:t>Подбираю</a:t>
            </a:r>
          </a:p>
          <a:p>
            <a:pPr algn="ctr"/>
            <a:r>
              <a:rPr lang="ru-RU" sz="3600" b="1" dirty="0">
                <a:solidFill>
                  <a:srgbClr val="006600"/>
                </a:solidFill>
              </a:rPr>
              <a:t> однокоренное</a:t>
            </a:r>
            <a:r>
              <a:rPr lang="ru-RU" sz="4000" b="1" dirty="0">
                <a:solidFill>
                  <a:srgbClr val="006600"/>
                </a:solidFill>
                <a:latin typeface="Perpetua Titling MT" pitchFamily="18" charset="0"/>
              </a:rPr>
              <a:t> 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7072313" y="1720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Perpetua Titling MT" pitchFamily="18" charset="0"/>
            </a:endParaRP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071538" y="4286256"/>
            <a:ext cx="276203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 smtClean="0"/>
              <a:t>   2</a:t>
            </a:r>
            <a:r>
              <a:rPr lang="ru-RU" sz="2800" b="1" dirty="0"/>
              <a:t>. </a:t>
            </a:r>
            <a:r>
              <a:rPr lang="ru-RU" sz="2800" b="1" dirty="0" smtClean="0"/>
              <a:t>Мн.ч. – ед.ч.</a:t>
            </a:r>
          </a:p>
          <a:p>
            <a:r>
              <a:rPr lang="ru-RU" sz="2800" b="1" dirty="0" smtClean="0"/>
              <a:t>(много </a:t>
            </a:r>
            <a:r>
              <a:rPr lang="ru-RU" sz="2800" b="1" dirty="0"/>
              <a:t>– </a:t>
            </a:r>
            <a:r>
              <a:rPr lang="ru-RU" sz="2800" b="1" dirty="0" smtClean="0"/>
              <a:t>один)</a:t>
            </a:r>
            <a:endParaRPr lang="ru-RU" sz="2800" b="1" dirty="0"/>
          </a:p>
          <a:p>
            <a:r>
              <a:rPr lang="ru-RU" sz="2800" b="1" dirty="0"/>
              <a:t>  </a:t>
            </a:r>
            <a:endParaRPr lang="ru-RU" sz="2800" b="1" dirty="0" smtClean="0"/>
          </a:p>
          <a:p>
            <a:r>
              <a:rPr lang="ru-RU" sz="2800" b="1" dirty="0" smtClean="0"/>
              <a:t> </a:t>
            </a:r>
            <a:r>
              <a:rPr lang="ru-RU" sz="2800" b="1" i="1" dirty="0">
                <a:solidFill>
                  <a:srgbClr val="000099"/>
                </a:solidFill>
              </a:rPr>
              <a:t>п</a:t>
            </a:r>
            <a:r>
              <a:rPr lang="ru-RU" sz="2800" b="1" i="1" dirty="0">
                <a:solidFill>
                  <a:srgbClr val="FA040A"/>
                </a:solidFill>
              </a:rPr>
              <a:t>а</a:t>
            </a:r>
            <a:r>
              <a:rPr lang="ru-RU" sz="2800" b="1" i="1" dirty="0">
                <a:solidFill>
                  <a:srgbClr val="000099"/>
                </a:solidFill>
              </a:rPr>
              <a:t>руса - п</a:t>
            </a:r>
            <a:r>
              <a:rPr lang="ru-RU" sz="2800" b="1" i="1" dirty="0">
                <a:solidFill>
                  <a:srgbClr val="FA040A"/>
                </a:solidFill>
              </a:rPr>
              <a:t>а</a:t>
            </a:r>
            <a:r>
              <a:rPr lang="ru-RU" sz="2800" b="1" i="1" dirty="0">
                <a:solidFill>
                  <a:srgbClr val="000099"/>
                </a:solidFill>
              </a:rPr>
              <a:t>рус</a:t>
            </a:r>
            <a:endParaRPr lang="ru-RU" sz="2800" b="1" dirty="0"/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6208713" y="524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Perpetua Titling MT" pitchFamily="18" charset="0"/>
            </a:endParaRP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3111500" y="33051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Perpetua Titling MT" pitchFamily="18" charset="0"/>
            </a:endParaRP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1142976" y="2643182"/>
            <a:ext cx="261789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ru-RU" sz="2800" b="1" dirty="0" smtClean="0"/>
              <a:t>  1</a:t>
            </a:r>
            <a:r>
              <a:rPr lang="ru-RU" sz="2800" b="1" dirty="0"/>
              <a:t>. </a:t>
            </a:r>
            <a:r>
              <a:rPr lang="ru-RU" sz="2800" b="1" dirty="0" smtClean="0"/>
              <a:t>Ед.ч. – мн.ч.</a:t>
            </a:r>
          </a:p>
          <a:p>
            <a:pPr marL="342900" indent="-342900"/>
            <a:r>
              <a:rPr lang="ru-RU" sz="2800" b="1" dirty="0" smtClean="0"/>
              <a:t>(один </a:t>
            </a:r>
            <a:r>
              <a:rPr lang="ru-RU" sz="2800" b="1" dirty="0"/>
              <a:t>– </a:t>
            </a:r>
            <a:r>
              <a:rPr lang="ru-RU" sz="2800" b="1" dirty="0" smtClean="0"/>
              <a:t>много)</a:t>
            </a:r>
            <a:endParaRPr lang="ru-RU" sz="2800" b="1" dirty="0"/>
          </a:p>
          <a:p>
            <a:pPr marL="342900" indent="-342900"/>
            <a:r>
              <a:rPr lang="ru-RU" sz="1600" dirty="0"/>
              <a:t>      </a:t>
            </a:r>
            <a:endParaRPr lang="ru-RU" sz="1600" dirty="0" smtClean="0"/>
          </a:p>
          <a:p>
            <a:pPr marL="342900" indent="-342900"/>
            <a:r>
              <a:rPr lang="ru-RU" sz="2800" b="1" i="1" dirty="0" smtClean="0">
                <a:solidFill>
                  <a:srgbClr val="000099"/>
                </a:solidFill>
              </a:rPr>
              <a:t>в</a:t>
            </a:r>
            <a:r>
              <a:rPr lang="ru-RU" sz="2800" b="1" i="1" dirty="0" smtClean="0">
                <a:solidFill>
                  <a:srgbClr val="FA040A"/>
                </a:solidFill>
              </a:rPr>
              <a:t>о</a:t>
            </a:r>
            <a:r>
              <a:rPr lang="ru-RU" sz="2800" b="1" i="1" dirty="0" smtClean="0">
                <a:solidFill>
                  <a:srgbClr val="000099"/>
                </a:solidFill>
              </a:rPr>
              <a:t>лна </a:t>
            </a:r>
            <a:r>
              <a:rPr lang="ru-RU" sz="2800" b="1" i="1" dirty="0">
                <a:solidFill>
                  <a:srgbClr val="000099"/>
                </a:solidFill>
              </a:rPr>
              <a:t>- в</a:t>
            </a:r>
            <a:r>
              <a:rPr lang="ru-RU" sz="2800" b="1" i="1" dirty="0">
                <a:solidFill>
                  <a:srgbClr val="FA040A"/>
                </a:solidFill>
              </a:rPr>
              <a:t>о</a:t>
            </a:r>
            <a:r>
              <a:rPr lang="ru-RU" sz="2800" b="1" i="1" dirty="0">
                <a:solidFill>
                  <a:srgbClr val="000099"/>
                </a:solidFill>
              </a:rPr>
              <a:t>лны</a:t>
            </a:r>
            <a:endParaRPr lang="ru-RU" sz="2800" b="1" dirty="0"/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4048125" y="33051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Perpetua Titling MT" pitchFamily="18" charset="0"/>
            </a:endParaRP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4264025" y="3521075"/>
            <a:ext cx="163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Perpetua Titling MT" pitchFamily="18" charset="0"/>
            </a:endParaRP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4264025" y="3521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Perpetua Titling MT" pitchFamily="18" charset="0"/>
            </a:endParaRP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4479925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Perpetua Titling MT" pitchFamily="18" charset="0"/>
            </a:endParaRP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611188" y="4343400"/>
            <a:ext cx="4299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 smtClean="0"/>
              <a:t>   </a:t>
            </a:r>
            <a:endParaRPr lang="ru-RU" dirty="0">
              <a:latin typeface="Perpetua Titling MT" pitchFamily="18" charset="0"/>
            </a:endParaRPr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4572000" y="2374900"/>
            <a:ext cx="4292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</a:pPr>
            <a:endParaRPr lang="ru-RU" sz="2800" b="1" dirty="0" smtClean="0"/>
          </a:p>
          <a:p>
            <a:pPr marL="342900" indent="-342900">
              <a:buFontTx/>
              <a:buAutoNum type="arabicPeriod"/>
            </a:pPr>
            <a:r>
              <a:rPr lang="ru-RU" sz="2800" b="1" dirty="0" smtClean="0"/>
              <a:t>Большой </a:t>
            </a:r>
            <a:r>
              <a:rPr lang="ru-RU" sz="2800" b="1" dirty="0"/>
              <a:t>– маленький</a:t>
            </a:r>
          </a:p>
          <a:p>
            <a:pPr marL="342900" indent="-342900"/>
            <a:r>
              <a:rPr lang="ru-RU" sz="1600" dirty="0"/>
              <a:t>     </a:t>
            </a:r>
            <a:r>
              <a:rPr lang="ru-RU" sz="2800" b="1" i="1" dirty="0">
                <a:solidFill>
                  <a:srgbClr val="000099"/>
                </a:solidFill>
              </a:rPr>
              <a:t>к</a:t>
            </a:r>
            <a:r>
              <a:rPr lang="ru-RU" sz="2800" b="1" i="1" dirty="0">
                <a:solidFill>
                  <a:srgbClr val="FA040A"/>
                </a:solidFill>
              </a:rPr>
              <a:t>о</a:t>
            </a:r>
            <a:r>
              <a:rPr lang="ru-RU" sz="2800" b="1" i="1" dirty="0">
                <a:solidFill>
                  <a:srgbClr val="000099"/>
                </a:solidFill>
              </a:rPr>
              <a:t>вёр - к</a:t>
            </a:r>
            <a:r>
              <a:rPr lang="ru-RU" sz="2800" b="1" i="1" dirty="0">
                <a:solidFill>
                  <a:srgbClr val="FA040A"/>
                </a:solidFill>
              </a:rPr>
              <a:t>о</a:t>
            </a:r>
            <a:r>
              <a:rPr lang="ru-RU" sz="2800" b="1" i="1" dirty="0">
                <a:solidFill>
                  <a:srgbClr val="000099"/>
                </a:solidFill>
              </a:rPr>
              <a:t>врик</a:t>
            </a:r>
            <a:r>
              <a:rPr lang="ru-RU" sz="1600" dirty="0"/>
              <a:t> </a:t>
            </a:r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4572000" y="3141663"/>
            <a:ext cx="440055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800" b="1" dirty="0" smtClean="0"/>
          </a:p>
          <a:p>
            <a:endParaRPr lang="ru-RU" sz="2800" b="1" dirty="0" smtClean="0"/>
          </a:p>
          <a:p>
            <a:r>
              <a:rPr lang="ru-RU" sz="2800" b="1" dirty="0" smtClean="0"/>
              <a:t>2</a:t>
            </a:r>
            <a:r>
              <a:rPr lang="ru-RU" sz="2800" b="1" dirty="0"/>
              <a:t>. Маленький – большой</a:t>
            </a:r>
          </a:p>
          <a:p>
            <a:r>
              <a:rPr lang="ru-RU" sz="2600" b="1" dirty="0"/>
              <a:t>   </a:t>
            </a:r>
            <a:r>
              <a:rPr lang="ru-RU" sz="2800" b="1" i="1" dirty="0">
                <a:solidFill>
                  <a:srgbClr val="000099"/>
                </a:solidFill>
              </a:rPr>
              <a:t>пл</a:t>
            </a:r>
            <a:r>
              <a:rPr lang="ru-RU" sz="2800" b="1" i="1" dirty="0">
                <a:solidFill>
                  <a:srgbClr val="FA040A"/>
                </a:solidFill>
              </a:rPr>
              <a:t>о</a:t>
            </a:r>
            <a:r>
              <a:rPr lang="ru-RU" sz="2800" b="1" i="1" dirty="0">
                <a:solidFill>
                  <a:srgbClr val="000099"/>
                </a:solidFill>
              </a:rPr>
              <a:t>щадка - пл</a:t>
            </a:r>
            <a:r>
              <a:rPr lang="ru-RU" sz="2800" b="1" i="1" dirty="0">
                <a:solidFill>
                  <a:srgbClr val="FA040A"/>
                </a:solidFill>
              </a:rPr>
              <a:t>о</a:t>
            </a:r>
            <a:r>
              <a:rPr lang="ru-RU" sz="2800" b="1" i="1" dirty="0">
                <a:solidFill>
                  <a:srgbClr val="000099"/>
                </a:solidFill>
              </a:rPr>
              <a:t>щадь</a:t>
            </a:r>
            <a:r>
              <a:rPr lang="ru-RU" sz="3000" b="1" dirty="0">
                <a:latin typeface="Perpetua Titling MT" pitchFamily="18" charset="0"/>
              </a:rPr>
              <a:t> </a:t>
            </a:r>
            <a:r>
              <a:rPr lang="ru-RU" dirty="0">
                <a:latin typeface="Perpetua Titling MT" pitchFamily="18" charset="0"/>
              </a:rPr>
              <a:t> </a:t>
            </a: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5056188" y="4240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Perpetua Titling MT" pitchFamily="18" charset="0"/>
            </a:endParaRP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4643438" y="3786190"/>
            <a:ext cx="385765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800" b="1" dirty="0" smtClean="0"/>
          </a:p>
          <a:p>
            <a:endParaRPr lang="ru-RU" sz="2800" b="1" dirty="0" smtClean="0"/>
          </a:p>
          <a:p>
            <a:endParaRPr lang="ru-RU" sz="2800" b="1" dirty="0" smtClean="0"/>
          </a:p>
          <a:p>
            <a:r>
              <a:rPr lang="ru-RU" sz="2800" b="1" dirty="0" smtClean="0"/>
              <a:t>3</a:t>
            </a:r>
            <a:r>
              <a:rPr lang="ru-RU" sz="2800" b="1" dirty="0"/>
              <a:t>. </a:t>
            </a:r>
            <a:r>
              <a:rPr lang="ru-RU" sz="2800" b="1" dirty="0" smtClean="0"/>
              <a:t>Уменьшительно- ласкательное</a:t>
            </a:r>
            <a:r>
              <a:rPr lang="en-US" sz="1600" dirty="0" smtClean="0"/>
              <a:t>:</a:t>
            </a:r>
            <a:endParaRPr lang="ru-RU" sz="1600" dirty="0"/>
          </a:p>
          <a:p>
            <a:r>
              <a:rPr lang="ru-RU" sz="1600" dirty="0"/>
              <a:t>      </a:t>
            </a:r>
            <a:r>
              <a:rPr lang="ru-RU" sz="2800" b="1" i="1" dirty="0">
                <a:solidFill>
                  <a:srgbClr val="000099"/>
                </a:solidFill>
              </a:rPr>
              <a:t>з</a:t>
            </a:r>
            <a:r>
              <a:rPr lang="ru-RU" sz="2800" b="1" i="1" dirty="0">
                <a:solidFill>
                  <a:srgbClr val="FA040A"/>
                </a:solidFill>
              </a:rPr>
              <a:t>и</a:t>
            </a:r>
            <a:r>
              <a:rPr lang="ru-RU" sz="2800" b="1" i="1" dirty="0">
                <a:solidFill>
                  <a:srgbClr val="000099"/>
                </a:solidFill>
              </a:rPr>
              <a:t>ма - з</a:t>
            </a:r>
            <a:r>
              <a:rPr lang="ru-RU" sz="2800" b="1" i="1" dirty="0">
                <a:solidFill>
                  <a:srgbClr val="FA040A"/>
                </a:solidFill>
              </a:rPr>
              <a:t>и</a:t>
            </a:r>
            <a:r>
              <a:rPr lang="ru-RU" sz="2800" b="1" i="1" dirty="0">
                <a:solidFill>
                  <a:srgbClr val="000099"/>
                </a:solidFill>
              </a:rPr>
              <a:t>мушка</a:t>
            </a:r>
            <a:r>
              <a:rPr lang="ru-RU" dirty="0">
                <a:latin typeface="Perpetua Titling MT" pitchFamily="18" charset="0"/>
              </a:rPr>
              <a:t> </a:t>
            </a:r>
          </a:p>
        </p:txBody>
      </p:sp>
      <p:sp>
        <p:nvSpPr>
          <p:cNvPr id="18466" name="Line 34"/>
          <p:cNvSpPr>
            <a:spLocks noChangeShapeType="1"/>
          </p:cNvSpPr>
          <p:nvPr/>
        </p:nvSpPr>
        <p:spPr bwMode="auto">
          <a:xfrm flipH="1">
            <a:off x="2143108" y="3714752"/>
            <a:ext cx="71438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 flipH="1">
            <a:off x="2714612" y="3714752"/>
            <a:ext cx="71437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 flipH="1">
            <a:off x="2285984" y="5572140"/>
            <a:ext cx="71438" cy="1428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 flipH="1">
            <a:off x="6357950" y="3214686"/>
            <a:ext cx="71437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 flipH="1">
            <a:off x="5857884" y="4429132"/>
            <a:ext cx="71437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" name="Line 38"/>
          <p:cNvSpPr>
            <a:spLocks noChangeShapeType="1"/>
          </p:cNvSpPr>
          <p:nvPr/>
        </p:nvSpPr>
        <p:spPr bwMode="auto">
          <a:xfrm flipH="1">
            <a:off x="7286644" y="4500570"/>
            <a:ext cx="71438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 flipH="1">
            <a:off x="2928926" y="5572140"/>
            <a:ext cx="71438" cy="1428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" name="Line 42"/>
          <p:cNvSpPr>
            <a:spLocks noChangeShapeType="1"/>
          </p:cNvSpPr>
          <p:nvPr/>
        </p:nvSpPr>
        <p:spPr bwMode="auto">
          <a:xfrm flipH="1">
            <a:off x="5715008" y="6000768"/>
            <a:ext cx="71437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" name="Line 42"/>
          <p:cNvSpPr>
            <a:spLocks noChangeShapeType="1"/>
          </p:cNvSpPr>
          <p:nvPr/>
        </p:nvSpPr>
        <p:spPr bwMode="auto">
          <a:xfrm flipH="1">
            <a:off x="6357950" y="5929330"/>
            <a:ext cx="71437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442</Words>
  <PresentationFormat>Экран (4:3)</PresentationFormat>
  <Paragraphs>140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Я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777</cp:lastModifiedBy>
  <cp:revision>29</cp:revision>
  <dcterms:created xsi:type="dcterms:W3CDTF">2012-11-24T19:48:42Z</dcterms:created>
  <dcterms:modified xsi:type="dcterms:W3CDTF">2012-11-25T17:38:53Z</dcterms:modified>
</cp:coreProperties>
</file>