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8" r:id="rId10"/>
    <p:sldId id="262" r:id="rId11"/>
    <p:sldId id="269" r:id="rId12"/>
    <p:sldId id="263" r:id="rId13"/>
    <p:sldId id="267" r:id="rId14"/>
    <p:sldId id="271" r:id="rId15"/>
    <p:sldId id="270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8"/>
          <p:cNvSpPr>
            <a:spLocks noChangeArrowheads="1"/>
          </p:cNvSpPr>
          <p:nvPr/>
        </p:nvSpPr>
        <p:spPr bwMode="auto">
          <a:xfrm>
            <a:off x="457200" y="54102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latin typeface="Calibri" pitchFamily="34" charset="0"/>
              </a:rPr>
              <a:t>Металлы С</a:t>
            </a:r>
            <a:r>
              <a:rPr lang="en-US" sz="1800">
                <a:latin typeface="Calibri" pitchFamily="34" charset="0"/>
              </a:rPr>
              <a:t>u, Au, Ag</a:t>
            </a:r>
            <a:r>
              <a:rPr lang="ru-RU" sz="1800">
                <a:latin typeface="Calibri" pitchFamily="34" charset="0"/>
              </a:rPr>
              <a:t> не взаимодействуют с водой даже при нагревании.</a:t>
            </a:r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457200" y="32004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latin typeface="Calibri" pitchFamily="34" charset="0"/>
              </a:rPr>
              <a:t>Металлы обладают электропроводностью и теплопроводностью.</a:t>
            </a:r>
          </a:p>
        </p:txBody>
      </p:sp>
      <p:sp>
        <p:nvSpPr>
          <p:cNvPr id="6" name="AutoShape 16"/>
          <p:cNvSpPr>
            <a:spLocks noChangeArrowheads="1"/>
          </p:cNvSpPr>
          <p:nvPr/>
        </p:nvSpPr>
        <p:spPr bwMode="auto">
          <a:xfrm>
            <a:off x="457200" y="25146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latin typeface="Calibri" pitchFamily="34" charset="0"/>
              </a:rPr>
              <a:t>Для металлов характерна металлическая кристаллическая решетка.</a:t>
            </a: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457200" y="10668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>
                <a:latin typeface="Calibri" pitchFamily="34" charset="0"/>
              </a:rPr>
              <a:t>У атомов металлов на внешнем уровне 1-3 электрона.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57200" y="10668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>
                <a:latin typeface="+mn-lt"/>
              </a:rPr>
              <a:t>У атомов металлов на внешнем уровне 1-3 электрона.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457200" y="17526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>
                <a:latin typeface="+mn-lt"/>
              </a:rPr>
              <a:t>Металлы являются  восстановителями и окислителями.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57200" y="25146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>
                <a:latin typeface="+mn-lt"/>
              </a:rPr>
              <a:t>Для металлов характерна металлическая кристаллическая решетка.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457200" y="32004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>
                <a:latin typeface="+mn-lt"/>
              </a:rPr>
              <a:t>Металлы обладают электропроводностью и теплопроводностью.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57200" y="39624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latin typeface="+mn-lt"/>
              </a:rPr>
              <a:t>При взаимодействии с кислородом металлы принимают электроны.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57200" y="47244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>
                <a:latin typeface="+mn-lt"/>
              </a:rPr>
              <a:t>Все металлы активно взаимодействуют с кислотами.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457200" y="54102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latin typeface="+mn-lt"/>
              </a:rPr>
              <a:t>Металлы С</a:t>
            </a:r>
            <a:r>
              <a:rPr lang="en-US" sz="1800" dirty="0">
                <a:latin typeface="+mn-lt"/>
              </a:rPr>
              <a:t>u, Au, Ag</a:t>
            </a:r>
            <a:r>
              <a:rPr lang="ru-RU" sz="1800" dirty="0">
                <a:latin typeface="+mn-lt"/>
              </a:rPr>
              <a:t> не взаимодействуют с водой даже при нагревании.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57200" y="6096000"/>
            <a:ext cx="8534400" cy="6096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Na, K</a:t>
            </a:r>
            <a:r>
              <a:rPr lang="en-US" sz="1800" dirty="0" smtClean="0">
                <a:latin typeface="+mn-lt"/>
              </a:rPr>
              <a:t> 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>
                <a:latin typeface="+mn-lt"/>
              </a:rPr>
              <a:t>относятся к щелочноземельным металлам.</a:t>
            </a:r>
          </a:p>
        </p:txBody>
      </p:sp>
      <p:sp>
        <p:nvSpPr>
          <p:cNvPr id="16" name="Rectangle 15"/>
          <p:cNvSpPr txBox="1">
            <a:spLocks noChangeArrowheads="1"/>
          </p:cNvSpPr>
          <p:nvPr/>
        </p:nvSpPr>
        <p:spPr>
          <a:xfrm>
            <a:off x="685800" y="457200"/>
            <a:ext cx="7772400" cy="685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утверждения верны: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60648"/>
            <a:ext cx="8229600" cy="5602627"/>
          </a:xfrm>
        </p:spPr>
        <p:txBody>
          <a:bodyPr>
            <a:normAutofit fontScale="25000" lnSpcReduction="20000"/>
          </a:bodyPr>
          <a:lstStyle/>
          <a:p>
            <a:r>
              <a:rPr lang="ru-RU" sz="9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Соли щелочных металлов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– твердые кристаллические вещества ионного строения.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– каменная соль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карбонат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натрия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NaHCO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-Гидрокарбонат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натрия (пищевая сода)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карбонат калия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(поташ)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96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9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– кристаллогидрат сульфата натрия(глауберова соль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селитра</a:t>
            </a: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9600" b="1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сильвинит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Почти все соли натрия и калия растворимы в воде; сульфат, карбонат и фторид лития плохо растворимы в воде.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691680" y="4797152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979712" y="3284984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6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рименение веществ СЛАЙДЫ\ch09_11_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"/>
            <a:ext cx="88392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26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Электролиз расплава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aseline="30000" dirty="0" err="1">
                <a:latin typeface="Times New Roman" pitchFamily="18" charset="0"/>
                <a:cs typeface="Times New Roman" pitchFamily="18" charset="0"/>
              </a:rPr>
              <a:t>эл.ток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катоде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1е             Ме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аноде: 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- 1e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суммарный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процесс: 2Ме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2Ме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ru-RU" baseline="30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endParaRPr lang="ru-RU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Способы получения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628742" y="2420888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311703" y="3005044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311703" y="3646096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896161" y="4329841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9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каком элементе идет речь?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9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Хранят обычно в керосине, и бегает он по воде,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природе, помните, отныне,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Свободным нет его нигде,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солях открыть его возможно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Желтеет пламя от него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получить из соли можно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Дэви получил его.</a:t>
            </a:r>
            <a:r>
              <a:rPr lang="ru-RU" dirty="0" smtClean="0">
                <a:latin typeface="Arial" charset="0"/>
                <a:cs typeface="Arial" charset="0"/>
              </a:rPr>
              <a:t/>
            </a:r>
            <a:br>
              <a:rPr lang="ru-RU" dirty="0" smtClean="0">
                <a:latin typeface="Arial" charset="0"/>
                <a:cs typeface="Arial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60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Запишите уравнения реакций взаимодействия калия с кислородом, с бромом, с фосфором, с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водой.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Напишите электронный баланс для этих реакций.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Задание 2: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33375"/>
            <a:ext cx="316865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46100" y="2781300"/>
            <a:ext cx="812165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660066"/>
                </a:solidFill>
                <a:latin typeface="Arial" charset="0"/>
              </a:rPr>
              <a:t>               </a:t>
            </a:r>
            <a:r>
              <a:rPr lang="ru-RU" sz="2400" b="1" dirty="0">
                <a:latin typeface="Arial" charset="0"/>
              </a:rPr>
              <a:t>              1.Что нового вы сегодня узнали на </a:t>
            </a:r>
          </a:p>
          <a:p>
            <a:pPr eaLnBrk="1" hangingPunct="1"/>
            <a:r>
              <a:rPr lang="ru-RU" sz="2400" b="1" dirty="0">
                <a:latin typeface="Arial" charset="0"/>
              </a:rPr>
              <a:t>                             уроке, чему научились?</a:t>
            </a:r>
          </a:p>
          <a:p>
            <a:pPr eaLnBrk="1" hangingPunct="1"/>
            <a:endParaRPr lang="ru-RU" sz="2400" b="1" dirty="0">
              <a:latin typeface="Arial" charset="0"/>
            </a:endParaRPr>
          </a:p>
          <a:p>
            <a:pPr eaLnBrk="1" hangingPunct="1"/>
            <a:r>
              <a:rPr lang="ru-RU" sz="2400" b="1" dirty="0">
                <a:latin typeface="Arial" charset="0"/>
              </a:rPr>
              <a:t>                    2.Что еще хотели бы узнать, изучить?</a:t>
            </a:r>
          </a:p>
          <a:p>
            <a:pPr eaLnBrk="1" hangingPunct="1"/>
            <a:endParaRPr lang="ru-RU" sz="2400" b="1" dirty="0">
              <a:latin typeface="Arial" charset="0"/>
            </a:endParaRPr>
          </a:p>
          <a:p>
            <a:pPr eaLnBrk="1" hangingPunct="1"/>
            <a:r>
              <a:rPr lang="ru-RU" sz="2400" b="1" dirty="0">
                <a:latin typeface="Arial" charset="0"/>
              </a:rPr>
              <a:t>          3.Что понравилось на уроке, а что нет?</a:t>
            </a:r>
          </a:p>
          <a:p>
            <a:pPr eaLnBrk="1" hangingPunct="1"/>
            <a:endParaRPr lang="ru-RU" sz="2400" b="1" dirty="0">
              <a:latin typeface="Arial" charset="0"/>
            </a:endParaRPr>
          </a:p>
          <a:p>
            <a:pPr eaLnBrk="1" hangingPunct="1"/>
            <a:r>
              <a:rPr lang="ru-RU" sz="2400" b="1" dirty="0">
                <a:latin typeface="Arial" charset="0"/>
              </a:rPr>
              <a:t>4.Ваши пожелания себе, одноклассникам, учителю.</a:t>
            </a:r>
          </a:p>
        </p:txBody>
      </p:sp>
      <p:sp>
        <p:nvSpPr>
          <p:cNvPr id="4" name="Заголовок 11"/>
          <p:cNvSpPr txBox="1">
            <a:spLocks/>
          </p:cNvSpPr>
          <p:nvPr/>
        </p:nvSpPr>
        <p:spPr>
          <a:xfrm>
            <a:off x="2987675" y="338138"/>
            <a:ext cx="5699125" cy="125253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Подведем итог:</a:t>
            </a:r>
          </a:p>
        </p:txBody>
      </p:sp>
    </p:spTree>
    <p:extLst>
      <p:ext uri="{BB962C8B-B14F-4D97-AF65-F5344CB8AC3E}">
        <p14:creationId xmlns:p14="http://schemas.microsoft.com/office/powerpoint/2010/main" val="212102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5987008" cy="1515624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§ 11, упр. 1,2,5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ШКОЛА\Дидактические материалы\9 класс\Ме пр\Новая папка\23089cb8f277bababae1c3edb9190edc.wix_m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780927"/>
            <a:ext cx="2880320" cy="3672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6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Дайте характеристику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его положению в Периодической системе по плану: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а)положение в Периодической системе;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б)состав ядра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в)распределение электронов по энергетическим уровням;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г)степень окисления;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д)формулы оксида и гидроксида, их характер.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Задание 1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4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Щелочные металлы.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Химические свойства. Важнейшие соединения щелочных металлов.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73397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Щелочные металлы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хорошие восстановители</a:t>
            </a:r>
          </a:p>
          <a:p>
            <a:pPr marL="109728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Взаимодействуют с окислителями: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Неметаллами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Водой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Кислотами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067944" y="1560338"/>
            <a:ext cx="432048" cy="64807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кислородом</a:t>
            </a:r>
          </a:p>
          <a:p>
            <a:pPr marL="109728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 + 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 algn="ct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оксид лития</a:t>
            </a:r>
          </a:p>
          <a:p>
            <a:pPr marL="109728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 + 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                                пероксид натрия</a:t>
            </a:r>
          </a:p>
          <a:p>
            <a:pPr marL="109728" indent="0">
              <a:buNone/>
            </a:pPr>
            <a:endParaRPr lang="ru-RU" sz="1800" dirty="0"/>
          </a:p>
          <a:p>
            <a:pPr marL="109728" indent="0">
              <a:lnSpc>
                <a:spcPct val="150000"/>
              </a:lnSpc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Литий при сгорании на воздухе образует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основной оксид (остальные ЩМ образуют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пероксиды)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Взаимодействие с простыми веществами-неметаллами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7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1926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 галогенами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Cl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Хлорид лития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2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Хлорид натрия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 серой 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сульфид лития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сульфид натрия</a:t>
            </a:r>
            <a:endParaRPr lang="ru-RU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 водородом</a:t>
            </a:r>
          </a:p>
          <a:p>
            <a:pPr marL="109728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 + 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LiH</a:t>
            </a:r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NaH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2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водой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LiOH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Гидроксид лития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Гидроксид натрия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С растворами кислот (уравнения обычно не пишут)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2Na + 2HCl → 2NaCl +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2Li + 2HCl → 2LiCl +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Взаимодействие со сложными веществами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6740624" y="4725144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581684" y="5373216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6740624" y="207016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6766549" y="2852936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34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Оксиды 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en-US" sz="2400" u="sng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твердые вещества. Имеют ярко выраженные основные свойства: взаимодействуют с кислотными оксидами, водой, кислотами.</a:t>
            </a:r>
          </a:p>
          <a:p>
            <a:pPr marL="109728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Гидроксиды 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MeOH</a:t>
            </a:r>
            <a:r>
              <a:rPr lang="ru-RU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твердые белые вещества. Очень гигроскопичны. Хорошо растворяются в воде с выделением теплоты. Относятся к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щелочам.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Взаимодействуют с кислотами, кислотными оксидами, солями, амфотерными оксидами и гидроксидами.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Важнейшие соединения щелочных металлов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0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фото сложные вещества\гидроксид калия кристаллически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00150"/>
            <a:ext cx="3657600" cy="27432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Documents and Settings\Admin\Мои документы\фото сложные вещества\гидроксид лития кристаллически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91000"/>
            <a:ext cx="3505200" cy="1981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Documents and Settings\Admin\Мои документы\фото сложные вещества\гидроксид натрия кристаллический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19200"/>
            <a:ext cx="3733800" cy="28003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" y="3622675"/>
            <a:ext cx="38369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/>
              <a:t>KOH – </a:t>
            </a:r>
            <a:r>
              <a:rPr lang="ru-RU" b="1"/>
              <a:t>гидроксид калия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708525" y="3546475"/>
            <a:ext cx="397827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/>
              <a:t>NaOH</a:t>
            </a:r>
            <a:r>
              <a:rPr lang="ru-RU" b="1"/>
              <a:t> – гидроксид натрия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52400" y="6172200"/>
            <a:ext cx="4114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err="1"/>
              <a:t>LiOH</a:t>
            </a:r>
            <a:r>
              <a:rPr lang="en-US" b="1" dirty="0"/>
              <a:t> – </a:t>
            </a:r>
            <a:r>
              <a:rPr lang="ru-RU" b="1" dirty="0"/>
              <a:t>гидроксид лития</a:t>
            </a:r>
          </a:p>
        </p:txBody>
      </p:sp>
      <p:sp>
        <p:nvSpPr>
          <p:cNvPr id="10" name="Rectangle 9"/>
          <p:cNvSpPr txBox="1">
            <a:spLocks noChangeArrowheads="1"/>
          </p:cNvSpPr>
          <p:nvPr/>
        </p:nvSpPr>
        <p:spPr>
          <a:xfrm>
            <a:off x="533400" y="188640"/>
            <a:ext cx="8134672" cy="838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Гидроксиды щелочных металлов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724400" y="4343400"/>
            <a:ext cx="3657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Какова общая формула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Гидроксидов ЩМ?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272</TotalTime>
  <Words>601</Words>
  <Application>Microsoft Office PowerPoint</Application>
  <PresentationFormat>Экран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Задание 1</vt:lpstr>
      <vt:lpstr>Щелочные металлы. </vt:lpstr>
      <vt:lpstr>Презентация PowerPoint</vt:lpstr>
      <vt:lpstr>Взаимодействие с простыми веществами-неметаллами</vt:lpstr>
      <vt:lpstr>Презентация PowerPoint</vt:lpstr>
      <vt:lpstr>Взаимодействие со сложными веществами</vt:lpstr>
      <vt:lpstr>Важнейшие соединения щелочных металлов</vt:lpstr>
      <vt:lpstr>Презентация PowerPoint</vt:lpstr>
      <vt:lpstr>Презентация PowerPoint</vt:lpstr>
      <vt:lpstr>Презентация PowerPoint</vt:lpstr>
      <vt:lpstr>Способы получения</vt:lpstr>
      <vt:lpstr>Презентация PowerPoint</vt:lpstr>
      <vt:lpstr>Задание 2: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Щелочные металлы. </dc:title>
  <cp:lastModifiedBy>User</cp:lastModifiedBy>
  <cp:revision>19</cp:revision>
  <dcterms:modified xsi:type="dcterms:W3CDTF">2015-10-19T08:03:28Z</dcterms:modified>
</cp:coreProperties>
</file>