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524"/>
    <a:srgbClr val="D85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4660"/>
  </p:normalViewPr>
  <p:slideViewPr>
    <p:cSldViewPr>
      <p:cViewPr varScale="1">
        <p:scale>
          <a:sx n="47" d="100"/>
          <a:sy n="47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58F1DC-8787-4B4F-A624-AF41228F19D0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3B09BF-7FC8-4C70-9D61-7398139BD11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836712"/>
            <a:ext cx="6095854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Вахта памяти в   </a:t>
            </a:r>
            <a:r>
              <a:rPr lang="ru-RU" sz="4400" cap="none" dirty="0" err="1" smtClean="0"/>
              <a:t>г</a:t>
            </a:r>
            <a:r>
              <a:rPr lang="ru-RU" dirty="0" err="1" smtClean="0"/>
              <a:t>.Ровеньки</a:t>
            </a:r>
            <a:r>
              <a:rPr lang="ru-RU" dirty="0" smtClean="0"/>
              <a:t>,   </a:t>
            </a:r>
            <a:br>
              <a:rPr lang="ru-RU" dirty="0" smtClean="0"/>
            </a:br>
            <a:r>
              <a:rPr lang="ru-RU" dirty="0" smtClean="0"/>
              <a:t>Луганской обл.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284985"/>
            <a:ext cx="4896544" cy="280831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Никто не забыт, ничто не забыто</a:t>
            </a:r>
          </a:p>
          <a:p>
            <a:endParaRPr lang="ru-RU" sz="36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Подготовил: учитель </a:t>
            </a:r>
            <a:r>
              <a:rPr lang="en-US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II </a:t>
            </a:r>
            <a:r>
              <a:rPr lang="ru-RU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категории РОШ № 12</a:t>
            </a:r>
          </a:p>
          <a:p>
            <a:pPr algn="r"/>
            <a:r>
              <a:rPr lang="ru-RU" sz="16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Миронюк</a:t>
            </a:r>
            <a:r>
              <a:rPr lang="ru-RU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Лилия Александровна, </a:t>
            </a:r>
          </a:p>
          <a:p>
            <a:pPr algn="r"/>
            <a:r>
              <a:rPr lang="ru-RU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учащиеся 10го класса</a:t>
            </a:r>
            <a:endParaRPr lang="ru-RU" sz="16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352928" cy="6336704"/>
          </a:xfrm>
        </p:spPr>
        <p:txBody>
          <a:bodyPr>
            <a:noAutofit/>
          </a:bodyPr>
          <a:lstStyle/>
          <a:p>
            <a:pPr marL="137160" indent="45720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Ранним утром 9 февраля 1943 года по ул. Шевченко в Гремучий лес под усиленным конвоем гнали молодогвардейцев на расстрел. Избитые, изувеченные, но не покоренные шли в свой последний путь, в свое бессмертие герои..</a:t>
            </a:r>
          </a:p>
          <a:p>
            <a:pPr marL="137160" indent="457200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омиссар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«Молодой гвардии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» Герой Советского Союза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Олег Кошевой, член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штаба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Герой Советского Союза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Любовь Шевцова, молодогвардейцы Дмитрий Огурцов, Виктор Субботин,  Семен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Остапенко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похоронены в центральной части города.</a:t>
            </a:r>
          </a:p>
          <a:p>
            <a:pPr marL="137160" indent="45720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 месте их захоронения воздвигнут мемориальный комплекс «Слава». Из года в год здесь несут караул учащиеся школ города,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чтобы еще раз поклониться подвигу героев-краснодонцев. И здесь, у гудящего, как тревожный набат, Вечного огня,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дают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клятву верности долгу павших.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5013176"/>
            <a:ext cx="698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ПОЧЕТНЫЕ </a:t>
            </a:r>
            <a:r>
              <a:rPr lang="ru-RU" sz="2000" b="1" dirty="0" smtClean="0"/>
              <a:t>КАРАУЛЬНЫЕ 10ГО КЛАССА </a:t>
            </a:r>
          </a:p>
          <a:p>
            <a:pPr algn="ctr"/>
            <a:r>
              <a:rPr lang="ru-RU" sz="2000" b="1" dirty="0" smtClean="0"/>
              <a:t> РОШ № 12 Г. РОВЕНЬКИ У ВЕЧНОГО ОГНЯ</a:t>
            </a:r>
          </a:p>
          <a:p>
            <a:pPr algn="ctr"/>
            <a:r>
              <a:rPr lang="ru-RU" sz="2000" b="1" dirty="0" smtClean="0"/>
              <a:t> НА МЕМОРИАЛЬНОМ КОМПЛЕКСЕ</a:t>
            </a:r>
          </a:p>
          <a:p>
            <a:pPr algn="ctr"/>
            <a:r>
              <a:rPr lang="ru-RU" sz="2000" b="1" dirty="0" smtClean="0"/>
              <a:t> «СЛАВА»</a:t>
            </a:r>
            <a:endParaRPr lang="ru-RU" sz="2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476672"/>
            <a:ext cx="74888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0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76464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80" y="764704"/>
            <a:ext cx="4752528" cy="3744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4896544" cy="3154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2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7" y="188640"/>
            <a:ext cx="4841641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4419704" cy="2448272"/>
          </a:xfrm>
        </p:spPr>
        <p:txBody>
          <a:bodyPr>
            <a:normAutofit fontScale="90000"/>
          </a:bodyPr>
          <a:lstStyle/>
          <a:p>
            <a:r>
              <a:rPr lang="ru-RU" dirty="0"/>
              <a:t>«Никто не будет забыт, ничто не будет забыто!»</a:t>
            </a:r>
            <a:br>
              <a:rPr lang="ru-RU" dirty="0"/>
            </a:br>
            <a:endParaRPr lang="ru-RU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597666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7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896544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139136" cy="6336704"/>
          </a:xfrm>
        </p:spPr>
        <p:txBody>
          <a:bodyPr>
            <a:normAutofit/>
          </a:bodyPr>
          <a:lstStyle/>
          <a:p>
            <a:pPr marL="137160" indent="45720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18 июля 1942 года город был занят немецкими войсками.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Оккупанты нанесли большой убыток экономике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Ровенёк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. Были подорваны мукомольный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завод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, железнодорожный вокзал, элеватор, выведены из строя практически все шахты.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37160" indent="45720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За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время оккупации в Гремучем лесу были расстреляны 375 мирных жителей, здесь же были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казнены молодогвардейцы: Олег Кошевой, Любовь Шевцова, Дмитрий Огурцов, Семен Остапенко, Виктор Субботин.</a:t>
            </a:r>
          </a:p>
          <a:p>
            <a:pPr marL="137160" indent="45720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 месте их казни установлен памятник, на котором слова чешского писателя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Ю.Фучика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«..Но и мертвые мы будем жить в частице вашего великого счастья: ведь мы вложили в него нашу жизнь..».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же такие молодогвардейцы?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340768"/>
            <a:ext cx="4536504" cy="5184576"/>
          </a:xfrm>
        </p:spPr>
        <p:txBody>
          <a:bodyPr>
            <a:normAutofit fontScale="92500" lnSpcReduction="20000"/>
          </a:bodyPr>
          <a:lstStyle/>
          <a:p>
            <a:pPr marL="137160" indent="457200">
              <a:buNone/>
            </a:pPr>
            <a:r>
              <a:rPr lang="ru-RU" dirty="0" smtClean="0"/>
              <a:t>«Молодая гвардия» - подпольная антифашистская организация юношей и девушек, действующая во время Великой Отечественной войны в районе Луганской области.</a:t>
            </a:r>
          </a:p>
          <a:p>
            <a:pPr marL="137160" indent="457200">
              <a:buNone/>
            </a:pPr>
            <a:r>
              <a:rPr lang="ru-RU" dirty="0" smtClean="0"/>
              <a:t>Это были обычные мальчишки и девчонки, школьники как вы. Самому младшему участнику подполья было всего 14 лет. </a:t>
            </a:r>
          </a:p>
          <a:p>
            <a:pPr marL="137160" indent="457200">
              <a:buNone/>
            </a:pPr>
            <a:r>
              <a:rPr lang="ru-RU" dirty="0" smtClean="0"/>
              <a:t>Участников этой организации </a:t>
            </a:r>
            <a:r>
              <a:rPr lang="ru-RU" dirty="0"/>
              <a:t>называют </a:t>
            </a:r>
            <a:r>
              <a:rPr lang="ru-RU" b="1" dirty="0"/>
              <a:t>молодогвардейцы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764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4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Деятельность молодогвардейцев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90465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dirty="0" smtClean="0"/>
              <a:t>Из письма секретаря ЦК/б/У </a:t>
            </a:r>
            <a:r>
              <a:rPr lang="ru-RU" sz="2400" dirty="0" err="1" smtClean="0"/>
              <a:t>Н.Хрущева</a:t>
            </a:r>
            <a:r>
              <a:rPr lang="ru-RU" sz="2400" dirty="0" smtClean="0"/>
              <a:t> 8/</a:t>
            </a:r>
            <a:r>
              <a:rPr lang="en-US" sz="2400" dirty="0" smtClean="0"/>
              <a:t>IX</a:t>
            </a:r>
            <a:r>
              <a:rPr lang="ru-RU" sz="2400" dirty="0" smtClean="0"/>
              <a:t> – 1943г. </a:t>
            </a:r>
            <a:r>
              <a:rPr lang="ru-RU" sz="2400" dirty="0"/>
              <a:t>т</a:t>
            </a:r>
            <a:r>
              <a:rPr lang="ru-RU" sz="2400" dirty="0" smtClean="0"/>
              <a:t>оварищу Сталину И.В. : «Свою </a:t>
            </a:r>
            <a:r>
              <a:rPr lang="ru-RU" sz="2400" dirty="0"/>
              <a:t>деятельность молодогвардейцы начали с создания примитивной типографии. Учащиеся 9-10 классов </a:t>
            </a:r>
            <a:r>
              <a:rPr lang="ru-RU" sz="2400" dirty="0" smtClean="0"/>
              <a:t>своими </a:t>
            </a:r>
            <a:r>
              <a:rPr lang="ru-RU" sz="2400" dirty="0"/>
              <a:t>силами сделали радиоприемник. Через некоторое время они уже принимали сообщения Советского Информбюро и приступили к изданию листовок. Листовки расклеивались </a:t>
            </a:r>
            <a:r>
              <a:rPr lang="ru-RU" sz="2400" dirty="0" smtClean="0"/>
              <a:t>везде. </a:t>
            </a:r>
            <a:r>
              <a:rPr lang="ru-RU" sz="2400" dirty="0"/>
              <a:t>  </a:t>
            </a:r>
            <a:r>
              <a:rPr lang="ru-RU" sz="2400" dirty="0" smtClean="0"/>
              <a:t>Листовки</a:t>
            </a:r>
            <a:r>
              <a:rPr lang="ru-RU" sz="2400" dirty="0"/>
              <a:t>, оказывавшие на население громадное влияние, информировали, главным образом, о положении на </a:t>
            </a:r>
            <a:r>
              <a:rPr lang="ru-RU" sz="2400" dirty="0" smtClean="0"/>
              <a:t>фронтах. Значительное </a:t>
            </a:r>
            <a:r>
              <a:rPr lang="ru-RU" sz="2400" dirty="0"/>
              <a:t>количество листовок было посвящено увозу немцами советской молодежи в Германию. Благодаря широкому распространению этих листовок, призывавших к саботажу мобилизации населения в Германию, проводимая немцами кампания по вербовке провалилась</a:t>
            </a:r>
            <a:r>
              <a:rPr lang="ru-RU" sz="2400" dirty="0" smtClean="0"/>
              <a:t>.</a:t>
            </a:r>
          </a:p>
          <a:p>
            <a:pPr marL="137160" indent="0">
              <a:buNone/>
            </a:pPr>
            <a:r>
              <a:rPr lang="ru-RU" sz="2400" dirty="0"/>
              <a:t>Молодогвардейцам приходилось работать в очень трудных условиях, беспрерывно подвергаясь опасности бить раскрытыми агентами </a:t>
            </a:r>
            <a:r>
              <a:rPr lang="ru-RU" sz="2400" dirty="0" smtClean="0"/>
              <a:t>гестапо…»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23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80" y="2852936"/>
            <a:ext cx="417646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6635080" cy="5688672"/>
          </a:xfrm>
        </p:spPr>
        <p:txBody>
          <a:bodyPr>
            <a:normAutofit lnSpcReduction="10000"/>
          </a:bodyPr>
          <a:lstStyle/>
          <a:p>
            <a:pPr marL="137160" indent="457200">
              <a:buNone/>
            </a:pPr>
            <a:r>
              <a:rPr lang="ru-RU" sz="2400" dirty="0"/>
              <a:t>"Молодая Гвардия" не ограничивалась агитационной работой, она вела деятельную подготовку к вооруженному выступлению" С этой целью они собрали: 15 автоматов, 80 винтовок, 300 гранат, более 15 000 патронов и 65 кг взрывчатых веществ. К началу зимы 1942 г. организация представляла собой сплоченный, боевой отряд, имеющий опыт политической и боевой деятельности</a:t>
            </a:r>
            <a:r>
              <a:rPr lang="ru-RU" sz="2400" dirty="0" smtClean="0"/>
              <a:t>.</a:t>
            </a:r>
          </a:p>
          <a:p>
            <a:pPr marL="137160" indent="457200">
              <a:buNone/>
            </a:pPr>
            <a:r>
              <a:rPr lang="ru-RU" sz="2400" dirty="0" smtClean="0"/>
              <a:t>В </a:t>
            </a:r>
            <a:r>
              <a:rPr lang="ru-RU" sz="2400" dirty="0"/>
              <a:t>январе 1943 года в момент активной деятельности организации, по доносу предателей, гестаповцы арестовали большинство членов "Молодой Гвардии" и после зверских пыток и издевательств в</a:t>
            </a:r>
            <a:r>
              <a:rPr lang="ru-RU" dirty="0"/>
              <a:t>се они были сброшены в шурф шахты </a:t>
            </a:r>
            <a:r>
              <a:rPr lang="ru-RU" dirty="0" smtClean="0"/>
              <a:t>N5 в </a:t>
            </a:r>
            <a:r>
              <a:rPr lang="ru-RU" dirty="0" err="1" smtClean="0"/>
              <a:t>г.Краснодон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0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48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66247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32656"/>
            <a:ext cx="5148064" cy="2736304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«Что я чувствовал, стоя возле этого шурфа через многие года? Было страшно. Казалось что я слышу как они кричат  от боли и зовут на помощь. Ведь, как говорили очевидцы:  «Еще неделю были слышны их крики» 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lnSpcReduction="10000"/>
          </a:bodyPr>
          <a:lstStyle/>
          <a:p>
            <a:pPr marL="137160" indent="457200">
              <a:buNone/>
            </a:pPr>
            <a:r>
              <a:rPr lang="ru-RU" sz="2400" dirty="0" smtClean="0"/>
              <a:t>Не все молодогвардейцы погибли в шурфе шахты №5.  В камерах гестапо в Ровеньках томились комиссар «Молодой гвардии» Олег Кошевой, член штаба Любовь Шевцова, молодогвардейцы Дмитрий Огурцов, Виктор Субботин,  Семен Остапенко. </a:t>
            </a:r>
          </a:p>
          <a:p>
            <a:pPr marL="137160" indent="457200">
              <a:buNone/>
            </a:pPr>
            <a:r>
              <a:rPr lang="ru-RU" sz="2000" dirty="0"/>
              <a:t>Справка о злодеяниях немецко-фашистских захватчиков, об увечьях, нанесённых подпольщикам Краснодона в результате допросов </a:t>
            </a:r>
            <a:r>
              <a:rPr lang="ru-RU" sz="2000" dirty="0" smtClean="0"/>
              <a:t>в </a:t>
            </a:r>
            <a:r>
              <a:rPr lang="ru-RU" sz="2000" dirty="0"/>
              <a:t>Гремучем лесу города Ровеньки в январе-феврале 1943 </a:t>
            </a:r>
            <a:r>
              <a:rPr lang="ru-RU" sz="2000" dirty="0" smtClean="0"/>
              <a:t>года (составлена </a:t>
            </a:r>
            <a:r>
              <a:rPr lang="ru-RU" sz="2000" b="1" dirty="0"/>
              <a:t>на основании архивных документов музея </a:t>
            </a:r>
            <a:r>
              <a:rPr lang="ru-RU" sz="2000" b="1" dirty="0" smtClean="0"/>
              <a:t>«Молодая гвардия» )</a:t>
            </a:r>
            <a:r>
              <a:rPr lang="ru-RU" sz="2000" dirty="0" smtClean="0"/>
              <a:t>: </a:t>
            </a:r>
          </a:p>
          <a:p>
            <a:pPr marL="137160" indent="457200">
              <a:buNone/>
            </a:pPr>
            <a:r>
              <a:rPr lang="ru-RU" sz="2000" u="sng" dirty="0"/>
              <a:t>Кошевой Олег Васильевич</a:t>
            </a:r>
            <a:r>
              <a:rPr lang="ru-RU" sz="2000" dirty="0"/>
              <a:t> - 1924 года рождения. Тело носило следы нечеловеческих истязаний: не было глаза, в щеке была рана, выбит затылок, волосы на висках седые</a:t>
            </a:r>
            <a:r>
              <a:rPr lang="ru-RU" sz="2000" dirty="0" smtClean="0"/>
              <a:t>. </a:t>
            </a:r>
            <a:r>
              <a:rPr lang="ru-RU" sz="2000" dirty="0"/>
              <a:t>/Архив музея "Молодая гвардия", ф. 1, д 636, л. 24</a:t>
            </a:r>
            <a:r>
              <a:rPr lang="ru-RU" sz="2000" dirty="0" smtClean="0"/>
              <a:t>/</a:t>
            </a:r>
          </a:p>
          <a:p>
            <a:pPr marL="137160" indent="457200">
              <a:buNone/>
            </a:pPr>
            <a:r>
              <a:rPr lang="ru-RU" sz="2000" u="sng" dirty="0"/>
              <a:t>Остапенко Семён </a:t>
            </a:r>
            <a:r>
              <a:rPr lang="ru-RU" sz="2000" u="sng" dirty="0" err="1"/>
              <a:t>Макарович</a:t>
            </a:r>
            <a:r>
              <a:rPr lang="ru-RU" sz="2000" dirty="0"/>
              <a:t> - 1927 года рождения. Тело Остапенко носило следы жестоких пыток. Ударом приклада </a:t>
            </a:r>
            <a:r>
              <a:rPr lang="ru-RU" sz="2000" dirty="0" err="1"/>
              <a:t>разможжён</a:t>
            </a:r>
            <a:r>
              <a:rPr lang="ru-RU" sz="2000" dirty="0"/>
              <a:t> череп.</a:t>
            </a:r>
            <a:br>
              <a:rPr lang="ru-RU" sz="2000" dirty="0"/>
            </a:br>
            <a:r>
              <a:rPr lang="ru-RU" sz="2000" dirty="0"/>
              <a:t>    /</a:t>
            </a:r>
            <a:r>
              <a:rPr lang="ru-RU" sz="2000" dirty="0" err="1"/>
              <a:t>Сб</a:t>
            </a:r>
            <a:r>
              <a:rPr lang="ru-RU" sz="2000" dirty="0"/>
              <a:t> . документов "Молодая гвардия", изд.-во "Донбасс", 1969/</a:t>
            </a:r>
            <a:br>
              <a:rPr lang="ru-RU" sz="2000" dirty="0"/>
            </a:br>
            <a:r>
              <a:rPr lang="ru-RU" sz="2000" dirty="0"/>
              <a:t>   </a:t>
            </a:r>
            <a:r>
              <a:rPr lang="ru-RU" sz="2000" u="sng" dirty="0"/>
              <a:t>Шевцова Любовь Григорьевна</a:t>
            </a:r>
            <a:r>
              <a:rPr lang="ru-RU" sz="2000" dirty="0"/>
              <a:t> - 1924 года рождения. На теле Любы Шевцовой было вырезано несколько звёзд. Расстреляна разрывной пулей в лицо.</a:t>
            </a:r>
            <a:br>
              <a:rPr lang="ru-RU" sz="2000" dirty="0"/>
            </a:br>
            <a:r>
              <a:rPr lang="ru-RU" sz="2000" dirty="0"/>
              <a:t>    /Архив музея "Молодая гвардия", </a:t>
            </a:r>
            <a:r>
              <a:rPr lang="ru-RU" sz="2000" dirty="0" err="1"/>
              <a:t>ф.I</a:t>
            </a:r>
            <a:r>
              <a:rPr lang="ru-RU" sz="2000" dirty="0"/>
              <a:t>, д 2183, л.8/</a:t>
            </a:r>
          </a:p>
        </p:txBody>
      </p:sp>
    </p:spTree>
    <p:extLst>
      <p:ext uri="{BB962C8B-B14F-4D97-AF65-F5344CB8AC3E}">
        <p14:creationId xmlns:p14="http://schemas.microsoft.com/office/powerpoint/2010/main" val="7744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0" y="260648"/>
            <a:ext cx="4676750" cy="2805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05524"/>
                </a:solidFill>
              </a:rPr>
              <a:t>В 1967 году на месте </a:t>
            </a:r>
            <a:r>
              <a:rPr lang="ru-RU" dirty="0">
                <a:solidFill>
                  <a:srgbClr val="F05524"/>
                </a:solidFill>
              </a:rPr>
              <a:t>з</a:t>
            </a:r>
            <a:r>
              <a:rPr lang="ru-RU" dirty="0" smtClean="0">
                <a:solidFill>
                  <a:srgbClr val="F05524"/>
                </a:solidFill>
              </a:rPr>
              <a:t>дания гестапо в </a:t>
            </a:r>
            <a:r>
              <a:rPr lang="ru-RU" dirty="0" err="1" smtClean="0">
                <a:solidFill>
                  <a:srgbClr val="F05524"/>
                </a:solidFill>
              </a:rPr>
              <a:t>г.Ровеньки</a:t>
            </a:r>
            <a:r>
              <a:rPr lang="ru-RU" dirty="0" smtClean="0">
                <a:solidFill>
                  <a:srgbClr val="F05524"/>
                </a:solidFill>
              </a:rPr>
              <a:t> был открыт музей «Памяти погибших».</a:t>
            </a:r>
            <a:endParaRPr lang="ru-RU" dirty="0">
              <a:solidFill>
                <a:srgbClr val="F05524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60" y="1340768"/>
            <a:ext cx="4830440" cy="40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553929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Камера, в которой томился комиссар «Молодой гвардии» Олег Кошевой  и другие члены организации. 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" y="2703338"/>
            <a:ext cx="4892775" cy="3791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1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5472608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85960"/>
            <a:ext cx="6563072" cy="453654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«Проходишь все залы музея, проходишь камеру пыток – где видишь все нечеловеческие инструменты для ужасных пыток, заходишь в камеру – где находились молодогвардейцы, слышишь запись их голосов, выходишь из двери, которая ведет в лес. Мне не хватало воздуха, казалось ветер очень теплый и свежий как никогда, солнце ярче. Это была всего лишь экскурсия в музей. А что же чувствовали тогда те ребята, когда выходили в эту дверь?»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</TotalTime>
  <Words>794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Вахта памяти в   г.Ровеньки,    Луганской обл.</vt:lpstr>
      <vt:lpstr>Презентация PowerPoint</vt:lpstr>
      <vt:lpstr>Кто же такие молодогвардейцы?</vt:lpstr>
      <vt:lpstr>Деятельность молодогвардейцев.</vt:lpstr>
      <vt:lpstr>Презентация PowerPoint</vt:lpstr>
      <vt:lpstr>«Что я чувствовал, стоя возле этого шурфа через многие года? Было страшно. Казалось что я слышу как они кричат  от боли и зовут на помощь. Ведь, как говорили очевидцы:  «Еще неделю были слышны их крики»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«Никто не будет забыт, ничто не будет забыто!»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Лиля</cp:lastModifiedBy>
  <cp:revision>23</cp:revision>
  <dcterms:created xsi:type="dcterms:W3CDTF">2016-02-12T09:04:38Z</dcterms:created>
  <dcterms:modified xsi:type="dcterms:W3CDTF">2016-02-12T14:52:48Z</dcterms:modified>
</cp:coreProperties>
</file>