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61" r:id="rId4"/>
    <p:sldId id="259" r:id="rId5"/>
    <p:sldId id="276" r:id="rId6"/>
    <p:sldId id="260" r:id="rId7"/>
    <p:sldId id="279" r:id="rId8"/>
    <p:sldId id="280" r:id="rId9"/>
    <p:sldId id="263" r:id="rId10"/>
    <p:sldId id="264" r:id="rId11"/>
    <p:sldId id="265" r:id="rId12"/>
    <p:sldId id="281" r:id="rId13"/>
    <p:sldId id="278" r:id="rId14"/>
    <p:sldId id="267" r:id="rId15"/>
    <p:sldId id="268" r:id="rId16"/>
    <p:sldId id="274" r:id="rId17"/>
    <p:sldId id="275" r:id="rId18"/>
    <p:sldId id="282" r:id="rId19"/>
    <p:sldId id="283" r:id="rId20"/>
    <p:sldId id="284" r:id="rId21"/>
    <p:sldId id="285" r:id="rId22"/>
    <p:sldId id="286" r:id="rId23"/>
    <p:sldId id="287" r:id="rId24"/>
    <p:sldId id="289" r:id="rId25"/>
    <p:sldId id="28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FF00"/>
    <a:srgbClr val="33CC33"/>
    <a:srgbClr val="FFFFCC"/>
    <a:srgbClr val="FF3300"/>
    <a:srgbClr val="FF5050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ru-RU"/>
            </a:p>
          </p:txBody>
        </p:sp>
      </p:grpSp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768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768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AE08E7-EBAB-4342-B497-F40791FFD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68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5B938-439B-4BCF-8D6B-130DA1B493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8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4EA10-8351-4800-9825-A28E641287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1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32F75-1C84-4F7D-9AE2-4887C1F7D0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3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8C1E-4EDB-461C-BD1D-9803D1882E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7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EA546-2831-4135-84DC-E1E43B88F8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4CF23-BD8A-46BD-AC44-3B760D1352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5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1F8D-EEC0-4905-9789-FA5B3EB6F5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1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6DD3A-FCB1-4F9F-8AE1-DB841A49CA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04628-0ACE-4B74-A1E4-063DCE7C22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030F-BA9E-4EDE-8AFF-785FFFB3BD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62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99">
                <a:gamma/>
                <a:shade val="46275"/>
                <a:invGamma/>
              </a:srgbClr>
            </a:gs>
            <a:gs pos="50000">
              <a:srgbClr val="00CC99"/>
            </a:gs>
            <a:gs pos="100000">
              <a:srgbClr val="00CC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fld id="{4435D924-6536-4E3E-A205-FA43C13E9E3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ru-RU"/>
            </a:p>
          </p:txBody>
        </p:sp>
      </p:grp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578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7579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4" name="Rectangle 18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79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CC99">
                <a:gamma/>
                <a:shade val="46275"/>
                <a:invGamma/>
              </a:srgbClr>
            </a:gs>
            <a:gs pos="50000">
              <a:srgbClr val="00CC99"/>
            </a:gs>
            <a:gs pos="100000">
              <a:srgbClr val="00CC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7129463" cy="158370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Математическое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 сказочное</a:t>
            </a:r>
            <a:endParaRPr lang="ru-RU" sz="3600" kern="10" dirty="0">
              <a:ln w="9525">
                <a:solidFill>
                  <a:srgbClr val="3366FF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2053" name="Picture 5" descr="image0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4" y="3429000"/>
            <a:ext cx="1560513" cy="2160587"/>
          </a:xfrm>
          <a:prstGeom prst="rect">
            <a:avLst/>
          </a:prstGeom>
          <a:solidFill>
            <a:srgbClr val="339966"/>
          </a:solidFill>
          <a:ln w="50800">
            <a:solidFill>
              <a:srgbClr val="000080"/>
            </a:solidFill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617984"/>
          </a:xfrm>
        </p:spPr>
        <p:txBody>
          <a:bodyPr/>
          <a:lstStyle/>
          <a:p>
            <a:r>
              <a:rPr lang="ru-RU" dirty="0" smtClean="0"/>
              <a:t>ПУТЕШЕСТВИЕ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/>
              <a:t>По вечерам обходила она дом и проверяла все ли в порядке?  В комнате на каждой стороне должно было сидеть по 7 девушек.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484438" y="2708275"/>
            <a:ext cx="273685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555875" y="364490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 rot="360127">
            <a:off x="2771775" y="263683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563938" y="27082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4716463" y="27082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2555875" y="270827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4716463" y="3644900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4716463" y="46529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3708400" y="46529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2555875" y="46529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2</a:t>
            </a:r>
          </a:p>
        </p:txBody>
      </p:sp>
      <p:pic>
        <p:nvPicPr>
          <p:cNvPr id="87058" name="Picture 18" descr="image0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429000"/>
            <a:ext cx="2016125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7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7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7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nimBg="1"/>
      <p:bldP spid="870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/>
              <a:t>Но однажды к девушкам пришли 4 подружки и остались у них ночевать. Стало их 24. Они разместились так, что на каждой стороне было опять по 7 девушек.</a:t>
            </a:r>
          </a:p>
          <a:p>
            <a:r>
              <a:rPr lang="ru-RU">
                <a:solidFill>
                  <a:srgbClr val="FFFF00"/>
                </a:solidFill>
              </a:rPr>
              <a:t>Как разместились 24 девушки, если на каждой стороне было по 7 девушек?</a:t>
            </a:r>
          </a:p>
          <a:p>
            <a:pPr algn="l"/>
            <a:r>
              <a:rPr lang="ru-RU">
                <a:solidFill>
                  <a:srgbClr val="FFFF00"/>
                </a:solidFill>
              </a:rPr>
              <a:t>               </a:t>
            </a:r>
            <a:r>
              <a:rPr lang="ru-RU">
                <a:solidFill>
                  <a:srgbClr val="FF0000"/>
                </a:solidFill>
              </a:rPr>
              <a:t>24 девушки разместились так:</a:t>
            </a:r>
          </a:p>
          <a:p>
            <a:pPr algn="l"/>
            <a:r>
              <a:rPr lang="ru-RU">
                <a:solidFill>
                  <a:srgbClr val="FFFF00"/>
                </a:solidFill>
              </a:rPr>
              <a:t>                                                    </a:t>
            </a:r>
          </a:p>
          <a:p>
            <a:pPr algn="l"/>
            <a:endParaRPr lang="ru-RU">
              <a:solidFill>
                <a:srgbClr val="FFFF00"/>
              </a:solidFill>
            </a:endParaRPr>
          </a:p>
          <a:p>
            <a:pPr algn="l"/>
            <a:endParaRPr lang="ru-RU">
              <a:solidFill>
                <a:srgbClr val="FFFF00"/>
              </a:solidFill>
            </a:endParaRPr>
          </a:p>
          <a:p>
            <a:pPr algn="l"/>
            <a:endParaRPr lang="ru-RU">
              <a:solidFill>
                <a:srgbClr val="FFFF00"/>
              </a:solidFill>
            </a:endParaRPr>
          </a:p>
          <a:p>
            <a:pPr algn="l"/>
            <a:endParaRPr lang="ru-RU">
              <a:solidFill>
                <a:srgbClr val="FFFF00"/>
              </a:solidFill>
            </a:endParaRP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276600" y="3933825"/>
            <a:ext cx="2447925" cy="2305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292725" y="39338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3348038" y="39338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92725" y="56610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3348038" y="56610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348038" y="47974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5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4284663" y="393382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5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5292725" y="479742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5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4356100" y="5661025"/>
            <a:ext cx="50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/>
              <a:t>На следующий день 4 подружки ушли, их пошли провожать еще 4 девушки. Осталось 16 девушек. И они разместились так, что на каждой стороне было снова по 7 девущек.</a:t>
            </a:r>
          </a:p>
          <a:p>
            <a:r>
              <a:rPr lang="ru-RU">
                <a:solidFill>
                  <a:srgbClr val="FFFF00"/>
                </a:solidFill>
              </a:rPr>
              <a:t>Как разместились 16 девушки, если на каждой стороне было по 7 девушек?</a:t>
            </a:r>
          </a:p>
          <a:p>
            <a:pPr algn="l"/>
            <a:r>
              <a:rPr lang="ru-RU"/>
              <a:t>                 </a:t>
            </a:r>
            <a:r>
              <a:rPr lang="ru-RU">
                <a:solidFill>
                  <a:srgbClr val="FF0000"/>
                </a:solidFill>
              </a:rPr>
              <a:t>Вот как они разместились: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132138" y="3933825"/>
            <a:ext cx="2592387" cy="2376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203575" y="40052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5219700" y="573405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203575" y="573405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5219700" y="40052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3203575" y="48688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4211638" y="5734050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5219700" y="4797425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211638" y="400526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Узнала средняя сестра Бабы Яги за чем братья едут, и решила им помочь. Отправила она их к своей младшей сестре. Ехали они, ехали, видят – стоит избушка на курьих ножках, поворачивается. А в избушке младшая сестра Бабы Яги. 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13100"/>
            <a:ext cx="307657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Живут у нее корова, коза и овца. Сидит младшая сестра, гадает – как прокормить своих  животных?</a:t>
            </a:r>
          </a:p>
          <a:p>
            <a:pPr algn="l"/>
            <a:r>
              <a:rPr lang="ru-RU"/>
              <a:t>     </a:t>
            </a:r>
            <a:r>
              <a:rPr lang="ru-RU">
                <a:solidFill>
                  <a:srgbClr val="FFFF00"/>
                </a:solidFill>
              </a:rPr>
              <a:t>Корова съедает воз сена за месяц, коза – за     3 месяца, овца – за 6 месяцев. На сколько дней хватит воза сена этим животным?</a:t>
            </a:r>
            <a:endParaRPr lang="ru-RU"/>
          </a:p>
          <a:p>
            <a:endParaRPr lang="ru-RU"/>
          </a:p>
        </p:txBody>
      </p:sp>
      <p:pic>
        <p:nvPicPr>
          <p:cNvPr id="90117" name="Picture 5" descr="р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716338"/>
            <a:ext cx="2736850" cy="204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>
                <a:solidFill>
                  <a:srgbClr val="FF0000"/>
                </a:solidFill>
              </a:rPr>
              <a:t>Решение:</a:t>
            </a:r>
          </a:p>
          <a:p>
            <a:pPr algn="l"/>
            <a:r>
              <a:rPr lang="ru-RU">
                <a:solidFill>
                  <a:srgbClr val="FF0000"/>
                </a:solidFill>
              </a:rPr>
              <a:t>     </a:t>
            </a:r>
            <a:r>
              <a:rPr lang="ru-RU"/>
              <a:t>Если в месяце 30 дней, то за 1 день корова съедает 1/30 воза сена, коза – 1/90 воза, а овца – 1/180 воза. Вместе за 1 день они съедают 1/30 + 1/90 + 1/180  воза сена.</a:t>
            </a:r>
          </a:p>
          <a:p>
            <a:pPr algn="l"/>
            <a:r>
              <a:rPr lang="ru-RU"/>
              <a:t>          1/30 + 1/90 + 1/180 = 1/20</a:t>
            </a:r>
          </a:p>
          <a:p>
            <a:pPr algn="l"/>
            <a:r>
              <a:rPr lang="ru-RU"/>
              <a:t>Значит, за 20 дней они съедят 20/20 воза, т.е. 1 или весь воз сена. А на месяц надо 30/20, т. е. 1,5 воза.</a:t>
            </a:r>
          </a:p>
          <a:p>
            <a:pPr algn="l"/>
            <a:endParaRPr lang="ru-RU"/>
          </a:p>
          <a:p>
            <a:pPr algn="l"/>
            <a:r>
              <a:rPr lang="ru-RU"/>
              <a:t>                               </a:t>
            </a:r>
            <a:r>
              <a:rPr lang="ru-RU">
                <a:solidFill>
                  <a:srgbClr val="FF0000"/>
                </a:solidFill>
              </a:rPr>
              <a:t>Ответ:</a:t>
            </a:r>
            <a:r>
              <a:rPr lang="ru-RU"/>
              <a:t> на 20 дней.</a:t>
            </a:r>
          </a:p>
          <a:p>
            <a:pPr algn="l"/>
            <a:r>
              <a:rPr lang="ru-RU"/>
              <a:t>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Помогли братья сестре Бабы Яги, навозили сена для ее животных, и рассказала она им, как доехать до Кащея Бессмертного, у которого были живая вода и молодильные яблоки. Вот поехали они опять по дороге. Впереди река. Видят на берегу реки сидит крестьянин, которому надо перевезти волка, козу и капусту.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68313" y="404813"/>
            <a:ext cx="8207375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endParaRPr kumimoji="0" lang="ru-RU" sz="2800">
              <a:latin typeface="Tahoma" pitchFamily="34" charset="0"/>
            </a:endParaRPr>
          </a:p>
        </p:txBody>
      </p:sp>
      <p:pic>
        <p:nvPicPr>
          <p:cNvPr id="97284" name="Picture 4" descr="к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437063"/>
            <a:ext cx="3816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>
                <a:solidFill>
                  <a:srgbClr val="FFFF00"/>
                </a:solidFill>
              </a:rPr>
              <a:t>         В лодке может поместиться только один человек, а ним – или волк, или коза, или капуста. Если оставить волка с козой без человека, то волк съест козу. Если оставить козу с капустой, то коза съест капусту. В присутствии же человека коза не может съесть капусту, а волк – козу.</a:t>
            </a:r>
          </a:p>
          <a:p>
            <a:pPr algn="l"/>
            <a:r>
              <a:rPr lang="ru-RU"/>
              <a:t>Попросил крестьянин братьев подсказать, как перевезти свой груз через реку?</a:t>
            </a:r>
            <a:endParaRPr lang="ru-RU">
              <a:solidFill>
                <a:srgbClr val="FFFF00"/>
              </a:solidFill>
            </a:endParaRPr>
          </a:p>
        </p:txBody>
      </p:sp>
      <p:pic>
        <p:nvPicPr>
          <p:cNvPr id="98307" name="Picture 3" descr="к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437063"/>
            <a:ext cx="3816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>
                <a:solidFill>
                  <a:srgbClr val="FF0000"/>
                </a:solidFill>
              </a:rPr>
              <a:t>Решение:</a:t>
            </a:r>
          </a:p>
          <a:p>
            <a:pPr algn="l"/>
            <a:r>
              <a:rPr lang="ru-RU"/>
              <a:t>      Сначала крестьянину надо перевезти на другой берег козу, оставив волка с капустой, затем вернуться, взять волка, перевезти его на другой берег, а козу увезти с собой обратно. Оставив козу на берегу, надо перевезти к волку капусту, затем перевезти козу.</a:t>
            </a:r>
          </a:p>
        </p:txBody>
      </p:sp>
      <p:pic>
        <p:nvPicPr>
          <p:cNvPr id="110595" name="Picture 3" descr="к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437063"/>
            <a:ext cx="3816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Помогли братья крестьянину, а тут и Федор их догнал. И поехали они вместе к Кащею Бессмертному. Но нелегко с Кащеем сладить. Не хочет он отдавать живую воду и яблоки молодильные. Стал задавать он задачи. </a:t>
            </a:r>
          </a:p>
          <a:p>
            <a:r>
              <a:rPr lang="ru-RU"/>
              <a:t> Задачи Кащея Бессмертного:</a:t>
            </a:r>
          </a:p>
          <a:p>
            <a:endParaRPr lang="ru-RU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908175" y="3429000"/>
            <a:ext cx="5616575" cy="2657475"/>
          </a:xfrm>
          <a:prstGeom prst="rect">
            <a:avLst/>
          </a:prstGeom>
          <a:solidFill>
            <a:srgbClr val="9933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Задача 1. </a:t>
            </a:r>
            <a:r>
              <a:rPr lang="ru-RU">
                <a:solidFill>
                  <a:srgbClr val="FFFF00"/>
                </a:solidFill>
              </a:rPr>
              <a:t>Мельник пришел на мельницу. В каждом из четырех углов он увидел по три мешка с мукой. На каждом мешке сидело по три кошки, а каждая кошка имела при себе троих котят. Спрашивается, много ли ног было на мельнице?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76250"/>
            <a:ext cx="8135938" cy="5832475"/>
          </a:xfrm>
        </p:spPr>
        <p:txBody>
          <a:bodyPr/>
          <a:lstStyle/>
          <a:p>
            <a:pPr algn="l"/>
            <a:r>
              <a:rPr lang="ru-RU"/>
              <a:t>         Жил да был царь. У царя было три сына:     Федор, Егор и Иван. Богатств у царя было – не счесть. Да стал он болеть. Вот и посылает он сыновей за живой водой и молодильными яблоками. Отправились сыновья.</a:t>
            </a:r>
          </a:p>
          <a:p>
            <a:pPr algn="l"/>
            <a:r>
              <a:rPr lang="ru-RU"/>
              <a:t>                      </a:t>
            </a:r>
          </a:p>
          <a:p>
            <a:pPr algn="l"/>
            <a:r>
              <a:rPr lang="ru-RU"/>
              <a:t>                    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068638"/>
            <a:ext cx="284797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/>
              <a:t>Задачи Кащея Бессмертного: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 rot="-837955">
            <a:off x="827088" y="1773238"/>
            <a:ext cx="4103687" cy="2657475"/>
          </a:xfrm>
          <a:prstGeom prst="rect">
            <a:avLst/>
          </a:prstGeom>
          <a:solidFill>
            <a:srgbClr val="0000FF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Задача 2.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lang="ru-RU">
                <a:solidFill>
                  <a:srgbClr val="FFFFCC"/>
                </a:solidFill>
              </a:rPr>
              <a:t>Десять слив весят столько же, сколько 3 яблока и 1 груша, а 6 слив и 1 яблоко весят столько же, сколько 1 груша. Сколько груш надо взять, чтобы их вес был равен весу груши?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508625" y="1341438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 rot="1181172">
            <a:off x="5148263" y="3789363"/>
            <a:ext cx="3170237" cy="1927225"/>
          </a:xfrm>
          <a:prstGeom prst="rect">
            <a:avLst/>
          </a:prstGeom>
          <a:solidFill>
            <a:srgbClr val="339966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</a:rPr>
              <a:t>Задача 3.</a:t>
            </a:r>
            <a:r>
              <a:rPr lang="ru-RU">
                <a:solidFill>
                  <a:srgbClr val="FFFF00"/>
                </a:solidFill>
              </a:rPr>
              <a:t> Как наполнить бочку ровно наполовину, но ничем для измерения не пользуясь?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26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26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allAtOnce" animBg="1"/>
      <p:bldP spid="112646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</a:t>
            </a:r>
            <a:r>
              <a:rPr lang="ru-RU">
                <a:solidFill>
                  <a:srgbClr val="FF3300"/>
                </a:solidFill>
              </a:rPr>
              <a:t>Решения:</a:t>
            </a:r>
          </a:p>
          <a:p>
            <a:pPr algn="l"/>
            <a:r>
              <a:rPr lang="ru-RU">
                <a:solidFill>
                  <a:srgbClr val="FF3300"/>
                </a:solidFill>
              </a:rPr>
              <a:t> Задача 1. </a:t>
            </a:r>
            <a:r>
              <a:rPr lang="ru-RU"/>
              <a:t>Две ноги мельника, а у кошек и котят не ноги, а лапы.</a:t>
            </a:r>
          </a:p>
          <a:p>
            <a:pPr algn="l"/>
            <a:endParaRPr lang="ru-RU">
              <a:solidFill>
                <a:srgbClr val="FF3300"/>
              </a:solidFill>
            </a:endParaRPr>
          </a:p>
          <a:p>
            <a:pPr algn="l"/>
            <a:r>
              <a:rPr lang="ru-RU">
                <a:solidFill>
                  <a:srgbClr val="FF3300"/>
                </a:solidFill>
              </a:rPr>
              <a:t> Задача 2. </a:t>
            </a:r>
            <a:r>
              <a:rPr lang="ru-RU"/>
              <a:t>3яб + 1гр = 10сл    6сл + 1яб = 1гр, отсюда     1гр = 10сл – 3яб,    3гр = 3яб + 18сл,           4гр = 28сл,     1гр = 7сл.</a:t>
            </a:r>
          </a:p>
          <a:p>
            <a:pPr algn="l"/>
            <a:endParaRPr lang="ru-RU"/>
          </a:p>
          <a:p>
            <a:pPr algn="l"/>
            <a:r>
              <a:rPr lang="ru-RU">
                <a:solidFill>
                  <a:srgbClr val="FF3300"/>
                </a:solidFill>
              </a:rPr>
              <a:t> Задача 3. </a:t>
            </a:r>
            <a:r>
              <a:rPr lang="ru-RU"/>
              <a:t>Надо наклонить бочку вот так:</a:t>
            </a: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 rot="2966641">
            <a:off x="4535487" y="4905376"/>
            <a:ext cx="936625" cy="431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 rot="2933622">
            <a:off x="3455987" y="5626101"/>
            <a:ext cx="936625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 flipV="1">
            <a:off x="3563938" y="4724400"/>
            <a:ext cx="1152525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211638" y="5516563"/>
            <a:ext cx="1081087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635375" y="5516563"/>
            <a:ext cx="1512888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635375" y="5734050"/>
            <a:ext cx="1223963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3779838" y="5949950"/>
            <a:ext cx="792162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V="1">
            <a:off x="3635375" y="5589588"/>
            <a:ext cx="1512888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V="1">
            <a:off x="3563938" y="5661025"/>
            <a:ext cx="144145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 flipV="1">
            <a:off x="3708400" y="5805488"/>
            <a:ext cx="1150938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 flipV="1">
            <a:off x="3708400" y="5876925"/>
            <a:ext cx="935038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 flipV="1">
            <a:off x="3779838" y="6021388"/>
            <a:ext cx="6477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 flipV="1">
            <a:off x="3851275" y="6092825"/>
            <a:ext cx="576263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3995738" y="6165850"/>
            <a:ext cx="288925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7" grpId="0" animBg="1"/>
      <p:bldP spid="115719" grpId="0" animBg="1"/>
      <p:bldP spid="115720" grpId="0" animBg="1"/>
      <p:bldP spid="115721" grpId="0" animBg="1"/>
      <p:bldP spid="115722" grpId="0" animBg="1"/>
      <p:bldP spid="115723" grpId="0" animBg="1"/>
      <p:bldP spid="115725" grpId="0" animBg="1"/>
      <p:bldP spid="115726" grpId="0" animBg="1"/>
      <p:bldP spid="115727" grpId="0" animBg="1"/>
      <p:bldP spid="115728" grpId="0" animBg="1"/>
      <p:bldP spid="115729" grpId="0" animBg="1"/>
      <p:bldP spid="115730" grpId="0" animBg="1"/>
      <p:bldP spid="1157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Набрали братья полбочки живой воды, пошли в сад, где росла яблоня с молодильными яблоками. Подошли они к яблоне, видят, что на ее верхушку пытается подняться улитка. </a:t>
            </a:r>
          </a:p>
          <a:p>
            <a:pPr algn="l"/>
            <a:r>
              <a:rPr lang="ru-RU"/>
              <a:t>       </a:t>
            </a:r>
            <a:r>
              <a:rPr lang="ru-RU">
                <a:solidFill>
                  <a:srgbClr val="FFFF00"/>
                </a:solidFill>
              </a:rPr>
              <a:t>Каждый день улитка поднималась на 3 вершка вверх, а каждую ночь соскальзывала на 2 вершка вниз. До верха яблони 12 вершков. Через какое время она доберется до верха?</a:t>
            </a:r>
          </a:p>
          <a:p>
            <a:pPr algn="l"/>
            <a:r>
              <a:rPr lang="ru-RU">
                <a:solidFill>
                  <a:srgbClr val="FFFF00"/>
                </a:solidFill>
              </a:rPr>
              <a:t>                                </a:t>
            </a:r>
            <a:r>
              <a:rPr lang="ru-RU">
                <a:solidFill>
                  <a:srgbClr val="FF3300"/>
                </a:solidFill>
              </a:rPr>
              <a:t>Ответ:  </a:t>
            </a:r>
            <a:r>
              <a:rPr lang="ru-RU">
                <a:solidFill>
                  <a:srgbClr val="FFFF00"/>
                </a:solidFill>
              </a:rPr>
              <a:t>через 10 дней</a:t>
            </a:r>
            <a:endParaRPr lang="ru-RU">
              <a:solidFill>
                <a:srgbClr val="FF3300"/>
              </a:solidFill>
            </a:endParaRPr>
          </a:p>
        </p:txBody>
      </p:sp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221163"/>
            <a:ext cx="18002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Набрав живой воды и молодильных яблок, отправились братья домой. Благополучно добрались они до своего царства-государства. Привезли отцу то, что он просил. И с тех пор царь не болел, и все жили долго и счастливо. </a:t>
            </a:r>
          </a:p>
        </p:txBody>
      </p:sp>
      <p:pic>
        <p:nvPicPr>
          <p:cNvPr id="119812" name="Picture 4" descr="image0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357563"/>
            <a:ext cx="1800225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 dirty="0"/>
              <a:t>  </a:t>
            </a:r>
            <a:r>
              <a:rPr lang="ru-RU" dirty="0">
                <a:solidFill>
                  <a:srgbClr val="FF3300"/>
                </a:solidFill>
              </a:rPr>
              <a:t>Использованная литература:</a:t>
            </a:r>
          </a:p>
          <a:p>
            <a:pPr algn="l"/>
            <a:r>
              <a:rPr lang="ru-RU" dirty="0"/>
              <a:t> </a:t>
            </a:r>
            <a:r>
              <a:rPr lang="ru-RU" sz="2000" dirty="0"/>
              <a:t>1. </a:t>
            </a:r>
            <a:r>
              <a:rPr lang="ru-RU" sz="2000" dirty="0" err="1"/>
              <a:t>Олехник</a:t>
            </a:r>
            <a:r>
              <a:rPr lang="ru-RU" sz="2000" dirty="0"/>
              <a:t> С.Н. Старинные занимательные задачи. М., 1988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/>
              <a:t> 2. </a:t>
            </a:r>
            <a:r>
              <a:rPr lang="ru-RU" sz="2000" dirty="0" err="1"/>
              <a:t>Гарднер</a:t>
            </a:r>
            <a:r>
              <a:rPr lang="ru-RU" sz="2000" dirty="0"/>
              <a:t> М. Математические чудеса и тайны. М., 1994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/>
              <a:t> 3. </a:t>
            </a:r>
            <a:r>
              <a:rPr lang="ru-RU" sz="2000" dirty="0" err="1"/>
              <a:t>Аратюнян</a:t>
            </a:r>
            <a:r>
              <a:rPr lang="ru-RU" sz="2000" dirty="0"/>
              <a:t> Е.Б., </a:t>
            </a:r>
            <a:r>
              <a:rPr lang="ru-RU" sz="2000" dirty="0" err="1"/>
              <a:t>Левитас</a:t>
            </a:r>
            <a:r>
              <a:rPr lang="ru-RU" sz="2000" dirty="0"/>
              <a:t> Г.Г. Сказки по математике. М., 1994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/>
              <a:t> </a:t>
            </a:r>
          </a:p>
          <a:p>
            <a:pPr algn="l"/>
            <a:endParaRPr lang="ru-RU" sz="2000" dirty="0"/>
          </a:p>
        </p:txBody>
      </p:sp>
      <p:pic>
        <p:nvPicPr>
          <p:cNvPr id="122884" name="Picture 4" descr="imag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292600"/>
            <a:ext cx="10858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pPr algn="l"/>
            <a:r>
              <a:rPr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04813"/>
            <a:ext cx="8280400" cy="5905500"/>
          </a:xfrm>
        </p:spPr>
        <p:txBody>
          <a:bodyPr/>
          <a:lstStyle/>
          <a:p>
            <a:r>
              <a:rPr lang="ru-RU"/>
              <a:t>Долго ехали сыновья, и повстречался им прохожий. «Далеко ли до деревни?»</a:t>
            </a:r>
          </a:p>
          <a:p>
            <a:r>
              <a:rPr lang="ru-RU">
                <a:solidFill>
                  <a:srgbClr val="FFFF00"/>
                </a:solidFill>
              </a:rPr>
              <a:t>Вы проехали треть всего расстояния, а если еще проедете 2 версты, то будете ровно посередине - ответил прохожий. Сколько верст еще  необходимо преодолеть сыновьям?</a:t>
            </a:r>
          </a:p>
          <a:p>
            <a:pPr algn="l"/>
            <a:r>
              <a:rPr lang="ru-RU">
                <a:solidFill>
                  <a:srgbClr val="FF0000"/>
                </a:solidFill>
              </a:rPr>
              <a:t>Решение: </a:t>
            </a:r>
            <a:r>
              <a:rPr lang="ru-RU"/>
              <a:t>2 версты составляет  1/2 - 1/3 = 1/6</a:t>
            </a:r>
          </a:p>
          <a:p>
            <a:pPr algn="l"/>
            <a:r>
              <a:rPr lang="ru-RU"/>
              <a:t>всего расстояния между деревнями, значит, все расстояние 1 т.е. 6/6 равно 2</a:t>
            </a:r>
            <a:r>
              <a:rPr lang="ar-SA">
                <a:cs typeface="Tahoma" pitchFamily="34" charset="0"/>
              </a:rPr>
              <a:t>۰</a:t>
            </a:r>
            <a:r>
              <a:rPr lang="ru-RU">
                <a:cs typeface="Tahoma" pitchFamily="34" charset="0"/>
              </a:rPr>
              <a:t>6=12(верст).</a:t>
            </a:r>
          </a:p>
          <a:p>
            <a:pPr algn="l"/>
            <a:r>
              <a:rPr lang="ru-RU">
                <a:cs typeface="Tahoma" pitchFamily="34" charset="0"/>
              </a:rPr>
              <a:t>1/3– 4 версты, а осталось  12-4=8(верст).</a:t>
            </a:r>
          </a:p>
          <a:p>
            <a:pPr algn="l"/>
            <a:r>
              <a:rPr lang="ru-RU">
                <a:solidFill>
                  <a:srgbClr val="FF0000"/>
                </a:solidFill>
                <a:cs typeface="Tahoma" pitchFamily="34" charset="0"/>
              </a:rPr>
              <a:t>                                         Ответ: </a:t>
            </a:r>
            <a:r>
              <a:rPr lang="ru-RU">
                <a:cs typeface="Tahoma" pitchFamily="34" charset="0"/>
              </a:rPr>
              <a:t>8 верст</a:t>
            </a:r>
            <a:endParaRPr lang="ar-SA"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6250"/>
            <a:ext cx="8207375" cy="5832475"/>
          </a:xfrm>
        </p:spPr>
        <p:txBody>
          <a:bodyPr/>
          <a:lstStyle/>
          <a:p>
            <a:pPr algn="l"/>
            <a:r>
              <a:rPr lang="ru-RU"/>
              <a:t>         Доехали сыновья до деревни и зашли на постоялый двор отдохнуть. Заказали хозяйке сварить картошку, а сами заснули. Хозяйка сварила, поставила на стол и ушла.</a:t>
            </a:r>
          </a:p>
          <a:p>
            <a:pPr algn="l"/>
            <a:r>
              <a:rPr lang="ru-RU">
                <a:solidFill>
                  <a:srgbClr val="FFFF00"/>
                </a:solidFill>
              </a:rPr>
              <a:t>          Проснулся Федор, съел третью часть и снова заснул. Затем проснулся Егор, сосчитал картофелины, съел третью часть и тоже заснул. Иван, проснувшись, съел третью часть оставшихся картофелин. Тут проснулись все братья и увидели, что в чашке осталось 8 картофелин. Сколько же штук сварила хозяйка и сколько еще должен съесть каждый из братьев, чтобы всем досталось поровну?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Решение:  </a:t>
            </a:r>
          </a:p>
          <a:p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Иван оставил братьям 8 картофелин, т.е. каждому по 4, значит сам съел 4. Получается, что Егор оставил братьям 12 штук, по 6 на каждого и сам съел 6 штук. Отсюда следует, что Федор оставил братьям 18 картофелин, по 9 штук на каждого, а сам съел 9 штук. Итак, хозяйка подала на стол 27 картофелин.                                                                    </a:t>
            </a:r>
            <a:r>
              <a:rPr lang="ru-RU">
                <a:solidFill>
                  <a:srgbClr val="FF0000"/>
                </a:solidFill>
              </a:rPr>
              <a:t>                                        Ответ </a:t>
            </a:r>
            <a:r>
              <a:rPr lang="ru-RU"/>
              <a:t>27 картофелин     </a:t>
            </a:r>
          </a:p>
        </p:txBody>
      </p:sp>
      <p:pic>
        <p:nvPicPr>
          <p:cNvPr id="99332" name="Picture 4" descr="image0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941888"/>
            <a:ext cx="1655762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80400" cy="5976937"/>
          </a:xfrm>
        </p:spPr>
        <p:txBody>
          <a:bodyPr/>
          <a:lstStyle/>
          <a:p>
            <a:r>
              <a:rPr lang="ru-RU"/>
              <a:t>Долго странствовали братья, пока не добрались до избушки Бабы Яги. Рассказали они, куда и зачем путь держат. «Отгадайте мои загадки, тогда я вам скажу, где найти живую воду и молодильные яблоки», - сказала Баба Яга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003800" y="27813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997200"/>
            <a:ext cx="3167063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80400" cy="5976937"/>
          </a:xfrm>
        </p:spPr>
        <p:txBody>
          <a:bodyPr/>
          <a:lstStyle/>
          <a:p>
            <a:pPr algn="l"/>
            <a:r>
              <a:rPr lang="ru-RU" sz="2400"/>
              <a:t>  </a:t>
            </a:r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/>
          </a:p>
          <a:p>
            <a:pPr algn="l"/>
            <a:endParaRPr lang="ru-RU" sz="2400">
              <a:solidFill>
                <a:srgbClr val="FF0000"/>
              </a:solidFill>
            </a:endParaRPr>
          </a:p>
          <a:p>
            <a:r>
              <a:rPr lang="ru-RU" sz="2400">
                <a:solidFill>
                  <a:srgbClr val="FF0000"/>
                </a:solidFill>
              </a:rPr>
              <a:t>Ответ: </a:t>
            </a:r>
            <a:r>
              <a:rPr lang="ru-RU" sz="2400"/>
              <a:t>1) 3        2) одинаково          3) 100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003800" y="27813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 rot="-1322710">
            <a:off x="900113" y="1484313"/>
            <a:ext cx="3960812" cy="2724150"/>
          </a:xfrm>
          <a:prstGeom prst="rect">
            <a:avLst/>
          </a:prstGeom>
          <a:solidFill>
            <a:srgbClr val="FFFF99"/>
          </a:solidFill>
          <a:ln w="6985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8000"/>
                </a:solidFill>
              </a:rPr>
              <a:t>Летели утки: одна впереди и две позади, одна позади и две впереди, одна между двумя и три в ряд. Сколько летело уток?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 rot="970965">
            <a:off x="4716463" y="1412875"/>
            <a:ext cx="3816350" cy="1003300"/>
          </a:xfrm>
          <a:prstGeom prst="rect">
            <a:avLst/>
          </a:prstGeom>
          <a:solidFill>
            <a:srgbClr val="FF6600"/>
          </a:solidFill>
          <a:ln w="5715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FF00"/>
                </a:solidFill>
              </a:rPr>
              <a:t>Что тяжелее: пуд железа или пуд пуха?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 rot="381611">
            <a:off x="5508625" y="3573463"/>
            <a:ext cx="2087563" cy="1430337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66FF"/>
                </a:solidFill>
              </a:rPr>
              <a:t>Разделите полтину на    половину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80400" cy="5976937"/>
          </a:xfrm>
        </p:spPr>
        <p:txBody>
          <a:bodyPr/>
          <a:lstStyle/>
          <a:p>
            <a:pPr algn="l"/>
            <a:r>
              <a:rPr lang="ru-RU"/>
              <a:t>  Отгадали братья все загадки и указала им Баба Яга дорогу к своей средней сестре, а Федора оставила, чтобы он ей дров напилил.</a:t>
            </a:r>
          </a:p>
          <a:p>
            <a:r>
              <a:rPr lang="ru-RU">
                <a:solidFill>
                  <a:srgbClr val="FFFF00"/>
                </a:solidFill>
              </a:rPr>
              <a:t>Отпиливание одной части занимает 1 минуту.  За сколько минут он распилит бревно длиной пять метров?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003800" y="27813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00438"/>
            <a:ext cx="15843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5003800" y="5373688"/>
            <a:ext cx="288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ru-RU" sz="2800">
                <a:solidFill>
                  <a:srgbClr val="FF0000"/>
                </a:solidFill>
              </a:rPr>
              <a:t>Ответ:  </a:t>
            </a:r>
            <a:r>
              <a:rPr kumimoji="0" lang="ru-RU" sz="2800">
                <a:solidFill>
                  <a:srgbClr val="FFFF00"/>
                </a:solidFill>
              </a:rPr>
              <a:t>4 минуты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4813"/>
            <a:ext cx="8207375" cy="5903912"/>
          </a:xfrm>
        </p:spPr>
        <p:txBody>
          <a:bodyPr/>
          <a:lstStyle/>
          <a:p>
            <a:r>
              <a:rPr lang="ru-RU"/>
              <a:t>Тем временем Егор с Иваном добрались до дремучего леса. В том лесу стоит избушка      на курьих ножках.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787900" y="2781300"/>
            <a:ext cx="3744913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Жила в той избушке средняя сестра Бабы Яги.</a:t>
            </a:r>
          </a:p>
          <a:p>
            <a:pPr>
              <a:spcBef>
                <a:spcPct val="50000"/>
              </a:spcBef>
            </a:pPr>
            <a:r>
              <a:rPr lang="ru-RU" sz="3200"/>
              <a:t>У нее в услужении было 20 девушек</a:t>
            </a:r>
          </a:p>
        </p:txBody>
      </p:sp>
      <p:pic>
        <p:nvPicPr>
          <p:cNvPr id="86021" name="Picture 5" descr="Изб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852738"/>
            <a:ext cx="273685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1388</TotalTime>
  <Words>1395</Words>
  <Application>Microsoft Office PowerPoint</Application>
  <PresentationFormat>Экран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Tahoma</vt:lpstr>
      <vt:lpstr>Times New Roman</vt:lpstr>
      <vt:lpstr>Selling a Product or Service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nfr</dc:creator>
  <cp:lastModifiedBy>Admin</cp:lastModifiedBy>
  <cp:revision>32</cp:revision>
  <dcterms:created xsi:type="dcterms:W3CDTF">2009-04-02T17:11:00Z</dcterms:created>
  <dcterms:modified xsi:type="dcterms:W3CDTF">2013-04-04T20:43:19Z</dcterms:modified>
</cp:coreProperties>
</file>