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73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2F1F53-F664-45FF-ACE9-2499CC83950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7D2D77-C778-4EDF-B288-47423DC9CB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5" y="1000108"/>
            <a:ext cx="67866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Тест по русскому языку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4 класс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5429264"/>
            <a:ext cx="456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Белеенко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Е.И.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3714752"/>
            <a:ext cx="24729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Итог 1 четверти</a:t>
            </a:r>
            <a:endParaRPr lang="ru-RU" sz="2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1986" name="Picture 2" descr="D:\анимации\анимашки книги\blyant(2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000504"/>
            <a:ext cx="1357322" cy="1233929"/>
          </a:xfrm>
          <a:prstGeom prst="rect">
            <a:avLst/>
          </a:prstGeom>
          <a:noFill/>
        </p:spPr>
      </p:pic>
      <p:pic>
        <p:nvPicPr>
          <p:cNvPr id="6" name="Рисунок 5" descr="Рисунок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85728"/>
            <a:ext cx="1785949" cy="236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9. </a:t>
            </a:r>
            <a:r>
              <a:rPr lang="ru-RU" sz="3200" b="1" dirty="0"/>
              <a:t>Укажи род прилагательного: </a:t>
            </a:r>
            <a:r>
              <a:rPr lang="ru-RU" sz="3200" b="1" dirty="0">
                <a:solidFill>
                  <a:srgbClr val="FFFF00"/>
                </a:solidFill>
              </a:rPr>
              <a:t>сладкое варенье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женский </a:t>
            </a:r>
            <a:br>
              <a:rPr lang="ru-RU" sz="3200" b="1" dirty="0"/>
            </a:br>
            <a:r>
              <a:rPr lang="ru-RU" sz="3200" b="1" dirty="0"/>
              <a:t>В) мужской </a:t>
            </a:r>
            <a:br>
              <a:rPr lang="ru-RU" sz="3200" b="1" dirty="0"/>
            </a:br>
            <a:r>
              <a:rPr lang="ru-RU" sz="3200" b="1" dirty="0"/>
              <a:t>С) средний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10. </a:t>
            </a:r>
            <a:r>
              <a:rPr lang="ru-RU" sz="3200" b="1" dirty="0"/>
              <a:t>В каком падеже стоят местоимения </a:t>
            </a:r>
            <a:r>
              <a:rPr lang="ru-RU" sz="3200" b="1" dirty="0">
                <a:solidFill>
                  <a:srgbClr val="FFFF00"/>
                </a:solidFill>
              </a:rPr>
              <a:t>для него, без </a:t>
            </a:r>
            <a:r>
              <a:rPr lang="ru-RU" sz="3200" b="1" dirty="0" smtClean="0">
                <a:solidFill>
                  <a:srgbClr val="FFFF00"/>
                </a:solidFill>
              </a:rPr>
              <a:t>тебя</a:t>
            </a:r>
          </a:p>
          <a:p>
            <a:endParaRPr lang="ru-RU" sz="3200" b="1" dirty="0">
              <a:solidFill>
                <a:srgbClr val="FFFF00"/>
              </a:solidFill>
            </a:endParaRPr>
          </a:p>
          <a:p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в творительном </a:t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err="1"/>
              <a:t>в</a:t>
            </a:r>
            <a:r>
              <a:rPr lang="ru-RU" sz="3200" b="1" dirty="0"/>
              <a:t> предложном </a:t>
            </a:r>
            <a:br>
              <a:rPr lang="ru-RU" sz="3200" b="1" dirty="0"/>
            </a:br>
            <a:r>
              <a:rPr lang="ru-RU" sz="3200" b="1" dirty="0"/>
              <a:t>С) в родительном </a:t>
            </a:r>
            <a:br>
              <a:rPr lang="ru-RU" sz="3200" b="1" dirty="0"/>
            </a:br>
            <a:r>
              <a:rPr lang="ru-RU" sz="3200" b="1" dirty="0"/>
              <a:t>D) в дательном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11. </a:t>
            </a:r>
            <a:r>
              <a:rPr lang="ru-RU" sz="3200" b="1" dirty="0"/>
              <a:t>Каким членом предложения может являться </a:t>
            </a:r>
            <a:r>
              <a:rPr lang="ru-RU" sz="3200" b="1" dirty="0">
                <a:solidFill>
                  <a:srgbClr val="FFFF00"/>
                </a:solidFill>
              </a:rPr>
              <a:t>местоимение</a:t>
            </a:r>
            <a:r>
              <a:rPr lang="ru-RU" sz="3200" b="1" dirty="0"/>
              <a:t>? </a:t>
            </a:r>
            <a:endParaRPr lang="ru-RU" sz="3200" b="1" dirty="0" smtClean="0"/>
          </a:p>
          <a:p>
            <a:endParaRPr lang="ru-RU" sz="3200" b="1" dirty="0"/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главным </a:t>
            </a:r>
            <a:br>
              <a:rPr lang="ru-RU" sz="3200" b="1" dirty="0"/>
            </a:br>
            <a:r>
              <a:rPr lang="ru-RU" sz="3200" b="1" dirty="0"/>
              <a:t>В) второстепенным </a:t>
            </a:r>
            <a:br>
              <a:rPr lang="ru-RU" sz="3200" b="1" dirty="0"/>
            </a:br>
            <a:r>
              <a:rPr lang="ru-RU" sz="3200" b="1" dirty="0"/>
              <a:t>С) главным и второстепенным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928670"/>
            <a:ext cx="79296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18. В предложении «В золотой клубочек спрятался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дубочек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 подчёркнутое существительное является: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подлежащим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сказуемое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С) второстепенным членом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13. </a:t>
            </a:r>
            <a:r>
              <a:rPr lang="ru-RU" sz="3200" b="1" dirty="0"/>
              <a:t>Укажи ряд однокоренных слов</a:t>
            </a:r>
            <a:r>
              <a:rPr lang="ru-RU" sz="3200" b="1" dirty="0" smtClean="0"/>
              <a:t>:</a:t>
            </a:r>
          </a:p>
          <a:p>
            <a:endParaRPr lang="ru-RU" sz="3200" b="1" dirty="0"/>
          </a:p>
          <a:p>
            <a:r>
              <a:rPr lang="ru-RU" sz="3200" b="1" dirty="0" smtClean="0"/>
              <a:t>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мороз, морозец </a:t>
            </a:r>
            <a:br>
              <a:rPr lang="ru-RU" sz="3200" b="1" dirty="0"/>
            </a:br>
            <a:r>
              <a:rPr lang="ru-RU" sz="3200" b="1" dirty="0"/>
              <a:t>В) соль, солист </a:t>
            </a:r>
            <a:br>
              <a:rPr lang="ru-RU" sz="3200" b="1" dirty="0"/>
            </a:br>
            <a:r>
              <a:rPr lang="ru-RU" sz="3200" b="1" dirty="0"/>
              <a:t>С) горе, горка </a:t>
            </a:r>
            <a:br>
              <a:rPr lang="ru-RU" sz="3200" b="1" dirty="0"/>
            </a:br>
            <a:r>
              <a:rPr lang="ru-RU" sz="3200" b="1" dirty="0"/>
              <a:t>D) смелый, отважный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14. </a:t>
            </a:r>
            <a:r>
              <a:rPr lang="ru-RU" sz="3200" b="1" dirty="0"/>
              <a:t>Выбери правильный ответ: </a:t>
            </a:r>
            <a:r>
              <a:rPr lang="ru-RU" sz="3200" b="1" dirty="0">
                <a:solidFill>
                  <a:srgbClr val="FFFF00"/>
                </a:solidFill>
              </a:rPr>
              <a:t>«белка и белкой- это…»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/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однокоренные слова </a:t>
            </a:r>
            <a:br>
              <a:rPr lang="ru-RU" sz="3200" b="1" dirty="0"/>
            </a:br>
            <a:r>
              <a:rPr lang="ru-RU" sz="3200" b="1" dirty="0" smtClean="0"/>
              <a:t>б) </a:t>
            </a:r>
            <a:r>
              <a:rPr lang="ru-RU" sz="3200" b="1" dirty="0"/>
              <a:t>форма одного и того же слова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15Укажи </a:t>
            </a:r>
            <a:r>
              <a:rPr lang="ru-RU" sz="3200" b="1" dirty="0"/>
              <a:t>глагол в котором </a:t>
            </a:r>
            <a:r>
              <a:rPr lang="ru-RU" sz="3200" b="1" dirty="0" smtClean="0"/>
              <a:t>пишется(</a:t>
            </a:r>
            <a:r>
              <a:rPr lang="ru-RU" sz="3200" b="1" dirty="0" err="1" smtClean="0">
                <a:solidFill>
                  <a:srgbClr val="FFFF00"/>
                </a:solidFill>
              </a:rPr>
              <a:t>ться</a:t>
            </a:r>
            <a:r>
              <a:rPr lang="ru-RU" sz="3200" b="1" dirty="0">
                <a:solidFill>
                  <a:srgbClr val="FFFF00"/>
                </a:solidFill>
              </a:rPr>
              <a:t>)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rgbClr val="FFFF00"/>
              </a:solidFill>
            </a:endParaRPr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не </a:t>
            </a:r>
            <a:r>
              <a:rPr lang="ru-RU" sz="3200" b="1" dirty="0" err="1"/>
              <a:t>бои_ся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В) не </a:t>
            </a:r>
            <a:r>
              <a:rPr lang="ru-RU" sz="3200" b="1" dirty="0" err="1"/>
              <a:t>уча_ся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С) не </a:t>
            </a:r>
            <a:r>
              <a:rPr lang="ru-RU" sz="3200" b="1" dirty="0" err="1"/>
              <a:t>доби_ся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D) </a:t>
            </a:r>
            <a:r>
              <a:rPr lang="ru-RU" sz="3200" b="1" dirty="0" err="1"/>
              <a:t>откликне_ся</a:t>
            </a:r>
            <a:r>
              <a:rPr lang="ru-RU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3582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16. </a:t>
            </a:r>
            <a:r>
              <a:rPr lang="ru-RU" sz="3200" b="1" dirty="0"/>
              <a:t>В каком слове все согласные глухие</a:t>
            </a:r>
            <a:r>
              <a:rPr lang="ru-RU" sz="3200" b="1" dirty="0" smtClean="0"/>
              <a:t>?</a:t>
            </a:r>
          </a:p>
          <a:p>
            <a:endParaRPr lang="ru-RU" sz="3200" b="1" dirty="0"/>
          </a:p>
          <a:p>
            <a:r>
              <a:rPr lang="ru-RU" sz="3200" b="1" dirty="0" smtClean="0"/>
              <a:t>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пакет </a:t>
            </a:r>
            <a:br>
              <a:rPr lang="ru-RU" sz="3200" b="1" dirty="0"/>
            </a:br>
            <a:r>
              <a:rPr lang="ru-RU" sz="3200" b="1" dirty="0"/>
              <a:t>В) голова </a:t>
            </a:r>
            <a:br>
              <a:rPr lang="ru-RU" sz="3200" b="1" dirty="0"/>
            </a:br>
            <a:r>
              <a:rPr lang="ru-RU" sz="3200" b="1" dirty="0"/>
              <a:t>С) пенал </a:t>
            </a:r>
            <a:br>
              <a:rPr lang="ru-RU" sz="3200" b="1" dirty="0"/>
            </a:br>
            <a:r>
              <a:rPr lang="ru-RU" sz="3200" b="1" dirty="0"/>
              <a:t>D) чай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357166"/>
            <a:ext cx="5730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Проверь себя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78592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392906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3010" name="Picture 2" descr="D:\анимации\анимашки книги\umk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1962150" cy="1647825"/>
          </a:xfrm>
          <a:prstGeom prst="rect">
            <a:avLst/>
          </a:prstGeom>
          <a:noFill/>
        </p:spPr>
      </p:pic>
      <p:pic>
        <p:nvPicPr>
          <p:cNvPr id="6" name="Рисунок 5" descr="Рисунок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51" y="428604"/>
            <a:ext cx="1785949" cy="236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928670"/>
            <a:ext cx="6000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1.В </a:t>
            </a:r>
            <a:r>
              <a:rPr lang="ru-RU" sz="3200" b="1" dirty="0"/>
              <a:t>каких словах пишется </a:t>
            </a:r>
            <a:r>
              <a:rPr lang="ru-RU" sz="3200" b="1" dirty="0" err="1">
                <a:solidFill>
                  <a:srgbClr val="FFFF00"/>
                </a:solidFill>
              </a:rPr>
              <a:t>ь</a:t>
            </a:r>
            <a:r>
              <a:rPr lang="ru-RU" sz="3200" b="1" dirty="0">
                <a:solidFill>
                  <a:srgbClr val="FFFF00"/>
                </a:solidFill>
              </a:rPr>
              <a:t> 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/>
              <a:t>А) с…ешь </a:t>
            </a:r>
            <a:br>
              <a:rPr lang="ru-RU" sz="3200" b="1" dirty="0"/>
            </a:br>
            <a:r>
              <a:rPr lang="ru-RU" sz="3200" b="1" dirty="0"/>
              <a:t>В) об…</a:t>
            </a:r>
            <a:r>
              <a:rPr lang="ru-RU" sz="3200" b="1" dirty="0" err="1"/>
              <a:t>езд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С) сем…я </a:t>
            </a:r>
            <a:br>
              <a:rPr lang="ru-RU" sz="3200" b="1" dirty="0"/>
            </a:br>
            <a:r>
              <a:rPr lang="ru-RU" sz="3200" b="1" dirty="0"/>
              <a:t>D) под…ём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38" y="1357298"/>
            <a:ext cx="66437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 каких словах буква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Ю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обозначает два звука?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юбка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клюква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С) любит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D) Люба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928934"/>
            <a:ext cx="8458200" cy="914400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/>
              <a:t>3. В каком слове есть </a:t>
            </a:r>
            <a:r>
              <a:rPr lang="ru-RU" sz="12800" b="1" dirty="0" smtClean="0">
                <a:solidFill>
                  <a:srgbClr val="FFFF00"/>
                </a:solidFill>
              </a:rPr>
              <a:t>приставка НА- </a:t>
            </a:r>
            <a:r>
              <a:rPr lang="ru-RU" sz="12800" b="1" dirty="0" smtClean="0"/>
              <a:t>?</a:t>
            </a:r>
          </a:p>
          <a:p>
            <a:r>
              <a:rPr lang="ru-RU" sz="12800" b="1" dirty="0" smtClean="0"/>
              <a:t> </a:t>
            </a:r>
            <a:br>
              <a:rPr lang="ru-RU" sz="12800" b="1" dirty="0" smtClean="0"/>
            </a:br>
            <a:r>
              <a:rPr lang="ru-RU" sz="12800" b="1" dirty="0" smtClean="0"/>
              <a:t>А) надежда </a:t>
            </a:r>
            <a:br>
              <a:rPr lang="ru-RU" sz="12800" b="1" dirty="0" smtClean="0"/>
            </a:br>
            <a:r>
              <a:rPr lang="ru-RU" sz="12800" b="1" dirty="0" smtClean="0"/>
              <a:t>В) наша </a:t>
            </a:r>
            <a:br>
              <a:rPr lang="ru-RU" sz="12800" b="1" dirty="0" smtClean="0"/>
            </a:br>
            <a:r>
              <a:rPr lang="ru-RU" sz="12800" b="1" dirty="0" smtClean="0"/>
              <a:t>С) нарезать </a:t>
            </a:r>
            <a:br>
              <a:rPr lang="ru-RU" sz="12800" b="1" dirty="0" smtClean="0"/>
            </a:br>
            <a:r>
              <a:rPr lang="ru-RU" sz="12800" b="1" dirty="0" smtClean="0"/>
              <a:t>D) надо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643050"/>
            <a:ext cx="90011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4. </a:t>
            </a:r>
            <a:r>
              <a:rPr lang="ru-RU" sz="3200" b="1" dirty="0"/>
              <a:t>Выбери правильный ответ. </a:t>
            </a:r>
            <a:br>
              <a:rPr lang="ru-RU" sz="3200" b="1" dirty="0"/>
            </a:br>
            <a:r>
              <a:rPr lang="ru-RU" sz="3200" b="1" dirty="0"/>
              <a:t>Слово </a:t>
            </a:r>
            <a:r>
              <a:rPr lang="ru-RU" sz="3200" b="1" dirty="0">
                <a:solidFill>
                  <a:srgbClr val="FFFF00"/>
                </a:solidFill>
              </a:rPr>
              <a:t>ПЕРЕЛЕСОК </a:t>
            </a:r>
            <a:r>
              <a:rPr lang="ru-RU" sz="3200" b="1" dirty="0" smtClean="0"/>
              <a:t>состоит из: </a:t>
            </a:r>
          </a:p>
          <a:p>
            <a:endParaRPr lang="ru-RU" sz="3200" b="1" dirty="0"/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приставки, корня и окончания </a:t>
            </a:r>
            <a:br>
              <a:rPr lang="ru-RU" sz="3200" b="1" dirty="0"/>
            </a:br>
            <a:r>
              <a:rPr lang="ru-RU" sz="3200" b="1" dirty="0"/>
              <a:t>В) приставки, корня и суффикса </a:t>
            </a:r>
            <a:br>
              <a:rPr lang="ru-RU" sz="3200" b="1" dirty="0"/>
            </a:br>
            <a:r>
              <a:rPr lang="ru-RU" sz="3200" b="1" dirty="0"/>
              <a:t>С) </a:t>
            </a:r>
            <a:r>
              <a:rPr lang="ru-RU" sz="3200" b="1" dirty="0" err="1" smtClean="0"/>
              <a:t>приставки,корня</a:t>
            </a:r>
            <a:r>
              <a:rPr lang="ru-RU" sz="3200" b="1" dirty="0" smtClean="0"/>
              <a:t> </a:t>
            </a:r>
            <a:r>
              <a:rPr lang="ru-RU" sz="3200" b="1" dirty="0"/>
              <a:t>суффикса и окончания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2"/>
            <a:ext cx="8215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5. </a:t>
            </a:r>
            <a:r>
              <a:rPr lang="ru-RU" sz="3200" b="1" dirty="0"/>
              <a:t>В каком слове допущена ошибка</a:t>
            </a:r>
            <a:r>
              <a:rPr lang="ru-RU" sz="3200" b="1" dirty="0" smtClean="0"/>
              <a:t>?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молодой </a:t>
            </a:r>
            <a:br>
              <a:rPr lang="ru-RU" sz="3200" b="1" dirty="0"/>
            </a:br>
            <a:r>
              <a:rPr lang="ru-RU" sz="3200" b="1" dirty="0"/>
              <a:t>В) лететь </a:t>
            </a:r>
            <a:br>
              <a:rPr lang="ru-RU" sz="3200" b="1" dirty="0"/>
            </a:br>
            <a:r>
              <a:rPr lang="ru-RU" sz="3200" b="1" dirty="0"/>
              <a:t>С) </a:t>
            </a:r>
            <a:r>
              <a:rPr lang="ru-RU" sz="3200" b="1" dirty="0" err="1"/>
              <a:t>прочиртить</a:t>
            </a: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D) воздушный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6. </a:t>
            </a:r>
            <a:r>
              <a:rPr lang="ru-RU" sz="3200" b="1" dirty="0"/>
              <a:t>Укажи существительное с окончанием –</a:t>
            </a:r>
            <a:r>
              <a:rPr lang="ru-RU" sz="3200" b="1" dirty="0">
                <a:solidFill>
                  <a:srgbClr val="FFFF00"/>
                </a:solidFill>
              </a:rPr>
              <a:t>И.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на восток… </a:t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err="1"/>
              <a:t>в</a:t>
            </a:r>
            <a:r>
              <a:rPr lang="ru-RU" sz="3200" b="1" dirty="0"/>
              <a:t> чащ… </a:t>
            </a:r>
            <a:br>
              <a:rPr lang="ru-RU" sz="3200" b="1" dirty="0"/>
            </a:br>
            <a:r>
              <a:rPr lang="ru-RU" sz="3200" b="1" dirty="0"/>
              <a:t>С) </a:t>
            </a:r>
            <a:r>
              <a:rPr lang="ru-RU" sz="3200" b="1" dirty="0" smtClean="0"/>
              <a:t>на </a:t>
            </a:r>
            <a:r>
              <a:rPr lang="ru-RU" sz="3200" b="1" dirty="0"/>
              <a:t>сирен…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7. </a:t>
            </a:r>
            <a:r>
              <a:rPr lang="ru-RU" sz="3200" b="1" dirty="0"/>
              <a:t>Укажи существительное во множественном числе в родительном падеже </a:t>
            </a:r>
            <a:endParaRPr lang="ru-RU" sz="3200" b="1" dirty="0" smtClean="0"/>
          </a:p>
          <a:p>
            <a:endParaRPr lang="ru-RU" sz="3200" b="1" dirty="0"/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красного шарфа </a:t>
            </a:r>
            <a:br>
              <a:rPr lang="ru-RU" sz="3200" b="1" dirty="0"/>
            </a:br>
            <a:r>
              <a:rPr lang="ru-RU" sz="3200" b="1" dirty="0" smtClean="0"/>
              <a:t>б) </a:t>
            </a:r>
            <a:r>
              <a:rPr lang="ru-RU" sz="3200" b="1" dirty="0"/>
              <a:t>много конфет </a:t>
            </a:r>
            <a:br>
              <a:rPr lang="ru-RU" sz="3200" b="1" dirty="0"/>
            </a:br>
            <a:r>
              <a:rPr lang="ru-RU" sz="3200" b="1" dirty="0"/>
              <a:t>С) </a:t>
            </a:r>
            <a:r>
              <a:rPr lang="ru-RU" sz="3200" b="1" dirty="0" err="1"/>
              <a:t>с</a:t>
            </a:r>
            <a:r>
              <a:rPr lang="ru-RU" sz="3200" b="1" dirty="0"/>
              <a:t> шумными ребятами </a:t>
            </a:r>
            <a:br>
              <a:rPr lang="ru-RU" sz="3200" b="1" dirty="0"/>
            </a:br>
            <a:r>
              <a:rPr lang="ru-RU" sz="3200" b="1" dirty="0"/>
              <a:t>D) спелые помидоры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6357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8. </a:t>
            </a:r>
            <a:r>
              <a:rPr lang="ru-RU" sz="3200" b="1" dirty="0"/>
              <a:t>Укажи падеж существительных в словосочетаниях :</a:t>
            </a:r>
            <a:r>
              <a:rPr lang="ru-RU" sz="3200" b="1" dirty="0">
                <a:solidFill>
                  <a:srgbClr val="FFFF00"/>
                </a:solidFill>
              </a:rPr>
              <a:t>отправились в лес, взлетели в </a:t>
            </a:r>
            <a:r>
              <a:rPr lang="ru-RU" sz="3200" b="1" dirty="0" smtClean="0">
                <a:solidFill>
                  <a:srgbClr val="FFFF00"/>
                </a:solidFill>
              </a:rPr>
              <a:t>воздух</a:t>
            </a:r>
          </a:p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А) родительный падеж </a:t>
            </a:r>
            <a:br>
              <a:rPr lang="ru-RU" sz="3200" b="1" dirty="0"/>
            </a:br>
            <a:r>
              <a:rPr lang="ru-RU" sz="3200" b="1" dirty="0" smtClean="0"/>
              <a:t>б) </a:t>
            </a:r>
            <a:r>
              <a:rPr lang="ru-RU" sz="3200" b="1" dirty="0"/>
              <a:t>винительный падеж </a:t>
            </a:r>
            <a:br>
              <a:rPr lang="ru-RU" sz="3200" b="1" dirty="0"/>
            </a:br>
            <a:r>
              <a:rPr lang="ru-RU" sz="3200" b="1" dirty="0"/>
              <a:t>С) предложный падеж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202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7</cp:revision>
  <dcterms:created xsi:type="dcterms:W3CDTF">2013-10-22T17:36:04Z</dcterms:created>
  <dcterms:modified xsi:type="dcterms:W3CDTF">2013-10-22T18:35:11Z</dcterms:modified>
</cp:coreProperties>
</file>