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2004год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сердечно - сосудистой системы</c:v>
                </c:pt>
                <c:pt idx="1">
                  <c:v>пищеварительная система</c:v>
                </c:pt>
                <c:pt idx="2">
                  <c:v>позвоночника</c:v>
                </c:pt>
                <c:pt idx="3">
                  <c:v>эндокринно-обменных нарушений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0.10299999999999999</c:v>
                </c:pt>
                <c:pt idx="1">
                  <c:v>6.5000000000000002E-2</c:v>
                </c:pt>
                <c:pt idx="2">
                  <c:v>4.4999999999999998E-2</c:v>
                </c:pt>
                <c:pt idx="3">
                  <c:v>2.4E-2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2014год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сердечно - сосудистой системы</c:v>
                </c:pt>
                <c:pt idx="1">
                  <c:v>пищеварительная система</c:v>
                </c:pt>
                <c:pt idx="2">
                  <c:v>позвоночника</c:v>
                </c:pt>
                <c:pt idx="3">
                  <c:v>эндокринно-обменных нарушений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0.17799999999999999</c:v>
                </c:pt>
                <c:pt idx="1">
                  <c:v>0.127</c:v>
                </c:pt>
                <c:pt idx="2">
                  <c:v>0.157</c:v>
                </c:pt>
                <c:pt idx="3">
                  <c:v>7.2999999999999995E-2</c:v>
                </c:pt>
              </c:numCache>
            </c:numRef>
          </c:val>
        </c:ser>
        <c:axId val="66644992"/>
        <c:axId val="69155072"/>
      </c:barChart>
      <c:catAx>
        <c:axId val="66644992"/>
        <c:scaling>
          <c:orientation val="minMax"/>
        </c:scaling>
        <c:axPos val="b"/>
        <c:tickLblPos val="nextTo"/>
        <c:crossAx val="69155072"/>
        <c:crosses val="autoZero"/>
        <c:auto val="1"/>
        <c:lblAlgn val="ctr"/>
        <c:lblOffset val="100"/>
      </c:catAx>
      <c:valAx>
        <c:axId val="69155072"/>
        <c:scaling>
          <c:orientation val="minMax"/>
        </c:scaling>
        <c:axPos val="l"/>
        <c:majorGridlines/>
        <c:numFmt formatCode="0.00%" sourceLinked="1"/>
        <c:tickLblPos val="nextTo"/>
        <c:crossAx val="666449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4.5566089658383928E-2"/>
          <c:y val="4.7440092680100077E-2"/>
          <c:w val="0.84458461362076165"/>
          <c:h val="0.76618039307386065"/>
        </c:manualLayout>
      </c:layout>
      <c:barChart>
        <c:barDir val="col"/>
        <c:grouping val="clustered"/>
        <c:ser>
          <c:idx val="2"/>
          <c:order val="2"/>
          <c:tx>
            <c:strRef>
              <c:f>Лист1!$C$1</c:f>
              <c:strCache>
                <c:ptCount val="1"/>
                <c:pt idx="0">
                  <c:v>2 тест</c:v>
                </c:pt>
              </c:strCache>
            </c:strRef>
          </c:tx>
          <c:val>
            <c:numRef>
              <c:f>Лист1!$C$2:$C$16</c:f>
              <c:numCache>
                <c:formatCode>General</c:formatCode>
                <c:ptCount val="15"/>
                <c:pt idx="0">
                  <c:v>1.5</c:v>
                </c:pt>
                <c:pt idx="1">
                  <c:v>1.5</c:v>
                </c:pt>
                <c:pt idx="2">
                  <c:v>1.5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0.5</c:v>
                </c:pt>
                <c:pt idx="8">
                  <c:v>3</c:v>
                </c:pt>
                <c:pt idx="9">
                  <c:v>3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0.5</c:v>
                </c:pt>
                <c:pt idx="14">
                  <c:v>1</c:v>
                </c:pt>
              </c:numCache>
            </c:numRef>
          </c:val>
        </c:ser>
        <c:ser>
          <c:idx val="0"/>
          <c:order val="0"/>
          <c:tx>
            <c:strRef>
              <c:f>Лист1!$A$1</c:f>
              <c:strCache>
                <c:ptCount val="1"/>
                <c:pt idx="0">
                  <c:v> </c:v>
                </c:pt>
              </c:strCache>
            </c:strRef>
          </c:tx>
          <c:val>
            <c:numRef>
              <c:f>Лист1!$A$2:$A$16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1 тест</c:v>
                </c:pt>
              </c:strCache>
            </c:strRef>
          </c:tx>
          <c:val>
            <c:numRef>
              <c:f>Лист1!$B$2:$B$16</c:f>
              <c:numCache>
                <c:formatCode>General</c:formatCode>
                <c:ptCount val="15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1.5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Лист1!$D$1</c:f>
              <c:strCache>
                <c:ptCount val="1"/>
                <c:pt idx="0">
                  <c:v>3 тест</c:v>
                </c:pt>
              </c:strCache>
            </c:strRef>
          </c:tx>
          <c:val>
            <c:numRef>
              <c:f>Лист1!$D$2:$D$16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2.5</c:v>
                </c:pt>
                <c:pt idx="8">
                  <c:v>3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2.5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ser>
          <c:idx val="4"/>
          <c:order val="4"/>
          <c:tx>
            <c:strRef>
              <c:f>Лист1!$E$1</c:f>
              <c:strCache>
                <c:ptCount val="1"/>
                <c:pt idx="0">
                  <c:v>4 тест</c:v>
                </c:pt>
              </c:strCache>
            </c:strRef>
          </c:tx>
          <c:val>
            <c:numRef>
              <c:f>Лист1!$E$2:$E$16</c:f>
              <c:numCache>
                <c:formatCode>General</c:formatCode>
                <c:ptCount val="15"/>
                <c:pt idx="0">
                  <c:v>0.5</c:v>
                </c:pt>
                <c:pt idx="1">
                  <c:v>0.5</c:v>
                </c:pt>
                <c:pt idx="2">
                  <c:v>1</c:v>
                </c:pt>
                <c:pt idx="3">
                  <c:v>1</c:v>
                </c:pt>
                <c:pt idx="4">
                  <c:v>1.5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2.5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1.5</c:v>
                </c:pt>
              </c:numCache>
            </c:numRef>
          </c:val>
        </c:ser>
        <c:ser>
          <c:idx val="5"/>
          <c:order val="5"/>
          <c:tx>
            <c:strRef>
              <c:f>Лист1!$F$1</c:f>
              <c:strCache>
                <c:ptCount val="1"/>
                <c:pt idx="0">
                  <c:v>5 тест</c:v>
                </c:pt>
              </c:strCache>
            </c:strRef>
          </c:tx>
          <c:val>
            <c:numRef>
              <c:f>Лист1!$F$2:$F$16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0.5</c:v>
                </c:pt>
                <c:pt idx="5">
                  <c:v>0.5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2</c:v>
                </c:pt>
                <c:pt idx="10">
                  <c:v>1</c:v>
                </c:pt>
                <c:pt idx="11">
                  <c:v>1.5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ser>
          <c:idx val="6"/>
          <c:order val="6"/>
          <c:tx>
            <c:strRef>
              <c:f>Лист1!$G$1</c:f>
              <c:strCache>
                <c:ptCount val="1"/>
                <c:pt idx="0">
                  <c:v>6 тест</c:v>
                </c:pt>
              </c:strCache>
            </c:strRef>
          </c:tx>
          <c:val>
            <c:numRef>
              <c:f>Лист1!$G$2:$G$16</c:f>
              <c:numCache>
                <c:formatCode>General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  <c:pt idx="13">
                  <c:v>2</c:v>
                </c:pt>
                <c:pt idx="14">
                  <c:v>1</c:v>
                </c:pt>
              </c:numCache>
            </c:numRef>
          </c:val>
        </c:ser>
        <c:ser>
          <c:idx val="7"/>
          <c:order val="7"/>
          <c:tx>
            <c:strRef>
              <c:f>Лист1!$H$1</c:f>
              <c:strCache>
                <c:ptCount val="1"/>
                <c:pt idx="0">
                  <c:v>7 тест</c:v>
                </c:pt>
              </c:strCache>
            </c:strRef>
          </c:tx>
          <c:val>
            <c:numRef>
              <c:f>Лист1!$H$2:$H$16</c:f>
              <c:numCache>
                <c:formatCode>General</c:formatCode>
                <c:ptCount val="15"/>
                <c:pt idx="0">
                  <c:v>2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  <c:pt idx="8">
                  <c:v>3</c:v>
                </c:pt>
                <c:pt idx="9">
                  <c:v>3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0.5</c:v>
                </c:pt>
                <c:pt idx="14">
                  <c:v>1</c:v>
                </c:pt>
              </c:numCache>
            </c:numRef>
          </c:val>
        </c:ser>
        <c:ser>
          <c:idx val="8"/>
          <c:order val="8"/>
          <c:tx>
            <c:strRef>
              <c:f>Лист1!$I$1</c:f>
              <c:strCache>
                <c:ptCount val="1"/>
                <c:pt idx="0">
                  <c:v>8 тест</c:v>
                </c:pt>
              </c:strCache>
            </c:strRef>
          </c:tx>
          <c:val>
            <c:numRef>
              <c:f>Лист1!$I$2:$I$16</c:f>
              <c:numCache>
                <c:formatCode>General</c:formatCode>
                <c:ptCount val="15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1</c:v>
                </c:pt>
                <c:pt idx="8">
                  <c:v>3</c:v>
                </c:pt>
                <c:pt idx="9">
                  <c:v>3</c:v>
                </c:pt>
                <c:pt idx="10">
                  <c:v>0.5</c:v>
                </c:pt>
                <c:pt idx="11">
                  <c:v>0.5</c:v>
                </c:pt>
                <c:pt idx="12">
                  <c:v>1.5</c:v>
                </c:pt>
                <c:pt idx="13">
                  <c:v>0.5</c:v>
                </c:pt>
                <c:pt idx="14">
                  <c:v>1</c:v>
                </c:pt>
              </c:numCache>
            </c:numRef>
          </c:val>
        </c:ser>
        <c:axId val="69204608"/>
        <c:axId val="77971456"/>
      </c:barChart>
      <c:catAx>
        <c:axId val="69204608"/>
        <c:scaling>
          <c:orientation val="minMax"/>
        </c:scaling>
        <c:axPos val="b"/>
        <c:tickLblPos val="nextTo"/>
        <c:txPr>
          <a:bodyPr/>
          <a:lstStyle/>
          <a:p>
            <a:pPr>
              <a:defRPr kern="1300" baseline="0"/>
            </a:pPr>
            <a:endParaRPr lang="ru-RU"/>
          </a:p>
        </c:txPr>
        <c:crossAx val="77971456"/>
        <c:crosses val="autoZero"/>
        <c:auto val="1"/>
        <c:lblAlgn val="ctr"/>
        <c:lblOffset val="100"/>
      </c:catAx>
      <c:valAx>
        <c:axId val="77971456"/>
        <c:scaling>
          <c:orientation val="minMax"/>
        </c:scaling>
        <c:axPos val="l"/>
        <c:majorGridlines/>
        <c:numFmt formatCode="General" sourceLinked="1"/>
        <c:tickLblPos val="nextTo"/>
        <c:crossAx val="69204608"/>
        <c:crosses val="autoZero"/>
        <c:crossBetween val="between"/>
      </c:valAx>
    </c:plotArea>
    <c:legend>
      <c:legendPos val="r"/>
      <c:legendEntry>
        <c:idx val="1"/>
        <c:delete val="1"/>
      </c:legendEntry>
      <c:layout/>
    </c:legend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476672"/>
            <a:ext cx="6172200" cy="49685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Моя инициатива в образовании</a:t>
            </a:r>
            <a:b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 дополнительного образования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«Юниор- игра в футбол»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ГБОУ СОШ №290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Кудряшова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Анна Андреевна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19256" cy="6285312"/>
          </a:xfrm>
        </p:spPr>
        <p:txBody>
          <a:bodyPr/>
          <a:lstStyle/>
          <a:p>
            <a:pPr>
              <a:buNone/>
            </a:pP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Срок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реализации образовательной программы.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	</a:t>
            </a:r>
          </a:p>
          <a:p>
            <a:pPr algn="just">
              <a:buNone/>
            </a:pPr>
            <a:r>
              <a:rPr lang="ru-RU" dirty="0" smtClean="0"/>
              <a:t>Программа </a:t>
            </a:r>
            <a:r>
              <a:rPr lang="ru-RU" dirty="0" smtClean="0"/>
              <a:t>рассчитана на 2 года  обучения,  всего 288 часов: </a:t>
            </a:r>
          </a:p>
          <a:p>
            <a:pPr algn="just">
              <a:buNone/>
            </a:pPr>
            <a:r>
              <a:rPr lang="ru-RU" dirty="0" smtClean="0"/>
              <a:t>	1-й </a:t>
            </a:r>
            <a:r>
              <a:rPr lang="ru-RU" dirty="0" smtClean="0"/>
              <a:t>год обучения -144 часа;</a:t>
            </a:r>
          </a:p>
          <a:p>
            <a:pPr algn="just">
              <a:buNone/>
            </a:pPr>
            <a:r>
              <a:rPr lang="ru-RU" dirty="0" smtClean="0"/>
              <a:t>	2-й </a:t>
            </a:r>
            <a:r>
              <a:rPr lang="ru-RU" dirty="0" smtClean="0"/>
              <a:t>год обучения- 144 часа.</a:t>
            </a:r>
          </a:p>
          <a:p>
            <a:pPr algn="just">
              <a:buNone/>
            </a:pPr>
            <a:r>
              <a:rPr lang="ru-RU" dirty="0" smtClean="0"/>
              <a:t>	 </a:t>
            </a:r>
            <a:r>
              <a:rPr lang="ru-RU" dirty="0" smtClean="0"/>
              <a:t>Освоив базовый курс ребёнок может и в дальнейшем посещать объединение.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3813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484784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Р</a:t>
            </a:r>
            <a:r>
              <a:rPr lang="ru-RU" b="1" u="sng" dirty="0" smtClean="0">
                <a:solidFill>
                  <a:schemeClr val="tx1"/>
                </a:solidFill>
              </a:rPr>
              <a:t>езультаты обучения 1 года обучения: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pPr lvl="0"/>
            <a:r>
              <a:rPr lang="ru-RU" dirty="0" smtClean="0"/>
              <a:t>В</a:t>
            </a:r>
            <a:r>
              <a:rPr lang="ru-RU" dirty="0" smtClean="0"/>
              <a:t>ладеют </a:t>
            </a:r>
            <a:r>
              <a:rPr lang="ru-RU" dirty="0" smtClean="0"/>
              <a:t>основами технических и тактических приемов игры в футбол;</a:t>
            </a:r>
          </a:p>
          <a:p>
            <a:pPr lvl="0"/>
            <a:r>
              <a:rPr lang="ru-RU" dirty="0" smtClean="0"/>
              <a:t>Д</a:t>
            </a:r>
            <a:r>
              <a:rPr lang="ru-RU" dirty="0" smtClean="0"/>
              <a:t>емонстрируют </a:t>
            </a:r>
            <a:r>
              <a:rPr lang="ru-RU" dirty="0" smtClean="0"/>
              <a:t>в игре и в специальных упражнениях владение технико-тактическими элементами игры;</a:t>
            </a:r>
          </a:p>
          <a:p>
            <a:pPr lvl="0"/>
            <a:r>
              <a:rPr lang="ru-RU" dirty="0" smtClean="0"/>
              <a:t>Показывают оптимальные </a:t>
            </a:r>
            <a:r>
              <a:rPr lang="ru-RU" dirty="0" smtClean="0"/>
              <a:t>результаты в тестировании двигательных способностей, соответствующие их возрастным нормам;</a:t>
            </a:r>
          </a:p>
          <a:p>
            <a:pPr lvl="0"/>
            <a:r>
              <a:rPr lang="ru-RU" dirty="0" smtClean="0"/>
              <a:t>Умеют </a:t>
            </a:r>
            <a:r>
              <a:rPr lang="ru-RU" dirty="0" smtClean="0"/>
              <a:t>оказывать первую медицинскую помощь при вывихах и переломах.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Национальная трагедия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Неудовлетворительные показатели состояния здоровья детей и подростков, обучающихся в учебных заведениях, являются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проблемой современности.  Неуклонное снижение числа практически здоровых детей, все возрастающий поток детей, страдающих хронической патологией и инвалидов, рассматривается многими исследователями сегодня как национальная трагедия России. Все чаще звучит термин «школьные болезни» в связи с реально высокой значимостью влияний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внутришкольной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среды и семейной обстановки  на здоровье учащихся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41763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рост патологи у школьников наиболее характерен для последнего десятилетия,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распространенность функциональных расстройств и хронических заболеваний.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83568" y="1844824"/>
          <a:ext cx="7241232" cy="4629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285312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Интенсификация учебного процесса в сочетании с: 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1.неблагоприятными санитарно-гигиеническими условиями обучения.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2.неполноценным питанием.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3.с пассивной ролью родителей в жизни учащихся.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приводит к тому, что за время учебы большая часть детей из групп риска переходят в III, IV группы здоровья, что свидетельствует о формировании стойкой хронической патологии.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43924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ктуальность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моей инициативы, заключается в том, что острая востребованность данной программы в современных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условиях,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необходима для подготовки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подрастающего поколения к будущей военной и профессиональной деятельности.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8136904" cy="5256584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Инновационность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программы «Юниор-игра в футбол» в том, что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занимающихся в секции является не только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технико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–тактическая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юных футболистов, но и общефизическая подготовка, направленная на более высокий показатель физического развития школьников. Расширяется кругозор и интерес занимающихся к данному виду спорта.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Цель программы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овладение основами технико-тактических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приемов игры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футбол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программы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Обучающие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обучение жизненно важным двигательным умениям и навыкам;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овладение основами технических элементов и тактических приемов игры в футбол, приобретение необходимых знаний в области физической культуры, по истории развития футбола в России и за рубежом, по вопросам техники и тактики игры;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изучение правил игры в футбол и порядок проведения соревнований.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764704"/>
            <a:ext cx="8424936" cy="4896544"/>
          </a:xfrm>
        </p:spPr>
        <p:txBody>
          <a:bodyPr>
            <a:normAutofit/>
          </a:bodyPr>
          <a:lstStyle/>
          <a:p>
            <a:pPr lvl="0"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Развивающие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гармоничное физическое развитие школьников; 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воспитание и развитие двигательных способностей (быстроты, ловкости, силы и выносливости); 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повышение работоспособности, укрепление здоровья занимающихся и профилактика различных заболеваний.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19256" cy="5925272"/>
          </a:xfrm>
        </p:spPr>
        <p:txBody>
          <a:bodyPr/>
          <a:lstStyle/>
          <a:p>
            <a:pPr lvl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Воспитательные: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воспитание потребности в самостоятельных занятиях физическими упражнениями;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воспитание нравственных и волевых качеств характера (смелость, настойчивость, упорство, терпение, воля и др.);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воспитание позитивных межличностных отношений между игроками в команде (поддержка, взаимовыручка, уважение, толерантность и др.).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</TotalTime>
  <Words>392</Words>
  <Application>Microsoft Office PowerPoint</Application>
  <PresentationFormat>Экран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Моя инициатива в образовании      Педагог дополнительного образования  «Юниор- игра в футбол» ГБОУ СОШ №290 Кудряшова  Анна Андреевна </vt:lpstr>
      <vt:lpstr>Национальная трагедия России</vt:lpstr>
      <vt:lpstr>рост патологи у школьников наиболее характерен для последнего десятилетия,  распространенность функциональных расстройств и хронических заболеваний.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Результаты обучения 1 года обучения: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инициатива в образовании      Педагог дополнительного образования  «Юниор- игра в футбол» ГБОУ СОШ №290 Кудряшова Анна </dc:title>
  <cp:lastModifiedBy>гбоу</cp:lastModifiedBy>
  <cp:revision>6</cp:revision>
  <dcterms:modified xsi:type="dcterms:W3CDTF">2015-12-21T06:07:25Z</dcterms:modified>
</cp:coreProperties>
</file>