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85" r:id="rId2"/>
    <p:sldMasterId id="2147483673" r:id="rId3"/>
  </p:sldMasterIdLst>
  <p:notesMasterIdLst>
    <p:notesMasterId r:id="rId72"/>
  </p:notes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95" r:id="rId22"/>
    <p:sldId id="296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  <p:sldId id="287" r:id="rId37"/>
    <p:sldId id="288" r:id="rId38"/>
    <p:sldId id="289" r:id="rId39"/>
    <p:sldId id="290" r:id="rId40"/>
    <p:sldId id="291" r:id="rId41"/>
    <p:sldId id="292" r:id="rId42"/>
    <p:sldId id="293" r:id="rId43"/>
    <p:sldId id="294" r:id="rId44"/>
    <p:sldId id="297" r:id="rId45"/>
    <p:sldId id="298" r:id="rId46"/>
    <p:sldId id="299" r:id="rId47"/>
    <p:sldId id="300" r:id="rId48"/>
    <p:sldId id="301" r:id="rId49"/>
    <p:sldId id="302" r:id="rId50"/>
    <p:sldId id="303" r:id="rId51"/>
    <p:sldId id="304" r:id="rId52"/>
    <p:sldId id="305" r:id="rId53"/>
    <p:sldId id="306" r:id="rId54"/>
    <p:sldId id="307" r:id="rId55"/>
    <p:sldId id="308" r:id="rId56"/>
    <p:sldId id="309" r:id="rId57"/>
    <p:sldId id="317" r:id="rId58"/>
    <p:sldId id="314" r:id="rId59"/>
    <p:sldId id="318" r:id="rId60"/>
    <p:sldId id="320" r:id="rId61"/>
    <p:sldId id="321" r:id="rId62"/>
    <p:sldId id="322" r:id="rId63"/>
    <p:sldId id="323" r:id="rId64"/>
    <p:sldId id="324" r:id="rId65"/>
    <p:sldId id="325" r:id="rId66"/>
    <p:sldId id="326" r:id="rId67"/>
    <p:sldId id="327" r:id="rId68"/>
    <p:sldId id="328" r:id="rId69"/>
    <p:sldId id="329" r:id="rId70"/>
    <p:sldId id="330" r:id="rId7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86406" autoAdjust="0"/>
  </p:normalViewPr>
  <p:slideViewPr>
    <p:cSldViewPr>
      <p:cViewPr varScale="1">
        <p:scale>
          <a:sx n="97" d="100"/>
          <a:sy n="97" d="100"/>
        </p:scale>
        <p:origin x="-195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9962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slide" Target="slides/slide39.xml"/><Relationship Id="rId47" Type="http://schemas.openxmlformats.org/officeDocument/2006/relationships/slide" Target="slides/slide44.xml"/><Relationship Id="rId50" Type="http://schemas.openxmlformats.org/officeDocument/2006/relationships/slide" Target="slides/slide47.xml"/><Relationship Id="rId55" Type="http://schemas.openxmlformats.org/officeDocument/2006/relationships/slide" Target="slides/slide52.xml"/><Relationship Id="rId63" Type="http://schemas.openxmlformats.org/officeDocument/2006/relationships/slide" Target="slides/slide60.xml"/><Relationship Id="rId68" Type="http://schemas.openxmlformats.org/officeDocument/2006/relationships/slide" Target="slides/slide65.xml"/><Relationship Id="rId76" Type="http://schemas.openxmlformats.org/officeDocument/2006/relationships/tableStyles" Target="tableStyles.xml"/><Relationship Id="rId7" Type="http://schemas.openxmlformats.org/officeDocument/2006/relationships/slide" Target="slides/slide4.xml"/><Relationship Id="rId71" Type="http://schemas.openxmlformats.org/officeDocument/2006/relationships/slide" Target="slides/slide68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9" Type="http://schemas.openxmlformats.org/officeDocument/2006/relationships/slide" Target="slides/slide26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slide" Target="slides/slide42.xml"/><Relationship Id="rId53" Type="http://schemas.openxmlformats.org/officeDocument/2006/relationships/slide" Target="slides/slide50.xml"/><Relationship Id="rId58" Type="http://schemas.openxmlformats.org/officeDocument/2006/relationships/slide" Target="slides/slide55.xml"/><Relationship Id="rId66" Type="http://schemas.openxmlformats.org/officeDocument/2006/relationships/slide" Target="slides/slide63.xml"/><Relationship Id="rId74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49" Type="http://schemas.openxmlformats.org/officeDocument/2006/relationships/slide" Target="slides/slide46.xml"/><Relationship Id="rId57" Type="http://schemas.openxmlformats.org/officeDocument/2006/relationships/slide" Target="slides/slide54.xml"/><Relationship Id="rId61" Type="http://schemas.openxmlformats.org/officeDocument/2006/relationships/slide" Target="slides/slide58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4" Type="http://schemas.openxmlformats.org/officeDocument/2006/relationships/slide" Target="slides/slide41.xml"/><Relationship Id="rId52" Type="http://schemas.openxmlformats.org/officeDocument/2006/relationships/slide" Target="slides/slide49.xml"/><Relationship Id="rId60" Type="http://schemas.openxmlformats.org/officeDocument/2006/relationships/slide" Target="slides/slide57.xml"/><Relationship Id="rId65" Type="http://schemas.openxmlformats.org/officeDocument/2006/relationships/slide" Target="slides/slide62.xml"/><Relationship Id="rId73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slide" Target="slides/slide40.xml"/><Relationship Id="rId48" Type="http://schemas.openxmlformats.org/officeDocument/2006/relationships/slide" Target="slides/slide45.xml"/><Relationship Id="rId56" Type="http://schemas.openxmlformats.org/officeDocument/2006/relationships/slide" Target="slides/slide53.xml"/><Relationship Id="rId64" Type="http://schemas.openxmlformats.org/officeDocument/2006/relationships/slide" Target="slides/slide61.xml"/><Relationship Id="rId69" Type="http://schemas.openxmlformats.org/officeDocument/2006/relationships/slide" Target="slides/slide66.xml"/><Relationship Id="rId8" Type="http://schemas.openxmlformats.org/officeDocument/2006/relationships/slide" Target="slides/slide5.xml"/><Relationship Id="rId51" Type="http://schemas.openxmlformats.org/officeDocument/2006/relationships/slide" Target="slides/slide48.xml"/><Relationship Id="rId72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slide" Target="slides/slide43.xml"/><Relationship Id="rId59" Type="http://schemas.openxmlformats.org/officeDocument/2006/relationships/slide" Target="slides/slide56.xml"/><Relationship Id="rId67" Type="http://schemas.openxmlformats.org/officeDocument/2006/relationships/slide" Target="slides/slide64.xml"/><Relationship Id="rId20" Type="http://schemas.openxmlformats.org/officeDocument/2006/relationships/slide" Target="slides/slide17.xml"/><Relationship Id="rId41" Type="http://schemas.openxmlformats.org/officeDocument/2006/relationships/slide" Target="slides/slide38.xml"/><Relationship Id="rId54" Type="http://schemas.openxmlformats.org/officeDocument/2006/relationships/slide" Target="slides/slide51.xml"/><Relationship Id="rId62" Type="http://schemas.openxmlformats.org/officeDocument/2006/relationships/slide" Target="slides/slide59.xml"/><Relationship Id="rId70" Type="http://schemas.openxmlformats.org/officeDocument/2006/relationships/slide" Target="slides/slide67.xml"/><Relationship Id="rId75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E1ED4B-5277-464E-B197-60387CA116FF}" type="datetimeFigureOut">
              <a:rPr lang="ru-RU" smtClean="0"/>
              <a:pPr/>
              <a:t>02.11.2013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257E0-7D66-45D3-B1A2-72BCB83BF6A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4257E0-7D66-45D3-B1A2-72BCB83BF6A9}" type="slidenum">
              <a:rPr lang="ru-RU" smtClean="0"/>
              <a:pPr/>
              <a:t>61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84BB9DB-AE00-46DD-9496-E8BA67603AD5}" type="datetimeFigureOut">
              <a:rPr lang="ru-RU" smtClean="0"/>
              <a:pPr/>
              <a:t>02.11.2013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55ECC59-12D6-4818-B736-79BF33B3D8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4BB9DB-AE00-46DD-9496-E8BA67603AD5}" type="datetimeFigureOut">
              <a:rPr lang="ru-RU" smtClean="0"/>
              <a:pPr/>
              <a:t>02.11.2013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5ECC59-12D6-4818-B736-79BF33B3D8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4BB9DB-AE00-46DD-9496-E8BA67603AD5}" type="datetimeFigureOut">
              <a:rPr lang="ru-RU" smtClean="0"/>
              <a:pPr/>
              <a:t>02.11.2013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5ECC59-12D6-4818-B736-79BF33B3D8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BB9DB-AE00-46DD-9496-E8BA67603AD5}" type="datetimeFigureOut">
              <a:rPr lang="ru-RU" smtClean="0"/>
              <a:pPr/>
              <a:t>02.11.2013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ECC59-12D6-4818-B736-79BF33B3D8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95602-15CA-49DE-BF4F-EEE013BB752C}" type="datetimeFigureOut">
              <a:rPr lang="ru-RU" smtClean="0"/>
              <a:pPr/>
              <a:t>02.11.2013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91B56-738E-4EAB-AB2A-883CBCAC69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95602-15CA-49DE-BF4F-EEE013BB752C}" type="datetimeFigureOut">
              <a:rPr lang="ru-RU" smtClean="0"/>
              <a:pPr/>
              <a:t>02.11.2013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91B56-738E-4EAB-AB2A-883CBCAC69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95602-15CA-49DE-BF4F-EEE013BB752C}" type="datetimeFigureOut">
              <a:rPr lang="ru-RU" smtClean="0"/>
              <a:pPr/>
              <a:t>02.11.2013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91B56-738E-4EAB-AB2A-883CBCAC69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95602-15CA-49DE-BF4F-EEE013BB752C}" type="datetimeFigureOut">
              <a:rPr lang="ru-RU" smtClean="0"/>
              <a:pPr/>
              <a:t>02.11.2013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91B56-738E-4EAB-AB2A-883CBCAC69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95602-15CA-49DE-BF4F-EEE013BB752C}" type="datetimeFigureOut">
              <a:rPr lang="ru-RU" smtClean="0"/>
              <a:pPr/>
              <a:t>02.11.2013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91B56-738E-4EAB-AB2A-883CBCAC69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95602-15CA-49DE-BF4F-EEE013BB752C}" type="datetimeFigureOut">
              <a:rPr lang="ru-RU" smtClean="0"/>
              <a:pPr/>
              <a:t>02.11.2013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91B56-738E-4EAB-AB2A-883CBCAC69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95602-15CA-49DE-BF4F-EEE013BB752C}" type="datetimeFigureOut">
              <a:rPr lang="ru-RU" smtClean="0"/>
              <a:pPr/>
              <a:t>02.11.2013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91B56-738E-4EAB-AB2A-883CBCAC69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4BB9DB-AE00-46DD-9496-E8BA67603AD5}" type="datetimeFigureOut">
              <a:rPr lang="ru-RU" smtClean="0"/>
              <a:pPr/>
              <a:t>02.11.2013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5ECC59-12D6-4818-B736-79BF33B3D8D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95602-15CA-49DE-BF4F-EEE013BB752C}" type="datetimeFigureOut">
              <a:rPr lang="ru-RU" smtClean="0"/>
              <a:pPr/>
              <a:t>02.11.2013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91B56-738E-4EAB-AB2A-883CBCAC69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95602-15CA-49DE-BF4F-EEE013BB752C}" type="datetimeFigureOut">
              <a:rPr lang="ru-RU" smtClean="0"/>
              <a:pPr/>
              <a:t>02.11.2013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91B56-738E-4EAB-AB2A-883CBCAC69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95602-15CA-49DE-BF4F-EEE013BB752C}" type="datetimeFigureOut">
              <a:rPr lang="ru-RU" smtClean="0"/>
              <a:pPr/>
              <a:t>02.11.2013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91B56-738E-4EAB-AB2A-883CBCAC69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95602-15CA-49DE-BF4F-EEE013BB752C}" type="datetimeFigureOut">
              <a:rPr lang="ru-RU" smtClean="0"/>
              <a:pPr/>
              <a:t>02.11.2013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91B56-738E-4EAB-AB2A-883CBCAC699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F7844-1D6C-4371-920C-5B3FE4FD4D0A}" type="datetimeFigureOut">
              <a:rPr lang="ru-RU" smtClean="0"/>
              <a:pPr/>
              <a:t>02.11.2013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E299B-F0D3-42B8-9FD3-0A499F9F5F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F7844-1D6C-4371-920C-5B3FE4FD4D0A}" type="datetimeFigureOut">
              <a:rPr lang="ru-RU" smtClean="0"/>
              <a:pPr/>
              <a:t>02.11.2013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E299B-F0D3-42B8-9FD3-0A499F9F5F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F7844-1D6C-4371-920C-5B3FE4FD4D0A}" type="datetimeFigureOut">
              <a:rPr lang="ru-RU" smtClean="0"/>
              <a:pPr/>
              <a:t>02.11.2013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E299B-F0D3-42B8-9FD3-0A499F9F5F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F7844-1D6C-4371-920C-5B3FE4FD4D0A}" type="datetimeFigureOut">
              <a:rPr lang="ru-RU" smtClean="0"/>
              <a:pPr/>
              <a:t>02.11.2013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E299B-F0D3-42B8-9FD3-0A499F9F5F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F7844-1D6C-4371-920C-5B3FE4FD4D0A}" type="datetimeFigureOut">
              <a:rPr lang="ru-RU" smtClean="0"/>
              <a:pPr/>
              <a:t>02.11.2013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E299B-F0D3-42B8-9FD3-0A499F9F5F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F7844-1D6C-4371-920C-5B3FE4FD4D0A}" type="datetimeFigureOut">
              <a:rPr lang="ru-RU" smtClean="0"/>
              <a:pPr/>
              <a:t>02.11.2013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E299B-F0D3-42B8-9FD3-0A499F9F5F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4BB9DB-AE00-46DD-9496-E8BA67603AD5}" type="datetimeFigureOut">
              <a:rPr lang="ru-RU" smtClean="0"/>
              <a:pPr/>
              <a:t>02.11.2013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5ECC59-12D6-4818-B736-79BF33B3D8D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F7844-1D6C-4371-920C-5B3FE4FD4D0A}" type="datetimeFigureOut">
              <a:rPr lang="ru-RU" smtClean="0"/>
              <a:pPr/>
              <a:t>02.11.2013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E299B-F0D3-42B8-9FD3-0A499F9F5F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F7844-1D6C-4371-920C-5B3FE4FD4D0A}" type="datetimeFigureOut">
              <a:rPr lang="ru-RU" smtClean="0"/>
              <a:pPr/>
              <a:t>02.11.2013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E299B-F0D3-42B8-9FD3-0A499F9F5F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F7844-1D6C-4371-920C-5B3FE4FD4D0A}" type="datetimeFigureOut">
              <a:rPr lang="ru-RU" smtClean="0"/>
              <a:pPr/>
              <a:t>02.11.2013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E299B-F0D3-42B8-9FD3-0A499F9F5F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F7844-1D6C-4371-920C-5B3FE4FD4D0A}" type="datetimeFigureOut">
              <a:rPr lang="ru-RU" smtClean="0"/>
              <a:pPr/>
              <a:t>02.11.2013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E299B-F0D3-42B8-9FD3-0A499F9F5F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F7844-1D6C-4371-920C-5B3FE4FD4D0A}" type="datetimeFigureOut">
              <a:rPr lang="ru-RU" smtClean="0"/>
              <a:pPr/>
              <a:t>02.11.2013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E299B-F0D3-42B8-9FD3-0A499F9F5FF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4BB9DB-AE00-46DD-9496-E8BA67603AD5}" type="datetimeFigureOut">
              <a:rPr lang="ru-RU" smtClean="0"/>
              <a:pPr/>
              <a:t>02.11.2013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5ECC59-12D6-4818-B736-79BF33B3D8D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4BB9DB-AE00-46DD-9496-E8BA67603AD5}" type="datetimeFigureOut">
              <a:rPr lang="ru-RU" smtClean="0"/>
              <a:pPr/>
              <a:t>02.11.2013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5ECC59-12D6-4818-B736-79BF33B3D8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4BB9DB-AE00-46DD-9496-E8BA67603AD5}" type="datetimeFigureOut">
              <a:rPr lang="ru-RU" smtClean="0"/>
              <a:pPr/>
              <a:t>02.11.2013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5ECC59-12D6-4818-B736-79BF33B3D8D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4BB9DB-AE00-46DD-9496-E8BA67603AD5}" type="datetimeFigureOut">
              <a:rPr lang="ru-RU" smtClean="0"/>
              <a:pPr/>
              <a:t>02.11.2013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5ECC59-12D6-4818-B736-79BF33B3D8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C84BB9DB-AE00-46DD-9496-E8BA67603AD5}" type="datetimeFigureOut">
              <a:rPr lang="ru-RU" smtClean="0"/>
              <a:pPr/>
              <a:t>02.11.2013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5ECC59-12D6-4818-B736-79BF33B3D8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84BB9DB-AE00-46DD-9496-E8BA67603AD5}" type="datetimeFigureOut">
              <a:rPr lang="ru-RU" smtClean="0"/>
              <a:pPr/>
              <a:t>02.11.2013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55ECC59-12D6-4818-B736-79BF33B3D8D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84BB9DB-AE00-46DD-9496-E8BA67603AD5}" type="datetimeFigureOut">
              <a:rPr lang="ru-RU" smtClean="0"/>
              <a:pPr/>
              <a:t>02.11.2013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55ECC59-12D6-4818-B736-79BF33B3D8D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F95602-15CA-49DE-BF4F-EEE013BB752C}" type="datetimeFigureOut">
              <a:rPr lang="ru-RU" smtClean="0"/>
              <a:pPr/>
              <a:t>02.11.2013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C91B56-738E-4EAB-AB2A-883CBCAC699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2F7844-1D6C-4371-920C-5B3FE4FD4D0A}" type="datetimeFigureOut">
              <a:rPr lang="ru-RU" smtClean="0"/>
              <a:pPr/>
              <a:t>02.11.2013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DE299B-F0D3-42B8-9FD3-0A499F9F5FF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4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4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ЭЛЕМЕНТЫ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КОМБИНАТОРИКИ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pPr algn="l"/>
            <a:r>
              <a:rPr lang="ru-RU" dirty="0" smtClean="0"/>
              <a:t>Т.И. </a:t>
            </a:r>
            <a:r>
              <a:rPr lang="ru-RU" dirty="0" err="1" smtClean="0"/>
              <a:t>Размарилова</a:t>
            </a:r>
            <a:r>
              <a:rPr lang="ru-RU" dirty="0" smtClean="0"/>
              <a:t> учитель МОБУ «</a:t>
            </a:r>
            <a:r>
              <a:rPr lang="ru-RU" dirty="0" smtClean="0"/>
              <a:t>СОШ № </a:t>
            </a:r>
            <a:r>
              <a:rPr lang="ru-RU" dirty="0" smtClean="0"/>
              <a:t>25»</a:t>
            </a:r>
          </a:p>
          <a:p>
            <a:r>
              <a:rPr lang="ru-RU" dirty="0" smtClean="0"/>
              <a:t>Г. Дальнегорск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В этих книгах писалось, что все в мире является сочетанием двух начал -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муж-ского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и женского, которое авторы обозначали символами --- и -- --.В рукописи "Же Ким" ("Книга перестановок") показаны различные соединения этих знаков по два и по три. 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[Image]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412776"/>
            <a:ext cx="8208912" cy="4824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Восемь рисунков из трех рядов символов изображали землю, горы, воду, ветер, грозу, огонь, облака и небо (некоторые рисунки имели и иные значения). Неудивительно поэтому, что сумма первых 8 натуральных чисел (т. е. число 36) воплощала в представлениях древних китайцев весь мир. 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В рукописи "Же Ким" есть и более сложные рисунки. Как утверждает приводимое в ней предание, император Иго, живший примерно 4000 лет тому назад, увидел на берегу реки священную черепаху, на панцире которой был изображен рисунок из белых и черных кружков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Рисунок Ло-шу на панцире черепахи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556792"/>
            <a:ext cx="7560839" cy="5184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Если заменить каждую фигуру соответствующим числом, возникнет такая таблица: </a:t>
            </a:r>
          </a:p>
          <a:p>
            <a:pPr algn="ctr"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4 2 9</a:t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3 5 7</a:t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8 1 6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 сложении чисел в каждой строке, столбце и диагонали получается одна та же сумма 15. При том мистическом толковании, которое придавали числам древние китайцы, открытие таблицы со столь чудесными свойствами произвело неизгладимое впечатление. Такой рисунок назвали "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ло-шу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", стали считать его магическим символом и употреблять при заклинаниях. Поэтому сейчас любую квадратную таблицу чисел с одинаковыми суммами по каждой строке, столбце и диагонали называют магическим квадратом. 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Комбинаторикой называется раздел математики, в  котором решаются задачи на составление и подсчёт числа  различных комбинаций из конечного множества элементов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Слово «комбинаторика» происходит от латинского слова </a:t>
            </a:r>
            <a:r>
              <a:rPr lang="ru-RU" sz="4800" dirty="0" err="1" smtClean="0">
                <a:latin typeface="Times New Roman" pitchFamily="18" charset="0"/>
                <a:cs typeface="Times New Roman" pitchFamily="18" charset="0"/>
              </a:rPr>
              <a:t>соmbinare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, которое переводится как «соединять,  сочетать».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Методы решений комбинаторных задач</a:t>
            </a:r>
            <a:br>
              <a:rPr lang="ru-RU" sz="6000" dirty="0" smtClean="0">
                <a:latin typeface="Times New Roman" pitchFamily="18" charset="0"/>
                <a:cs typeface="Times New Roman" pitchFamily="18" charset="0"/>
              </a:rPr>
            </a:br>
            <a:endParaRPr lang="ru-RU" sz="6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4400" b="1" u="sng" dirty="0" smtClean="0">
                <a:latin typeface="Times New Roman" pitchFamily="18" charset="0"/>
                <a:cs typeface="Times New Roman" pitchFamily="18" charset="0"/>
              </a:rPr>
              <a:t>Комбинаторика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– это наука о расположении элементов в определенном порядке и о подсчете числа способов такого расположения.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0" y="90100"/>
            <a:ext cx="114646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	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Метод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рекккурентных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соотношений</a:t>
            </a:r>
          </a:p>
          <a:p>
            <a:pPr>
              <a:buFont typeface="Wingdings" pitchFamily="2" charset="2"/>
              <a:buChar char="ü"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Метод производящих функций</a:t>
            </a:r>
          </a:p>
          <a:p>
            <a:pPr>
              <a:buFont typeface="Wingdings" pitchFamily="2" charset="2"/>
              <a:buChar char="ü"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Метод включения и исключения</a:t>
            </a:r>
          </a:p>
          <a:p>
            <a:pPr>
              <a:buFont typeface="Wingdings" pitchFamily="2" charset="2"/>
              <a:buChar char="ü"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Метод траекторий</a:t>
            </a:r>
          </a:p>
          <a:p>
            <a:pPr>
              <a:buFont typeface="Wingdings" pitchFamily="2" charset="2"/>
              <a:buChar char="ü"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Метод графов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Простейшие комбинаторные задачи можно решать методом перебора возможных вариантов.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Пример 1.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Четыре ученика класса Миша, Саша,  Алёша, Таня углублённо изучают математику. На  математическую олимпиаду требуется послать двух учеников. Сколькими способами это можно сделать</a:t>
            </a:r>
            <a:r>
              <a:rPr lang="ru-RU" dirty="0" smtClean="0"/>
              <a:t>? 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Решение. Составим схему возможных вариантов.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Миша                        Саш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Алёша</a:t>
            </a:r>
          </a:p>
          <a:p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Саша Алёша Таня                   Алёша    Таня                        Таня</a:t>
            </a:r>
          </a:p>
          <a:p>
            <a:endParaRPr lang="ru-RU" dirty="0" smtClean="0"/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Ответ: 6.</a:t>
            </a:r>
          </a:p>
          <a:p>
            <a:endParaRPr lang="ru-RU" dirty="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flipH="1">
            <a:off x="1043608" y="2708920"/>
            <a:ext cx="432048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1475656" y="2780928"/>
            <a:ext cx="0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1475656" y="2708920"/>
            <a:ext cx="432048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flipH="1">
            <a:off x="3779912" y="2708920"/>
            <a:ext cx="504056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4355976" y="2708920"/>
            <a:ext cx="504056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6516216" y="2708920"/>
            <a:ext cx="0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Комбинаторные задачи бывают различных видов. Но большинство задач решаются с помощью двух основных правил - </a:t>
            </a:r>
            <a:r>
              <a:rPr lang="ru-RU" sz="4400" i="1" dirty="0" smtClean="0">
                <a:latin typeface="Times New Roman" pitchFamily="18" charset="0"/>
                <a:cs typeface="Times New Roman" pitchFamily="18" charset="0"/>
              </a:rPr>
              <a:t>правила суммы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4400" i="1" dirty="0" smtClean="0">
                <a:latin typeface="Times New Roman" pitchFamily="18" charset="0"/>
                <a:cs typeface="Times New Roman" pitchFamily="18" charset="0"/>
              </a:rPr>
              <a:t>правила произведения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i="1" dirty="0" smtClean="0"/>
              <a:t>Пример:</a:t>
            </a:r>
          </a:p>
          <a:p>
            <a:pPr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Если на одной полке книжного шкафа стоит </a:t>
            </a:r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30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различных книг, а на другой - </a:t>
            </a:r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40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различных книг (и не таких, как на первой полке), то выбрать одну книгу из стоящих на этих полках можно </a:t>
            </a:r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30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40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70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способами. 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Правило суммы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Если элемент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(а€А) может быть выбран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 способами, а элемент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€B) может быть выбран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способами, то число способов, которыми можно выбрать один элемент из множества А или множества В, равно сумме 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В одном классе 25 учеников, в другом — 27 учеников. Сколькими способами можно выбрать одного ученика из двух классов? Решение. 25 + 27 = 52. Ответ: 52. 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Если объект </a:t>
            </a:r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можно выбрать </a:t>
            </a:r>
            <a:r>
              <a:rPr lang="ru-RU" sz="4000" i="1" dirty="0" err="1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способами и если после каждого такого выбора объект </a:t>
            </a:r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можно выбрать </a:t>
            </a:r>
            <a:r>
              <a:rPr lang="ru-RU" sz="4000" i="1" dirty="0" err="1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способами, то выбор пары</a:t>
            </a:r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(А,В)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в указанном порядке можно осуществить </a:t>
            </a:r>
            <a:r>
              <a:rPr lang="ru-RU" sz="4000" i="1" dirty="0" err="1" smtClean="0">
                <a:latin typeface="Times New Roman" pitchFamily="18" charset="0"/>
                <a:cs typeface="Times New Roman" pitchFamily="18" charset="0"/>
              </a:rPr>
              <a:t>mn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способами.</a:t>
            </a:r>
          </a:p>
          <a:p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Правило произведения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b="1" u="sng" dirty="0" smtClean="0"/>
              <a:t>Пример.</a:t>
            </a:r>
            <a:r>
              <a:rPr lang="ru-RU" dirty="0" smtClean="0"/>
              <a:t>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Пусть требуется составить набор из ручки, карандаша и линейки. Имеется:</a:t>
            </a:r>
          </a:p>
          <a:p>
            <a:pPr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5 различных ручек, </a:t>
            </a:r>
          </a:p>
          <a:p>
            <a:pPr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7 различных карандашей, </a:t>
            </a:r>
          </a:p>
          <a:p>
            <a:pPr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10 различных линеек. </a:t>
            </a:r>
          </a:p>
          <a:p>
            <a:pPr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Сколькими способами можно составить требуемый  набор?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6600" b="1" dirty="0" smtClean="0">
                <a:latin typeface="Times New Roman" pitchFamily="18" charset="0"/>
                <a:cs typeface="Times New Roman" pitchFamily="18" charset="0"/>
              </a:rPr>
              <a:t>Комбинаторика в доисторическую эпоху</a:t>
            </a:r>
            <a:endParaRPr lang="ru-RU" sz="6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Решение.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Действием в данном случае является составление набора из ручки, карандаша и линейки; действие распадается на три этапа: выбрать ручку, выбрать линейку и выбрать карандаш. Первую часть действия – выбрать ручку – можно выполнить пятью способами, вторую часть действия – выбрать карандаш – можно выполнить семью способами, третью часть действия – выбрать линейку – можно выполнить десятью способами. Тогда все действие можно выполнить : 5•7•10=350</a:t>
            </a:r>
          </a:p>
          <a:p>
            <a:pPr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В одном классе 25 учеников, в другом — 27 учеников. Сколькими способами можно выбрать двух учеников по одному из каждого класса? 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Решение. Одного ученика первого класса можно  выбрать 25 способами, а второго класса — 27 способами. Двух учеников по одному из каждого класса (по правилу  умножения) можно выбрать 25 · 27 способами; 25 · 27 = 675. 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На книжной полке стоит 6 исторических романов и 4 приключенческих. Сколькими способами можно взять с полки 2 книги разных жанров? 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Решение: По правилу умножения существует 6 · 4  способов взять с полки 2 книги разных жанров.</a:t>
            </a:r>
          </a:p>
          <a:p>
            <a:pPr>
              <a:buNone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 Ответ: 24. 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Пусть имеем 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элементов, из которых требуется  выбрать один за другим некоторые </a:t>
            </a:r>
            <a:r>
              <a:rPr lang="ru-RU" sz="4400" dirty="0" err="1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элементов. 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Комбинаторное правило умножения в общем виде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Если первый элемент можно выбрать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способами, после чего второй элемент можно выбрать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способами, затем третий элемент —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36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способами и т.д., то число  способов, которыми могут быть выбраны все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элементов, равно произведению</a:t>
            </a:r>
            <a:r>
              <a:rPr lang="el-GR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36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36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·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36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·...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nk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..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8244408" y="1772816"/>
            <a:ext cx="72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Собрание из 30 человек должно выбрать председателя и секретаря. Сколькими способами это можно сделать? 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4882547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Председателем собрания можно выбрать 30 способами, после чего секретаря - 29 способами (из 29 оставшихся членов собрания). По правилу умножения существует</a:t>
            </a:r>
          </a:p>
          <a:p>
            <a:pPr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30 · 29 способов выбора председателя и  секретаря. </a:t>
            </a:r>
          </a:p>
          <a:p>
            <a:pPr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30·29 = 870. 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Решение: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Сколькими способами можно рассадить 5 гостей за праздничным столом, если приготовлено 8 мест? 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 составляет исключения и история науки про общие законы комбинирования и образования различных конфигураций объектов, получившей название комбинаторики. С задачами, в которых приходится выбирать те или иные предметы, располагать их в определенном порядке и отыскивать среди разных расположений наилучшие, люди столкнулись еще в доисторическую эпоху, выбирая наилучшие расположения охотников во время охоты, воинов во время битвы, инструментов во время работы.. 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Для первого гостя имеется 8 возможностей выбрать место. После выбора места первым, для второго гостя остаётся 7 возможностей, аналогично для третьего гостя — 6 возможностей (из 6 свободных мест), для  четвёртого — 5 вариантов, для пятого — 4. По правилу  умножения получаем 8 · 7 · 6 · 5 · 4 = 6720 способов рассадить гостей. 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Из 10 членов шахматного кружка  требуется составить команду из 3 человек для участия в  соревнованиях. Сколькими способами это можно сделать? 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Первого члена команды (на первую доску) можно выбрать 10 способами, после чего второго (на  вторую доску) — 9 способами, а третьего (на третью доску) — 8 способами. Всего получаем 10·9·8= 720 вариантов выбора трёх шахматистов из десяти. 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Решение: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Перестановкой называется конечное множество, в котором установлен порядок его элементов. 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Число перестановок из 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элементов обозначают  символом Р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(от французского слова </a:t>
            </a:r>
            <a:r>
              <a:rPr lang="ru-RU" sz="4400" dirty="0" err="1" smtClean="0">
                <a:latin typeface="Times New Roman" pitchFamily="18" charset="0"/>
                <a:cs typeface="Times New Roman" pitchFamily="18" charset="0"/>
              </a:rPr>
              <a:t>permutation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—  «перестановка»). 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Если </a:t>
            </a: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 = 3, то возможны шесть перестановок: а</a:t>
            </a: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с, ас</a:t>
            </a: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ас, </a:t>
            </a: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5400" dirty="0" err="1" smtClean="0">
                <a:latin typeface="Times New Roman" pitchFamily="18" charset="0"/>
                <a:cs typeface="Times New Roman" pitchFamily="18" charset="0"/>
              </a:rPr>
              <a:t>са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5400" dirty="0" err="1" smtClean="0">
                <a:latin typeface="Times New Roman" pitchFamily="18" charset="0"/>
                <a:cs typeface="Times New Roman" pitchFamily="18" charset="0"/>
              </a:rPr>
              <a:t>cab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5400" dirty="0" err="1" smtClean="0">
                <a:latin typeface="Times New Roman" pitchFamily="18" charset="0"/>
                <a:cs typeface="Times New Roman" pitchFamily="18" charset="0"/>
              </a:rPr>
              <a:t>cba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en-US" sz="5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 P</a:t>
            </a:r>
            <a:r>
              <a:rPr lang="en-US" sz="54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 = 6. </a:t>
            </a:r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Число перестановок из 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элементов находится по  формуле Р</a:t>
            </a:r>
            <a:r>
              <a:rPr lang="en-US" sz="4400" baseline="-25000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= 1·2·3· ... ·(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·1)· 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Число перестановок из 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 элементов равно  произведению всех натуральных чисел от 1 до 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; Р</a:t>
            </a:r>
            <a:r>
              <a:rPr lang="en-US" sz="4800" baseline="-25000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! 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Сколькими способами семья из 5 человек может занять пять спальных мест в пятиместном  гостиничном номере? 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6000" baseline="-25000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=1·2·3·4·5 = 120. Ответ: 120. </a:t>
            </a:r>
            <a:endParaRPr lang="ru-RU" sz="6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Определенным образом располагались украшения на одежде, узоры на керамике, перья в оперении стрелы. По мере усложнения производственных и общественных отношений все шире приходилось пользоваться общими понятиями о порядке, иерархии, группировании. В том же направлении действовало развитие ремесел и торговли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6600" dirty="0" smtClean="0">
                <a:latin typeface="Times New Roman" pitchFamily="18" charset="0"/>
                <a:cs typeface="Times New Roman" pitchFamily="18" charset="0"/>
              </a:rPr>
              <a:t>Каким числом способов 8 человек могут находиться в очереди? </a:t>
            </a:r>
            <a:endParaRPr lang="ru-RU" sz="6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Ρ</a:t>
            </a:r>
            <a:r>
              <a:rPr lang="ru-RU" sz="5400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8</a:t>
            </a:r>
            <a:r>
              <a:rPr lang="ru-RU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=1·2·3·4·5·6·7·8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5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 Ответ: 40 320</a:t>
            </a:r>
            <a:r>
              <a:rPr lang="ru-RU" dirty="0" smtClean="0"/>
              <a:t>. 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Сколько различных четырёхзначных  чисел можно составить из цифр 9, 7, 5, 0, если в каждом  числе все цифры должны быть разными? 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5400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 = 1 · 2 · 3 · 4 = 24. </a:t>
            </a:r>
            <a:endParaRPr lang="en-US" sz="5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54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 = 1 · 2 · 3 = 6. </a:t>
            </a:r>
            <a:endParaRPr lang="en-US" sz="5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Значит, Р</a:t>
            </a:r>
            <a:r>
              <a:rPr lang="ru-RU" sz="5400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 - Р</a:t>
            </a:r>
            <a:r>
              <a:rPr lang="ru-RU" sz="54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 = 24-6 = 18.</a:t>
            </a:r>
            <a:endParaRPr lang="en-US" sz="5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 Ответ: 18. 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Размещением из 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элементов по </a:t>
            </a:r>
            <a:r>
              <a:rPr lang="ru-RU" sz="4400" dirty="0" err="1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4400" dirty="0" err="1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&lt; 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) называется любое упорядоченное множество, состоящее из </a:t>
            </a:r>
            <a:r>
              <a:rPr lang="ru-RU" sz="4400" dirty="0" err="1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 элементов, взятых из данных 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элементов. 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 txBox="1">
            <a:spLocks/>
          </p:cNvSpPr>
          <p:nvPr/>
        </p:nvSpPr>
        <p:spPr>
          <a:xfrm>
            <a:off x="457200" y="260648"/>
            <a:ext cx="8229600" cy="4824535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Символ А</a:t>
            </a:r>
            <a:r>
              <a:rPr kumimoji="0" lang="en-US" sz="4000" b="0" i="0" u="none" strike="noStrike" kern="1200" cap="none" spc="0" normalizeH="0" baseline="-25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n</a:t>
            </a:r>
            <a:r>
              <a:rPr kumimoji="0" lang="en-US" sz="4000" b="0" i="0" u="none" strike="noStrike" kern="1200" cap="none" spc="0" normalizeH="0" baseline="30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k</a:t>
            </a:r>
            <a: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обозначает число всевозможных  размещений, которые можно составить из 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n</a:t>
            </a:r>
            <a: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элементов по </a:t>
            </a:r>
            <a:r>
              <a:rPr kumimoji="0" lang="ru-RU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k</a:t>
            </a:r>
            <a: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(А — первая буква французского слова </a:t>
            </a:r>
            <a:r>
              <a:rPr kumimoji="0" lang="ru-RU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arrangement</a:t>
            </a:r>
            <a: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, что  означает «размещение», «приведение в порядок»). </a:t>
            </a:r>
            <a:endParaRPr kumimoji="0" lang="ru-RU" sz="4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5085184"/>
            <a:ext cx="8229600" cy="942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548680"/>
            <a:ext cx="597666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Число размещений из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по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равно произведению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последовательных натуральных чисел, наибольшее из  которых равно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700808"/>
            <a:ext cx="8604612" cy="3744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8461448" cy="43003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Пример1: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Сколько различных перестановок можно составить из букв слова АБАКАН.</a:t>
            </a:r>
          </a:p>
          <a:p>
            <a:pPr>
              <a:buNone/>
            </a:pPr>
            <a:r>
              <a:rPr lang="ru-RU" u="sng" dirty="0" smtClean="0"/>
              <a:t>Решение.</a:t>
            </a:r>
            <a:r>
              <a:rPr lang="ru-RU" dirty="0" smtClean="0"/>
              <a:t> Требуется найти число перестановок на множестве из 6 элементов, среди которых три элемента одинаковы:</a:t>
            </a:r>
          </a:p>
          <a:p>
            <a:pPr>
              <a:buNone/>
            </a:pPr>
            <a:r>
              <a:rPr lang="ru-RU" dirty="0" smtClean="0"/>
              <a:t>Р</a:t>
            </a:r>
            <a:r>
              <a:rPr lang="ru-RU" baseline="-25000" dirty="0" smtClean="0"/>
              <a:t>6</a:t>
            </a:r>
            <a:r>
              <a:rPr lang="ru-RU" dirty="0" smtClean="0"/>
              <a:t>(3)=6!:3!=(6·5·4·3·2·1):(3·2·1)=120</a:t>
            </a:r>
            <a:endParaRPr lang="ru-RU" dirty="0"/>
          </a:p>
        </p:txBody>
      </p:sp>
    </p:spTree>
  </p:cSld>
  <p:clrMapOvr>
    <a:masterClrMapping/>
  </p:clrMapOvr>
  <p:transition/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Пример 2: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12568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Сколько перестановок можно получить из букв слова КОЛОКОЛА?</a:t>
            </a:r>
          </a:p>
          <a:p>
            <a:pPr>
              <a:buNone/>
            </a:pP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Решение.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Требуется найти число перестановок с повторениями на множестве из 8 букв, среди которых: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буква К повторяется 2 раза;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буква О повторяется 3 раза;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буква Л повторяется 2 раза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буква А повторяется 1 раз.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Таким образом, </a:t>
            </a:r>
          </a:p>
          <a:p>
            <a:endParaRPr lang="ru-RU" dirty="0"/>
          </a:p>
        </p:txBody>
      </p:sp>
      <p:pic>
        <p:nvPicPr>
          <p:cNvPr id="4" name="Рисунок 3" descr="[Image]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8024" y="5085184"/>
            <a:ext cx="3960440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Комбинаторные навыки оказались полезными и в часы досуга. Нельзя точно сказать, когда наряду с состязаниями в беге, метании диска, прыжках появились игры, требовавшие в первую очередь умения рассчитывать, составлять планы и опровергать планы противника.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Пример3: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Учащиеся класса изучают 11 различных предметов. Сколькими способами можно составить  расписание на один день, чтобы в нём было 5 различных предметов? </a:t>
            </a:r>
            <a:endParaRPr lang="ru-RU" dirty="0"/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002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3861048"/>
            <a:ext cx="7787208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3138488" y="763539"/>
            <a:ext cx="53939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dirty="0" smtClean="0">
                <a:solidFill>
                  <a:prstClr val="black"/>
                </a:solidFill>
              </a:rPr>
              <a:t> </a:t>
            </a: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67544" y="692696"/>
            <a:ext cx="639045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Решение.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Различные варианты расписания могут  отличаться либо самими предметами, либо их порядком. Количество вариантов равно числу размещений из 11 элементов по 5: 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Пример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В одиннадцатом классе 25 учащихся. На выпускном вечере ребята обменялись друг с другом  фотокарточками. Сколько всего было роздано фотокарточек? 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Решение:</a:t>
            </a:r>
          </a:p>
          <a:p>
            <a:pPr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25 человек на упорядоченные пары можно разбить :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4149081"/>
            <a:ext cx="7128792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Сочетания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Сочетанием из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элементов по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называется любое множество, составленное из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элементов, выбранных из данных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элементов. 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933056"/>
            <a:ext cx="7211144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755576" y="1412776"/>
            <a:ext cx="669674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Число сочетаний, составленных из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элементов по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, вычисляется по формуле :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Пример1: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	 Сколько различных сигналов можно составить из четырех флажков различных цветов, если каждый сигнал должен состоять не менее чем из двух флажков?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Пример 2: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В вазе стоят 10 красных и 5 белых роз. а) Сколькими способами можно составить букет из 3 роз? 96 б) Сколькими способами можно составить букет из 1 красной и 2 белых роз? 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[ 455, 100]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Из 9 мальчиков и 11 девочек спортивного класса для участия в соревнованиях надо составить  команду, в которую должны входить 3 мальчика и 3  девочки. Сколькими способами это можно сделать? 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[ 13860]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О таких играх английский поэт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Уордсворт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писал: </a:t>
            </a:r>
          </a:p>
          <a:p>
            <a:pPr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Не нужно нам владеть клинком</a:t>
            </a:r>
            <a:br>
              <a:rPr lang="ru-RU" sz="4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Не ищем славы громкой.</a:t>
            </a:r>
            <a:br>
              <a:rPr lang="ru-RU" sz="4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Тот побеждает, кто знаком</a:t>
            </a:r>
            <a:br>
              <a:rPr lang="ru-RU" sz="4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С искусством мыслить тонким.</a:t>
            </a:r>
          </a:p>
          <a:p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Среди предметов, положенных в пирамиду, где 35 веков тому назад был похоронен египетский фараон Тутанхамон, нашли разграфленную доску с тремя горизонталями и 10 вертикалями и фигурки для древней игры "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сенет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", правила которой мы, вероятно, никогда не узнаем. Позже появились нарды, шашки и шахматы, а также их различные варианты (китайские и японские шахматы, японские облавные шашки "го" и т.д.).В каждой из этих игр приходилось рассматривать различные сочетания передвигаемых фигур и выигрывал тот, кто их лучше заучил. 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Первое упоминание о вопросах, близких к комбинаторным, встречается в китайских рукописях, относящихся к 12-13 вв. до н. э. (точно датировать эти рукописи невозможно, поскольку в 213 г. до н. э. император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Цин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Ши-Хуан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приказал сжечь все книги, так что до</a:t>
            </a:r>
            <a:r>
              <a:rPr lang="ru-RU" sz="3200" dirty="0" smtClean="0"/>
              <a:t>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нас дошли лишь сделанные позднее копии</a:t>
            </a:r>
            <a:r>
              <a:rPr lang="ru-RU" sz="3200" dirty="0" smtClean="0"/>
              <a:t>. 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874</TotalTime>
  <Words>2000</Words>
  <Application>Microsoft Office PowerPoint</Application>
  <PresentationFormat>Экран (4:3)</PresentationFormat>
  <Paragraphs>118</Paragraphs>
  <Slides>68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68</vt:i4>
      </vt:variant>
    </vt:vector>
  </HeadingPairs>
  <TitlesOfParts>
    <vt:vector size="71" baseType="lpstr">
      <vt:lpstr>Открытая</vt:lpstr>
      <vt:lpstr>1_Специальное оформление</vt:lpstr>
      <vt:lpstr>Специальное оформление</vt:lpstr>
      <vt:lpstr>ЭЛЕМЕНТЫ КОМБИНАТОРИКИ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Правило суммы </vt:lpstr>
      <vt:lpstr>Слайд 26</vt:lpstr>
      <vt:lpstr>Слайд 27</vt:lpstr>
      <vt:lpstr>Правило произведения</vt:lpstr>
      <vt:lpstr>Слайд 29</vt:lpstr>
      <vt:lpstr>Слайд 30</vt:lpstr>
      <vt:lpstr>Слайд 31</vt:lpstr>
      <vt:lpstr>Слайд 32</vt:lpstr>
      <vt:lpstr>Слайд 33</vt:lpstr>
      <vt:lpstr>Слайд 34</vt:lpstr>
      <vt:lpstr>Комбинаторное правило умножения в общем виде </vt:lpstr>
      <vt:lpstr>Слайд 36</vt:lpstr>
      <vt:lpstr>Слайд 37</vt:lpstr>
      <vt:lpstr>Решение: </vt:lpstr>
      <vt:lpstr>Слайд 39</vt:lpstr>
      <vt:lpstr>Слайд 40</vt:lpstr>
      <vt:lpstr>Слайд 41</vt:lpstr>
      <vt:lpstr>Решение: </vt:lpstr>
      <vt:lpstr>Слайд 43</vt:lpstr>
      <vt:lpstr>Слайд 44</vt:lpstr>
      <vt:lpstr>Слайд 45</vt:lpstr>
      <vt:lpstr>Слайд 46</vt:lpstr>
      <vt:lpstr>Слайд 47</vt:lpstr>
      <vt:lpstr>Слайд 48</vt:lpstr>
      <vt:lpstr>Слайд 49</vt:lpstr>
      <vt:lpstr>Слайд 50</vt:lpstr>
      <vt:lpstr>Слайд 51</vt:lpstr>
      <vt:lpstr>Слайд 52</vt:lpstr>
      <vt:lpstr>Слайд 53</vt:lpstr>
      <vt:lpstr>Слайд 54</vt:lpstr>
      <vt:lpstr>Слайд 55</vt:lpstr>
      <vt:lpstr>Слайд 56</vt:lpstr>
      <vt:lpstr>Слайд 57</vt:lpstr>
      <vt:lpstr>Пример1:</vt:lpstr>
      <vt:lpstr>Пример 2:</vt:lpstr>
      <vt:lpstr>Пример3:</vt:lpstr>
      <vt:lpstr>Слайд 61</vt:lpstr>
      <vt:lpstr>Пример 4:</vt:lpstr>
      <vt:lpstr>Слайд 63</vt:lpstr>
      <vt:lpstr>Сочетания </vt:lpstr>
      <vt:lpstr>Слайд 65</vt:lpstr>
      <vt:lpstr>Пример1:</vt:lpstr>
      <vt:lpstr>Пример 2:</vt:lpstr>
      <vt:lpstr>Слайд 68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ЭЛЕМЕНТЫ КОМБИНАТОРИКИ</dc:title>
  <dc:creator>Администратор</dc:creator>
  <cp:lastModifiedBy>Администратор</cp:lastModifiedBy>
  <cp:revision>77</cp:revision>
  <dcterms:created xsi:type="dcterms:W3CDTF">2012-10-15T04:14:49Z</dcterms:created>
  <dcterms:modified xsi:type="dcterms:W3CDTF">2013-11-02T08:04:10Z</dcterms:modified>
</cp:coreProperties>
</file>