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60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ru.wikipedia.org/wiki/%D0%A4%D0%B0%D0%B9%D0%BB:Joseph_Stalin,_1912.jpg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%D0%A4%D0%B0%D0%B9%D0%BB:Joseph_Stalin,_1918,_Tsaritsyn_front.jpg" TargetMode="External"/><Relationship Id="rId2" Type="http://schemas.openxmlformats.org/officeDocument/2006/relationships/hyperlink" Target="http://ru.wikipedia.org/wiki/1918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%D0%9A%D0%B0%D0%BB%D0%B8%D0%BD%D0%B8%D0%BD,_%D0%9C%D0%B8%D1%85%D0%B0%D0%B8%D0%BB_%D0%98%D0%B2%D0%B0%D0%BD%D0%BE%D0%B2%D0%B8%D1%87" TargetMode="External"/><Relationship Id="rId2" Type="http://schemas.openxmlformats.org/officeDocument/2006/relationships/hyperlink" Target="http://ru.wikipedia.org/wiki/%D0%9B%D0%B5%D0%BD%D0%B8%D0%BD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hyperlink" Target="http://ru.wikipedia.org/wiki/%D0%A4%D0%B0%D0%B9%D0%BB:Stalin-Lenin-Kalinin-1919.jpg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%D0%A4%D0%B0%D0%B9%D0%BB:Bukharin_Stalin.jpg" TargetMode="External"/><Relationship Id="rId2" Type="http://schemas.openxmlformats.org/officeDocument/2006/relationships/hyperlink" Target="http://ru.wikipedia.org/wiki/%D0%91%D1%83%D1%85%D0%B0%D1%80%D0%B8%D0%BD,_%D0%9D%D0%B8%D0%BA%D0%BE%D0%BB%D0%B0%D0%B9_%D0%98%D0%B2%D0%B0%D0%BD%D0%BE%D0%B2%D0%B8%D1%87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%D0%A4%D0%B0%D0%B9%D0%BB:Stalin.jpg" TargetMode="External"/><Relationship Id="rId2" Type="http://schemas.openxmlformats.org/officeDocument/2006/relationships/hyperlink" Target="http://ru.wikipedia.org/wiki/1937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hyperlink" Target="http://ru.wikipedia.org/wiki/%D0%A4%D0%B0%D0%B9%D0%BB:Execute_346_Politburo_passes.jpg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hyperlink" Target="http://ru.wikipedia.org/wiki/%D0%A4%D0%B0%D0%B9%D0%BB:Stalin_visa_on_repressions_list.jpg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hyperlink" Target="http://ru.wikipedia.org/wiki/%D0%A4%D0%B0%D0%B9%D0%BB:Stalin_visa_on_repressions_list.jpg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%D0%A4%D0%B0%D0%B9%D0%BB:Stalin2.jpg" TargetMode="External"/><Relationship Id="rId2" Type="http://schemas.openxmlformats.org/officeDocument/2006/relationships/hyperlink" Target="http://ru.wikipedia.org/wiki/%D0%9C%D0%BE%D0%BB%D0%BE%D1%82%D0%BE%D0%B2,_%D0%92%D1%8F%D1%87%D0%B5%D1%81%D0%BB%D0%B0%D0%B2_%D0%9C%D0%B8%D1%85%D0%B0%D0%B9%D0%BB%D0%BE%D0%B2%D0%B8%D1%87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hyperlink" Target="http://ru.wikipedia.org/wiki/%D0%A4%D0%B0%D0%B9%D0%BB:Mucha_8_Wrzesien_1939_Warszawa.jp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1946" TargetMode="External"/><Relationship Id="rId7" Type="http://schemas.openxmlformats.org/officeDocument/2006/relationships/image" Target="../media/image1.jpeg"/><Relationship Id="rId2" Type="http://schemas.openxmlformats.org/officeDocument/2006/relationships/hyperlink" Target="http://ru.wikipedia.org/wiki/19_%D0%BC%D0%B0%D1%80%D1%82%D0%B0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ru.wikipedia.org/wiki/%D0%A4%D0%B0%D0%B9%D0%BB:JStalin_Secretary_general_CCCP_1942_flipped.jpg" TargetMode="External"/><Relationship Id="rId5" Type="http://schemas.openxmlformats.org/officeDocument/2006/relationships/hyperlink" Target="http://ru.wikipedia.org/wiki/1953" TargetMode="External"/><Relationship Id="rId4" Type="http://schemas.openxmlformats.org/officeDocument/2006/relationships/hyperlink" Target="http://ru.wikipedia.org/wiki/5_%D0%BC%D0%B0%D1%80%D1%82%D0%B0" TargetMode="Externa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hyperlink" Target="http://ru.wikipedia.org/wiki/%D0%A4%D0%B0%D0%B9%D0%BB:Rendezvous.png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1941" TargetMode="External"/><Relationship Id="rId2" Type="http://schemas.openxmlformats.org/officeDocument/2006/relationships/hyperlink" Target="http://ru.wikipedia.org/wiki/%D0%94%D0%B6%D1%83%D0%B3%D0%B0%D1%88%D0%B2%D0%B8%D0%BB%D0%B8,_%D0%AF%D0%BA%D0%BE%D0%B2_%D0%98%D0%BE%D1%81%D0%B8%D1%84%D0%BE%D0%B2%D0%B8%D1%87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png"/><Relationship Id="rId4" Type="http://schemas.openxmlformats.org/officeDocument/2006/relationships/hyperlink" Target="http://ru.wikipedia.org/wiki/%D0%A4%D0%B0%D0%B9%D0%BB:Do_not_shed_your_blod_for_Stalin.PNG" TargetMode="Externa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%D0%A0%D1%83%D0%B7%D0%B2%D0%B5%D0%BB%D1%8C%D1%82,_%D0%A4%D1%80%D0%B0%D0%BD%D0%BA%D0%BB%D0%B8%D0%BD_%D0%94%D0%B5%D0%BB%D0%B0%D0%BD%D0%BE" TargetMode="External"/><Relationship Id="rId2" Type="http://schemas.openxmlformats.org/officeDocument/2006/relationships/hyperlink" Target="http://ru.wikipedia.org/wiki/%D0%A7%D0%B5%D1%80%D1%87%D0%B8%D0%BB%D0%BB%D1%8C,_%D0%A3%D0%B8%D0%BD%D1%81%D1%82%D0%BE%D0%BD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jpeg"/><Relationship Id="rId4" Type="http://schemas.openxmlformats.org/officeDocument/2006/relationships/hyperlink" Target="http://ru.wikipedia.org/wiki/%D0%A4%D0%B0%D0%B9%D0%BB:Yalta_summit_1945_with_Churchill,_Roosevelt,_Stalin_tight_crop.jpg" TargetMode="Externa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hyperlink" Target="http://ru.wikipedia.org/wiki/%D0%A4%D0%B0%D0%B9%D0%BB:Potsdam_conference_1945-1.jpg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hyperlink" Target="http://ru.wikipedia.org/wiki/%D0%A4%D0%B0%D0%B9%D0%BB:Stalin_1946.jpg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%D0%A4%D0%B0%D0%B9%D0%BB:Stalin_Izvestia.jpg" TargetMode="External"/><Relationship Id="rId2" Type="http://schemas.openxmlformats.org/officeDocument/2006/relationships/hyperlink" Target="http://ru.wikipedia.org/wiki/%D0%A1%D0%BC%D0%B5%D1%80%D1%82%D1%8C_%D0%A1%D1%82%D0%B0%D0%BB%D0%B8%D0%BD%D0%B0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hyperlink" Target="http://ru.wikipedia.org/wiki/%D0%A4%D0%B0%D0%B9%D0%BB:Stalin-grave.jpg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hyperlink" Target="http://ru.wikipedia.org/wiki/%D0%A4%D0%B0%D0%B9%D0%BB:Ekaterina_Svanidze.jpg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hyperlink" Target="http://ru.wikipedia.org/wiki/%D0%A4%D0%B0%D0%B9%D0%BB:Nadezhda_Sergeyevna_Alliluyeva_(1901%E2%80%931932).jpg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%D0%A4%D0%B0%D0%B9%D0%BB:Vissarion_Jughashvili.jpg" TargetMode="External"/><Relationship Id="rId2" Type="http://schemas.openxmlformats.org/officeDocument/2006/relationships/hyperlink" Target="http://ru.wikipedia.org/wiki/%D0%94%D0%B6%D1%83%D0%B3%D0%B0%D1%88%D0%B2%D0%B8%D0%BB%D0%B8,_%D0%92%D0%B8%D1%81%D1%81%D0%B0%D1%80%D0%B8%D0%BE%D0%BD_%D0%98%D0%B2%D0%B0%D0%BD%D0%BE%D0%B2%D0%B8%D1%87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hyperlink" Target="http://ru.wikipedia.org/wiki/%D0%A4%D0%B0%D0%B9%D0%BB:Joseph_Stalin_with_daughter_Svetlana,_1935.jpg" TargetMode="Externa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hyperlink" Target="http://ru.wikipedia.org/wiki/%D0%A4%D0%B0%D0%B9%D0%BB:Stalin'schildren.JPG" TargetMode="Externa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%D0%A4%D0%B0%D0%B9%D0%BB:Joseph_Stalin_and_Maxim_Gorky,_1931.jpg" TargetMode="External"/><Relationship Id="rId2" Type="http://schemas.openxmlformats.org/officeDocument/2006/relationships/hyperlink" Target="http://ru.wikipedia.org/wiki/%D0%9C%D0%B0%D0%BA%D1%81%D0%B8%D0%BC_%D0%93%D0%BE%D1%80%D1%8C%D0%BA%D0%B8%D0%B9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jpe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%D0%A4%D0%B0%D0%B9%D0%BB:Freight_diesel_locomotive_TE2-414_(10).jpg" TargetMode="External"/><Relationship Id="rId2" Type="http://schemas.openxmlformats.org/officeDocument/2006/relationships/hyperlink" Target="http://ru.wikipedia.org/wiki/%D0%A2%D0%B5%D0%BF%D0%BB%D0%BE%D0%B2%D0%BE%D0%B7_%D0%A2%D0%AD2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9.jpe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%D0%A4%D0%B0%D0%B9%D0%BB:Ekaterina_Dzhugashvili.jpg" TargetMode="External"/><Relationship Id="rId2" Type="http://schemas.openxmlformats.org/officeDocument/2006/relationships/hyperlink" Target="http://ru.wikipedia.org/wiki/%D0%93%D0%B5%D0%BB%D0%B0%D0%B4%D0%B7%D0%B5,_%D0%95%D0%BA%D0%B0%D1%82%D0%B5%D1%80%D0%B8%D0%BD%D0%B0_%D0%93%D0%B5%D0%BE%D1%80%D0%B3%D0%B8%D0%B5%D0%B2%D0%BD%D0%B0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ru.wikipedia.org/wiki/%D0%A4%D0%B0%D0%B9%D0%BB:House_where_I.V._Stalin_was_born.jpg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%D0%A4%D0%B0%D0%B9%D0%BB:Stalin_1894.jpg" TargetMode="External"/><Relationship Id="rId2" Type="http://schemas.openxmlformats.org/officeDocument/2006/relationships/hyperlink" Target="http://ru.wikipedia.org/wiki/1894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%D0%A4%D0%B0%D0%B9%D0%BB:Stalin_1902.jpg" TargetMode="External"/><Relationship Id="rId2" Type="http://schemas.openxmlformats.org/officeDocument/2006/relationships/hyperlink" Target="http://ru.wikipedia.org/wiki/1902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%D0%A4%D0%B0%D0%B9%D0%BB:Stalin's_Mug_Shot.jpg" TargetMode="External"/><Relationship Id="rId2" Type="http://schemas.openxmlformats.org/officeDocument/2006/relationships/hyperlink" Target="http://ru.wikipedia.org/w/index.php?title=%D0%98%D0%BD%D1%84%D0%BE%D1%80%D0%BC%D0%B0%D1%86%D0%B8%D0%BE%D0%BD%D0%BD%D0%B0%D1%8F_%D0%BA%D0%B0%D1%80%D1%82%D0%B0&amp;action=edit&amp;redlink=1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42919"/>
            <a:ext cx="7772400" cy="5072098"/>
          </a:xfrm>
        </p:spPr>
        <p:txBody>
          <a:bodyPr>
            <a:normAutofit/>
          </a:bodyPr>
          <a:lstStyle/>
          <a:p>
            <a:r>
              <a:rPr lang="ru-RU" sz="8800" b="1" dirty="0" smtClean="0">
                <a:solidFill>
                  <a:srgbClr val="FF0000"/>
                </a:solidFill>
              </a:rPr>
              <a:t>Иосиф Виссарионович</a:t>
            </a:r>
            <a:br>
              <a:rPr lang="ru-RU" sz="8800" b="1" dirty="0" smtClean="0">
                <a:solidFill>
                  <a:srgbClr val="FF0000"/>
                </a:solidFill>
              </a:rPr>
            </a:br>
            <a:r>
              <a:rPr lang="ru-RU" sz="8800" b="1" dirty="0" smtClean="0">
                <a:solidFill>
                  <a:srgbClr val="FF0000"/>
                </a:solidFill>
              </a:rPr>
              <a:t>Сталин</a:t>
            </a:r>
            <a:endParaRPr lang="ru-RU" sz="8800" b="1" dirty="0">
              <a:solidFill>
                <a:srgbClr val="FF0000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0" y="357166"/>
            <a:ext cx="4114800" cy="6143668"/>
          </a:xfrm>
        </p:spPr>
        <p:txBody>
          <a:bodyPr/>
          <a:lstStyle/>
          <a:p>
            <a:r>
              <a:rPr lang="ru-RU" sz="8000" dirty="0" smtClean="0"/>
              <a:t>Сталин </a:t>
            </a:r>
            <a:r>
              <a:rPr lang="ru-RU" sz="8000" dirty="0" smtClean="0"/>
              <a:t/>
            </a:r>
            <a:br>
              <a:rPr lang="ru-RU" sz="8000" dirty="0" smtClean="0"/>
            </a:br>
            <a:r>
              <a:rPr lang="ru-RU" dirty="0" smtClean="0"/>
              <a:t> </a:t>
            </a:r>
            <a:r>
              <a:rPr lang="ru-RU" dirty="0" smtClean="0"/>
              <a:t>1912 </a:t>
            </a:r>
            <a:r>
              <a:rPr lang="ru-RU" dirty="0" smtClean="0"/>
              <a:t>год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Рисунок 3" descr="150px-Joseph_Stalin%2C_1912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428604"/>
            <a:ext cx="4143404" cy="60722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86314" y="500042"/>
            <a:ext cx="3900486" cy="6072230"/>
          </a:xfrm>
        </p:spPr>
        <p:txBody>
          <a:bodyPr/>
          <a:lstStyle/>
          <a:p>
            <a:r>
              <a:rPr lang="ru-RU" dirty="0" smtClean="0">
                <a:hlinkClick r:id="rId2" tooltip="1918"/>
              </a:rPr>
              <a:t>1918</a:t>
            </a:r>
            <a:r>
              <a:rPr lang="ru-RU" dirty="0" smtClean="0"/>
              <a:t> </a:t>
            </a:r>
            <a:r>
              <a:rPr lang="ru-RU" dirty="0" smtClean="0"/>
              <a:t>Царицынский фронт</a:t>
            </a:r>
            <a:endParaRPr lang="ru-RU" dirty="0"/>
          </a:p>
        </p:txBody>
      </p:sp>
      <p:pic>
        <p:nvPicPr>
          <p:cNvPr id="6" name="Рисунок 5" descr="150px-Joseph_Stalin%2C_1918%2C_Tsaritsyn_front">
            <a:hlinkClick r:id="rId3"/>
          </p:cNvPr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0034" y="500042"/>
            <a:ext cx="4214842" cy="60722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Сталин</a:t>
            </a:r>
            <a:r>
              <a:rPr lang="ru-RU" dirty="0" smtClean="0"/>
              <a:t>, </a:t>
            </a:r>
            <a:r>
              <a:rPr lang="ru-RU" dirty="0" smtClean="0">
                <a:hlinkClick r:id="rId2" tooltip="Ленин"/>
              </a:rPr>
              <a:t>Ленин</a:t>
            </a:r>
            <a:r>
              <a:rPr lang="ru-RU" dirty="0" smtClean="0"/>
              <a:t> и </a:t>
            </a:r>
            <a:r>
              <a:rPr lang="ru-RU" dirty="0" smtClean="0">
                <a:hlinkClick r:id="rId3" tooltip="Калинин, Михаил Иванович"/>
              </a:rPr>
              <a:t>Калинин</a:t>
            </a:r>
            <a:r>
              <a:rPr lang="ru-RU" dirty="0" smtClean="0"/>
              <a:t>.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1919 </a:t>
            </a:r>
            <a:r>
              <a:rPr lang="ru-RU" dirty="0" smtClean="0"/>
              <a:t>год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Рисунок 3" descr="200px-Stalin-Lenin-Kalinin-1919">
            <a:hlinkClick r:id="rId4"/>
          </p:cNvPr>
          <p:cNvPicPr/>
          <p:nvPr/>
        </p:nvPicPr>
        <p:blipFill>
          <a:blip r:embed="rId5">
            <a:lum contrast="10000"/>
          </a:blip>
          <a:srcRect/>
          <a:stretch>
            <a:fillRect/>
          </a:stretch>
        </p:blipFill>
        <p:spPr bwMode="auto">
          <a:xfrm>
            <a:off x="500034" y="1785926"/>
            <a:ext cx="8215370" cy="4714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628" y="357166"/>
            <a:ext cx="3686172" cy="6215106"/>
          </a:xfrm>
        </p:spPr>
        <p:txBody>
          <a:bodyPr/>
          <a:lstStyle/>
          <a:p>
            <a:r>
              <a:rPr lang="ru-RU" dirty="0" smtClean="0"/>
              <a:t>Сталин,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шарж </a:t>
            </a:r>
            <a:r>
              <a:rPr lang="ru-RU" dirty="0" smtClean="0">
                <a:hlinkClick r:id="rId2" tooltip="Бухарин, Николай Иванович"/>
              </a:rPr>
              <a:t>Бухарина</a:t>
            </a:r>
            <a:r>
              <a:rPr lang="ru-RU" dirty="0" smtClean="0"/>
              <a:t>, 1920-е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Рисунок 3" descr="150px-Bukharin_Stalin">
            <a:hlinkClick r:id="rId3"/>
          </p:cNvPr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8596" y="428604"/>
            <a:ext cx="4214842" cy="5929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43504" y="274638"/>
            <a:ext cx="3543296" cy="6226196"/>
          </a:xfrm>
        </p:spPr>
        <p:txBody>
          <a:bodyPr>
            <a:normAutofit/>
          </a:bodyPr>
          <a:lstStyle/>
          <a:p>
            <a:r>
              <a:rPr lang="ru-RU" dirty="0" smtClean="0">
                <a:hlinkClick r:id="rId2" tooltip="1937"/>
              </a:rPr>
              <a:t>1937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Сталин </a:t>
            </a:r>
            <a:endParaRPr lang="ru-RU" dirty="0"/>
          </a:p>
        </p:txBody>
      </p:sp>
      <p:pic>
        <p:nvPicPr>
          <p:cNvPr id="4" name="Рисунок 3" descr="150px-Stalin">
            <a:hlinkClick r:id="rId3"/>
          </p:cNvPr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5786" y="1000108"/>
            <a:ext cx="4143404" cy="5500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200px-Execute_346_Politburo_passes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357166"/>
            <a:ext cx="8286808" cy="6215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200px-Stalin_visa_on_repressions_list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71538" y="285728"/>
            <a:ext cx="7429552" cy="6215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200px-Stalin_visa_on_repressions_list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7224" y="214290"/>
            <a:ext cx="7572428" cy="6215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hlinkClick r:id="rId2" tooltip="Молотов, Вячеслав Михайлович"/>
              </a:rPr>
              <a:t>Молотов</a:t>
            </a:r>
            <a:r>
              <a:rPr lang="ru-RU" dirty="0" smtClean="0"/>
              <a:t> и Сталин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Рисунок 3" descr="200px-Stalin2">
            <a:hlinkClick r:id="rId3"/>
          </p:cNvPr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57422" y="1500174"/>
            <a:ext cx="4429156" cy="5143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29190" y="274638"/>
            <a:ext cx="3757610" cy="6369072"/>
          </a:xfrm>
        </p:spPr>
        <p:txBody>
          <a:bodyPr>
            <a:normAutofit fontScale="90000"/>
          </a:bodyPr>
          <a:lstStyle/>
          <a:p>
            <a:r>
              <a:rPr lang="ru-RU" sz="3100" dirty="0" smtClean="0"/>
              <a:t>Карикатура из польской газеты «Муха», 8 сентября 1939. </a:t>
            </a: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>Подпись</a:t>
            </a:r>
            <a:r>
              <a:rPr lang="ru-RU" sz="3100" dirty="0" smtClean="0"/>
              <a:t>: </a:t>
            </a:r>
            <a:r>
              <a:rPr lang="ru-RU" sz="3600" b="1" dirty="0" smtClean="0">
                <a:solidFill>
                  <a:srgbClr val="C00000"/>
                </a:solidFill>
              </a:rPr>
              <a:t>«Пакт мы тебе, </a:t>
            </a:r>
            <a:r>
              <a:rPr lang="ru-RU" sz="3600" b="1" dirty="0" smtClean="0">
                <a:solidFill>
                  <a:srgbClr val="C00000"/>
                </a:solidFill>
              </a:rPr>
              <a:t>Риббентроп,</a:t>
            </a:r>
            <a:br>
              <a:rPr lang="ru-RU" sz="3600" b="1" dirty="0" smtClean="0">
                <a:solidFill>
                  <a:srgbClr val="C00000"/>
                </a:solidFill>
              </a:rPr>
            </a:br>
            <a:r>
              <a:rPr lang="ru-RU" sz="3600" b="1" dirty="0" smtClean="0">
                <a:solidFill>
                  <a:srgbClr val="C00000"/>
                </a:solidFill>
              </a:rPr>
              <a:t>подписали</a:t>
            </a:r>
            <a:r>
              <a:rPr lang="ru-RU" sz="3600" b="1" dirty="0" smtClean="0">
                <a:solidFill>
                  <a:srgbClr val="C00000"/>
                </a:solidFill>
              </a:rPr>
              <a:t>. Ты ручку нам поцелуй, пакт возьми, а что мы будем дальше делать — это мы еще подумаем».</a:t>
            </a:r>
            <a:br>
              <a:rPr lang="ru-RU" sz="3600" b="1" dirty="0" smtClean="0">
                <a:solidFill>
                  <a:srgbClr val="C00000"/>
                </a:solidFill>
              </a:rPr>
            </a:br>
            <a:endParaRPr lang="ru-RU" sz="3600" b="1" dirty="0">
              <a:solidFill>
                <a:srgbClr val="C00000"/>
              </a:solidFill>
            </a:endParaRPr>
          </a:p>
        </p:txBody>
      </p:sp>
      <p:pic>
        <p:nvPicPr>
          <p:cNvPr id="4" name="Рисунок 3" descr="200px-Mucha_8_Wrzesien_1939_Warszawa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357166"/>
            <a:ext cx="4572000" cy="6286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hlinkClick r:id="rId2" tooltip="19 марта"/>
              </a:rPr>
              <a:t>19 марта</a:t>
            </a:r>
            <a:r>
              <a:rPr lang="ru-RU" dirty="0"/>
              <a:t> </a:t>
            </a:r>
            <a:r>
              <a:rPr lang="ru-RU" dirty="0">
                <a:hlinkClick r:id="rId3" tooltip="1946"/>
              </a:rPr>
              <a:t>1946</a:t>
            </a:r>
            <a:r>
              <a:rPr lang="ru-RU" dirty="0"/>
              <a:t> — </a:t>
            </a:r>
            <a:r>
              <a:rPr lang="ru-RU" dirty="0">
                <a:hlinkClick r:id="rId4" tooltip="5 марта"/>
              </a:rPr>
              <a:t>5 марта</a:t>
            </a:r>
            <a:r>
              <a:rPr lang="ru-RU" dirty="0"/>
              <a:t> </a:t>
            </a:r>
            <a:r>
              <a:rPr lang="ru-RU" dirty="0">
                <a:hlinkClick r:id="rId5" tooltip="1953"/>
              </a:rPr>
              <a:t>1953</a:t>
            </a:r>
            <a:endParaRPr lang="ru-RU" dirty="0"/>
          </a:p>
        </p:txBody>
      </p:sp>
      <p:pic>
        <p:nvPicPr>
          <p:cNvPr id="4" name="Рисунок 3" descr="Иосиф Виссарионович Сталин">
            <a:hlinkClick r:id="rId6" tooltip="&quot;Иосиф Виссарионович Сталин&quot;"/>
          </p:cNvPr>
          <p:cNvPicPr/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071802" y="1714488"/>
            <a:ext cx="3571900" cy="4714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Британская карикатура на раздел Польши. </a:t>
            </a:r>
            <a:endParaRPr lang="ru-RU" dirty="0"/>
          </a:p>
        </p:txBody>
      </p:sp>
      <p:pic>
        <p:nvPicPr>
          <p:cNvPr id="4" name="Рисунок 3" descr="200px-Rendezvous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2976" y="1643050"/>
            <a:ext cx="7072362" cy="5000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ru-RU" sz="1300" dirty="0" smtClean="0"/>
              <a:t/>
            </a:r>
            <a:br>
              <a:rPr lang="ru-RU" sz="1300" dirty="0" smtClean="0"/>
            </a:br>
            <a:r>
              <a:rPr lang="ru-RU" sz="1300" dirty="0" smtClean="0"/>
              <a:t/>
            </a:r>
            <a:br>
              <a:rPr lang="ru-RU" sz="1300" dirty="0" smtClean="0"/>
            </a:br>
            <a:r>
              <a:rPr lang="ru-RU" sz="3100" dirty="0" smtClean="0"/>
              <a:t>Немецкая </a:t>
            </a:r>
            <a:r>
              <a:rPr lang="ru-RU" sz="3100" dirty="0" smtClean="0"/>
              <a:t>пропаганда с сообщением о мнимом бегстве Сталина из Москвы и пропагандистским освещением пленения его сына </a:t>
            </a:r>
            <a:r>
              <a:rPr lang="ru-RU" sz="3100" dirty="0" smtClean="0">
                <a:hlinkClick r:id="rId2" tooltip="Джугашвили, Яков Иосифович"/>
              </a:rPr>
              <a:t>Якова</a:t>
            </a:r>
            <a:r>
              <a:rPr lang="ru-RU" sz="3100" dirty="0" smtClean="0"/>
              <a:t>. Осень </a:t>
            </a:r>
            <a:r>
              <a:rPr lang="ru-RU" sz="3100" dirty="0" smtClean="0">
                <a:hlinkClick r:id="rId3" tooltip="1941"/>
              </a:rPr>
              <a:t>1941</a:t>
            </a:r>
            <a:r>
              <a:rPr lang="ru-RU" sz="3100" dirty="0" smtClean="0"/>
              <a:t/>
            </a:r>
            <a:br>
              <a:rPr lang="ru-RU" sz="3100" dirty="0" smtClean="0"/>
            </a:br>
            <a:endParaRPr lang="ru-RU" sz="3100" dirty="0"/>
          </a:p>
        </p:txBody>
      </p:sp>
      <p:pic>
        <p:nvPicPr>
          <p:cNvPr id="4" name="Рисунок 3" descr="220px-Do_not_shed_your_blod_for_Stalin">
            <a:hlinkClick r:id="rId4"/>
          </p:cNvPr>
          <p:cNvPicPr/>
          <p:nvPr/>
        </p:nvPicPr>
        <p:blipFill>
          <a:blip r:embed="rId5">
            <a:lum bright="-10000" contrast="20000"/>
          </a:blip>
          <a:srcRect/>
          <a:stretch>
            <a:fillRect/>
          </a:stretch>
        </p:blipFill>
        <p:spPr bwMode="auto">
          <a:xfrm>
            <a:off x="785786" y="1714488"/>
            <a:ext cx="7715304" cy="48577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hlinkClick r:id="rId2" tooltip="Черчилль, Уинстон"/>
              </a:rPr>
              <a:t/>
            </a:r>
            <a:br>
              <a:rPr lang="ru-RU" dirty="0" smtClean="0">
                <a:hlinkClick r:id="rId2" tooltip="Черчилль, Уинстон"/>
              </a:rPr>
            </a:br>
            <a:r>
              <a:rPr lang="ru-RU" dirty="0" smtClean="0">
                <a:hlinkClick r:id="rId2" tooltip="Черчилль, Уинстон"/>
              </a:rPr>
              <a:t>Черчилль</a:t>
            </a:r>
            <a:r>
              <a:rPr lang="ru-RU" dirty="0" smtClean="0"/>
              <a:t>, </a:t>
            </a:r>
            <a:r>
              <a:rPr lang="ru-RU" dirty="0" smtClean="0">
                <a:hlinkClick r:id="rId3" tooltip="Рузвельт, Франклин Делано"/>
              </a:rPr>
              <a:t>Рузвельт</a:t>
            </a:r>
            <a:r>
              <a:rPr lang="ru-RU" dirty="0" smtClean="0"/>
              <a:t> и Сталин на Ялтинской конференции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Рисунок 3" descr="220px-Yalta_summit_1945_with_Churchill%2C_Roosevelt%2C_Stalin_tight_crop">
            <a:hlinkClick r:id="rId4"/>
          </p:cNvPr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071538" y="1500174"/>
            <a:ext cx="7000924" cy="5072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Потсдамская </a:t>
            </a:r>
            <a:r>
              <a:rPr lang="ru-RU" dirty="0" smtClean="0"/>
              <a:t>конференция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Рисунок 3" descr="200px-Potsdam_conference_1945-1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0298" y="1285860"/>
            <a:ext cx="4786346" cy="528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И</a:t>
            </a:r>
            <a:r>
              <a:rPr lang="ru-RU" dirty="0" smtClean="0"/>
              <a:t>. В. Сталин. 1946 год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Рисунок 3" descr="200px-Stalin_1946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14612" y="1214422"/>
            <a:ext cx="3714776" cy="535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hlinkClick r:id="rId2" tooltip="Смерть Сталина"/>
              </a:rPr>
              <a:t/>
            </a:r>
            <a:br>
              <a:rPr lang="ru-RU" dirty="0" smtClean="0">
                <a:hlinkClick r:id="rId2" tooltip="Смерть Сталина"/>
              </a:rPr>
            </a:br>
            <a:r>
              <a:rPr lang="ru-RU" dirty="0" smtClean="0">
                <a:hlinkClick r:id="rId2" tooltip="Смерть Сталина"/>
              </a:rPr>
              <a:t>Смерть </a:t>
            </a:r>
            <a:r>
              <a:rPr lang="ru-RU" dirty="0" smtClean="0">
                <a:hlinkClick r:id="rId2" tooltip="Смерть Сталина"/>
              </a:rPr>
              <a:t>Сталина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Рисунок 3" descr="400px-Stalin_Izvestia">
            <a:hlinkClick r:id="rId3"/>
          </p:cNvPr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7158" y="1928802"/>
            <a:ext cx="8501122" cy="46434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85728"/>
            <a:ext cx="8229600" cy="1143000"/>
          </a:xfrm>
        </p:spPr>
        <p:txBody>
          <a:bodyPr>
            <a:noAutofit/>
          </a:bodyPr>
          <a:lstStyle/>
          <a:p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Надгробие </a:t>
            </a:r>
            <a:r>
              <a:rPr lang="ru-RU" sz="3600" dirty="0" smtClean="0"/>
              <a:t>Иосифа Сталина у Кремлёвской стены в Москве.</a:t>
            </a:r>
            <a:br>
              <a:rPr lang="ru-RU" sz="3600" dirty="0" smtClean="0"/>
            </a:br>
            <a:endParaRPr lang="ru-RU" sz="3600" dirty="0"/>
          </a:p>
        </p:txBody>
      </p:sp>
      <p:pic>
        <p:nvPicPr>
          <p:cNvPr id="4" name="Рисунок 3" descr="180px-Stalin-grave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71736" y="1500174"/>
            <a:ext cx="4071966" cy="5143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97568"/>
          </a:xfrm>
        </p:spPr>
        <p:txBody>
          <a:bodyPr>
            <a:normAutofit/>
          </a:bodyPr>
          <a:lstStyle/>
          <a:p>
            <a:r>
              <a:rPr lang="ru-RU" sz="9600" b="1" dirty="0" smtClean="0">
                <a:solidFill>
                  <a:srgbClr val="C00000"/>
                </a:solidFill>
              </a:rPr>
              <a:t>Семья Сталина</a:t>
            </a:r>
            <a:r>
              <a:rPr lang="ru-RU" sz="9600" dirty="0" smtClean="0"/>
              <a:t/>
            </a:r>
            <a:br>
              <a:rPr lang="ru-RU" sz="9600" dirty="0" smtClean="0"/>
            </a:br>
            <a:endParaRPr lang="ru-RU" sz="96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43438" y="274638"/>
            <a:ext cx="4043362" cy="6226196"/>
          </a:xfrm>
        </p:spPr>
        <p:txBody>
          <a:bodyPr/>
          <a:lstStyle/>
          <a:p>
            <a:r>
              <a:rPr lang="ru-RU" dirty="0" smtClean="0"/>
              <a:t>Екатерина (Като́) Сванидзе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Рисунок 3" descr="140px-Ekaterina_Svanidze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357166"/>
            <a:ext cx="4429156" cy="60722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43438" y="274638"/>
            <a:ext cx="4043362" cy="6297634"/>
          </a:xfrm>
        </p:spPr>
        <p:txBody>
          <a:bodyPr/>
          <a:lstStyle/>
          <a:p>
            <a:r>
              <a:rPr lang="ru-RU" dirty="0" smtClean="0"/>
              <a:t>Надежда Аллилуева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Рисунок 3" descr="130px-Nadezhda_Sergeyevna_Alliluyeva_%281901%E2%80%931932%29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357166"/>
            <a:ext cx="4071966" cy="6215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u="sng" dirty="0">
                <a:solidFill>
                  <a:srgbClr val="002060"/>
                </a:solidFill>
                <a:hlinkClick r:id="rId2" tooltip="Джугашвили, Виссарион Иванович"/>
              </a:rPr>
              <a:t>Виссарион </a:t>
            </a:r>
            <a:r>
              <a:rPr lang="ru-RU" u="sng" dirty="0" smtClean="0">
                <a:solidFill>
                  <a:srgbClr val="002060"/>
                </a:solidFill>
                <a:hlinkClick r:id="rId2" tooltip="Джугашвили, Виссарион Иванович"/>
              </a:rPr>
              <a:t>Иванович</a:t>
            </a:r>
            <a:r>
              <a:rPr lang="ru-RU" u="sng" dirty="0" smtClean="0">
                <a:solidFill>
                  <a:srgbClr val="002060"/>
                </a:solidFill>
              </a:rPr>
              <a:t/>
            </a:r>
            <a:br>
              <a:rPr lang="ru-RU" u="sng" dirty="0" smtClean="0">
                <a:solidFill>
                  <a:srgbClr val="002060"/>
                </a:solidFill>
              </a:rPr>
            </a:br>
            <a:r>
              <a:rPr lang="ru-RU" u="sng" dirty="0" smtClean="0">
                <a:solidFill>
                  <a:srgbClr val="002060"/>
                </a:solidFill>
              </a:rPr>
              <a:t> Джугашвили</a:t>
            </a:r>
            <a:endParaRPr lang="ru-RU" u="sng" dirty="0">
              <a:solidFill>
                <a:srgbClr val="002060"/>
              </a:solidFill>
            </a:endParaRPr>
          </a:p>
        </p:txBody>
      </p:sp>
      <p:pic>
        <p:nvPicPr>
          <p:cNvPr id="5" name="Рисунок 4" descr="Vissarion Jughashvili.jpg">
            <a:hlinkClick r:id="rId3"/>
          </p:cNvPr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786050" y="1571612"/>
            <a:ext cx="3500462" cy="46434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43438" y="571480"/>
            <a:ext cx="4043362" cy="5929354"/>
          </a:xfrm>
        </p:spPr>
        <p:txBody>
          <a:bodyPr/>
          <a:lstStyle/>
          <a:p>
            <a:r>
              <a:rPr lang="ru-RU" dirty="0" smtClean="0"/>
              <a:t>Сталин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с </a:t>
            </a:r>
            <a:r>
              <a:rPr lang="ru-RU" dirty="0" smtClean="0"/>
              <a:t>дочерью, 1935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5" name="Рисунок 4" descr="200px-Joseph_Stalin_with_daughter_Svetlana%2C_1935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500042"/>
            <a:ext cx="4214842" cy="60722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/>
              <a:t>Сталин с детьми от второго брака: Василием (слева) и Светланой (в центре)</a:t>
            </a:r>
            <a:endParaRPr lang="ru-RU" sz="3600" dirty="0"/>
          </a:p>
        </p:txBody>
      </p:sp>
      <p:pic>
        <p:nvPicPr>
          <p:cNvPr id="4" name="Рисунок 3" descr="Stalin%27schildren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71538" y="1714488"/>
            <a:ext cx="6929486" cy="4714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11882"/>
          </a:xfrm>
        </p:spPr>
        <p:txBody>
          <a:bodyPr>
            <a:normAutofit/>
          </a:bodyPr>
          <a:lstStyle/>
          <a:p>
            <a:r>
              <a:rPr lang="ru-RU" sz="8000" b="1" dirty="0" smtClean="0">
                <a:solidFill>
                  <a:srgbClr val="C00000"/>
                </a:solidFill>
              </a:rPr>
              <a:t>Сталин и система образования в СССР</a:t>
            </a:r>
            <a:br>
              <a:rPr lang="ru-RU" sz="8000" b="1" dirty="0" smtClean="0">
                <a:solidFill>
                  <a:srgbClr val="C00000"/>
                </a:solidFill>
              </a:rPr>
            </a:br>
            <a:endParaRPr lang="ru-RU" sz="80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>Иосиф </a:t>
            </a:r>
            <a:r>
              <a:rPr lang="ru-RU" sz="4000" dirty="0" smtClean="0"/>
              <a:t>Сталин и </a:t>
            </a:r>
            <a:r>
              <a:rPr lang="ru-RU" sz="4000" dirty="0" smtClean="0">
                <a:hlinkClick r:id="rId2" tooltip="Максим Горький"/>
              </a:rPr>
              <a:t>Максим Горький</a:t>
            </a:r>
            <a:r>
              <a:rPr lang="ru-RU" sz="4000" dirty="0" smtClean="0"/>
              <a:t> в скверике на Красной площади, 1931 год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5" name="Рисунок 4" descr="200px-Joseph_Stalin_and_Maxim_Gorky%2C_1931">
            <a:hlinkClick r:id="rId3"/>
          </p:cNvPr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57422" y="1500174"/>
            <a:ext cx="4429156" cy="4929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Портрет </a:t>
            </a:r>
            <a:r>
              <a:rPr lang="ru-RU" dirty="0" smtClean="0"/>
              <a:t>Сталина на </a:t>
            </a:r>
            <a:r>
              <a:rPr lang="ru-RU" dirty="0" smtClean="0">
                <a:hlinkClick r:id="rId2" tooltip="Тепловоз ТЭ2"/>
              </a:rPr>
              <a:t>тепловозе ТЭ2</a:t>
            </a:r>
            <a:r>
              <a:rPr lang="ru-RU" dirty="0" smtClean="0"/>
              <a:t>-414 постройки 1954 года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Рисунок 3" descr="220px-Freight_diesel_locomotive_TE2-414_%2810%29">
            <a:hlinkClick r:id="rId3"/>
          </p:cNvPr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28728" y="1643050"/>
            <a:ext cx="6357982" cy="4857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643042" y="428604"/>
            <a:ext cx="5929354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Предполагаемые стихи </a:t>
            </a:r>
            <a:r>
              <a:rPr lang="ru-RU" sz="2400" dirty="0" smtClean="0"/>
              <a:t>Сталина</a:t>
            </a:r>
          </a:p>
          <a:p>
            <a:endParaRPr lang="ru-RU" sz="2400" dirty="0" smtClean="0"/>
          </a:p>
          <a:p>
            <a:pPr algn="ctr"/>
            <a:r>
              <a:rPr lang="ru-RU" sz="2400" dirty="0" smtClean="0"/>
              <a:t>Послушники</a:t>
            </a:r>
          </a:p>
          <a:p>
            <a:endParaRPr lang="ru-RU" sz="2400" dirty="0" smtClean="0"/>
          </a:p>
          <a:p>
            <a:r>
              <a:rPr lang="ru-RU" sz="2800" b="1" dirty="0" smtClean="0">
                <a:solidFill>
                  <a:srgbClr val="C00000"/>
                </a:solidFill>
              </a:rPr>
              <a:t>Поговорим </a:t>
            </a:r>
            <a:r>
              <a:rPr lang="ru-RU" sz="2800" b="1" dirty="0" smtClean="0">
                <a:solidFill>
                  <a:srgbClr val="C00000"/>
                </a:solidFill>
              </a:rPr>
              <a:t>о вечности с тобою:</a:t>
            </a:r>
            <a:br>
              <a:rPr lang="ru-RU" sz="2800" b="1" dirty="0" smtClean="0">
                <a:solidFill>
                  <a:srgbClr val="C00000"/>
                </a:solidFill>
              </a:rPr>
            </a:br>
            <a:r>
              <a:rPr lang="ru-RU" sz="2800" b="1" dirty="0" smtClean="0">
                <a:solidFill>
                  <a:srgbClr val="C00000"/>
                </a:solidFill>
              </a:rPr>
              <a:t>Конечно, я во многом виноват!</a:t>
            </a:r>
            <a:br>
              <a:rPr lang="ru-RU" sz="2800" b="1" dirty="0" smtClean="0">
                <a:solidFill>
                  <a:srgbClr val="C00000"/>
                </a:solidFill>
              </a:rPr>
            </a:br>
            <a:r>
              <a:rPr lang="ru-RU" sz="2800" b="1" dirty="0" smtClean="0">
                <a:solidFill>
                  <a:srgbClr val="C00000"/>
                </a:solidFill>
              </a:rPr>
              <a:t>Но кто-то правил и моей судьбою,</a:t>
            </a:r>
            <a:br>
              <a:rPr lang="ru-RU" sz="2800" b="1" dirty="0" smtClean="0">
                <a:solidFill>
                  <a:srgbClr val="C00000"/>
                </a:solidFill>
              </a:rPr>
            </a:br>
            <a:r>
              <a:rPr lang="ru-RU" sz="2800" b="1" dirty="0" smtClean="0">
                <a:solidFill>
                  <a:srgbClr val="C00000"/>
                </a:solidFill>
              </a:rPr>
              <a:t>Я ощущал тот вездесущий взгляд.</a:t>
            </a:r>
            <a:br>
              <a:rPr lang="ru-RU" sz="2800" b="1" dirty="0" smtClean="0">
                <a:solidFill>
                  <a:srgbClr val="C00000"/>
                </a:solidFill>
              </a:rPr>
            </a:br>
            <a:r>
              <a:rPr lang="ru-RU" sz="2800" b="1" dirty="0" smtClean="0">
                <a:solidFill>
                  <a:srgbClr val="C00000"/>
                </a:solidFill>
              </a:rPr>
              <a:t/>
            </a:r>
            <a:br>
              <a:rPr lang="ru-RU" sz="2800" b="1" dirty="0" smtClean="0">
                <a:solidFill>
                  <a:srgbClr val="C00000"/>
                </a:solidFill>
              </a:rPr>
            </a:br>
            <a:r>
              <a:rPr lang="ru-RU" sz="2800" b="1" dirty="0" smtClean="0">
                <a:solidFill>
                  <a:srgbClr val="C00000"/>
                </a:solidFill>
              </a:rPr>
              <a:t>Он не давал ни сна мне, ни покоя</a:t>
            </a:r>
            <a:br>
              <a:rPr lang="ru-RU" sz="2800" b="1" dirty="0" smtClean="0">
                <a:solidFill>
                  <a:srgbClr val="C00000"/>
                </a:solidFill>
              </a:rPr>
            </a:br>
            <a:r>
              <a:rPr lang="ru-RU" sz="2800" b="1" dirty="0" smtClean="0">
                <a:solidFill>
                  <a:srgbClr val="C00000"/>
                </a:solidFill>
              </a:rPr>
              <a:t>Он жил во мне и правил свыше мной.</a:t>
            </a:r>
            <a:br>
              <a:rPr lang="ru-RU" sz="2800" b="1" dirty="0" smtClean="0">
                <a:solidFill>
                  <a:srgbClr val="C00000"/>
                </a:solidFill>
              </a:rPr>
            </a:br>
            <a:r>
              <a:rPr lang="ru-RU" sz="2800" b="1" dirty="0" smtClean="0">
                <a:solidFill>
                  <a:srgbClr val="C00000"/>
                </a:solidFill>
              </a:rPr>
              <a:t>И я, как раб вселенского </a:t>
            </a:r>
            <a:r>
              <a:rPr lang="ru-RU" sz="2800" b="1" dirty="0" smtClean="0">
                <a:solidFill>
                  <a:srgbClr val="C00000"/>
                </a:solidFill>
              </a:rPr>
              <a:t>настроя</a:t>
            </a:r>
            <a:r>
              <a:rPr lang="ru-RU" sz="2800" b="1" dirty="0" smtClean="0">
                <a:solidFill>
                  <a:srgbClr val="C00000"/>
                </a:solidFill>
              </a:rPr>
              <a:t/>
            </a:r>
            <a:br>
              <a:rPr lang="ru-RU" sz="2800" b="1" dirty="0" smtClean="0">
                <a:solidFill>
                  <a:srgbClr val="C00000"/>
                </a:solidFill>
              </a:rPr>
            </a:br>
            <a:r>
              <a:rPr lang="ru-RU" sz="2800" b="1" dirty="0" smtClean="0">
                <a:solidFill>
                  <a:srgbClr val="C00000"/>
                </a:solidFill>
              </a:rPr>
              <a:t>Железной волей управлял страной</a:t>
            </a:r>
            <a:r>
              <a:rPr lang="ru-RU" sz="2800" b="1" dirty="0" smtClean="0">
                <a:solidFill>
                  <a:srgbClr val="C00000"/>
                </a:solidFill>
              </a:rPr>
              <a:t>.</a:t>
            </a:r>
          </a:p>
          <a:p>
            <a:r>
              <a:rPr lang="ru-RU" sz="2800" b="1" dirty="0" smtClean="0">
                <a:solidFill>
                  <a:srgbClr val="C00000"/>
                </a:solidFill>
              </a:rPr>
              <a:t/>
            </a:r>
            <a:br>
              <a:rPr lang="ru-RU" sz="2800" b="1" dirty="0" smtClean="0">
                <a:solidFill>
                  <a:srgbClr val="C00000"/>
                </a:solidFill>
              </a:rPr>
            </a:br>
            <a:endParaRPr lang="ru-RU" sz="28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42976" y="500042"/>
            <a:ext cx="671517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Кем был мой тайный высший повелитель?</a:t>
            </a:r>
            <a:br>
              <a:rPr lang="ru-RU" sz="2800" b="1" dirty="0" smtClean="0">
                <a:solidFill>
                  <a:srgbClr val="C00000"/>
                </a:solidFill>
              </a:rPr>
            </a:br>
            <a:r>
              <a:rPr lang="ru-RU" sz="2800" b="1" dirty="0" smtClean="0">
                <a:solidFill>
                  <a:srgbClr val="C00000"/>
                </a:solidFill>
              </a:rPr>
              <a:t>Чего хотел он, управляя мной?</a:t>
            </a:r>
            <a:br>
              <a:rPr lang="ru-RU" sz="2800" b="1" dirty="0" smtClean="0">
                <a:solidFill>
                  <a:srgbClr val="C00000"/>
                </a:solidFill>
              </a:rPr>
            </a:br>
            <a:r>
              <a:rPr lang="ru-RU" sz="2800" b="1" dirty="0" smtClean="0">
                <a:solidFill>
                  <a:srgbClr val="C00000"/>
                </a:solidFill>
              </a:rPr>
              <a:t>Я, словно раб, судья и исполнитель, -</a:t>
            </a:r>
            <a:br>
              <a:rPr lang="ru-RU" sz="2800" b="1" dirty="0" smtClean="0">
                <a:solidFill>
                  <a:srgbClr val="C00000"/>
                </a:solidFill>
              </a:rPr>
            </a:br>
            <a:r>
              <a:rPr lang="ru-RU" sz="2800" b="1" dirty="0" smtClean="0">
                <a:solidFill>
                  <a:srgbClr val="C00000"/>
                </a:solidFill>
              </a:rPr>
              <a:t>Был всем над этой нищею страной.</a:t>
            </a:r>
            <a:br>
              <a:rPr lang="ru-RU" sz="2800" b="1" dirty="0" smtClean="0">
                <a:solidFill>
                  <a:srgbClr val="C00000"/>
                </a:solidFill>
              </a:rPr>
            </a:br>
            <a:r>
              <a:rPr lang="ru-RU" sz="2800" b="1" dirty="0" smtClean="0">
                <a:solidFill>
                  <a:srgbClr val="C00000"/>
                </a:solidFill>
              </a:rPr>
              <a:t/>
            </a:r>
            <a:br>
              <a:rPr lang="ru-RU" sz="2800" b="1" dirty="0" smtClean="0">
                <a:solidFill>
                  <a:srgbClr val="C00000"/>
                </a:solidFill>
              </a:rPr>
            </a:br>
            <a:r>
              <a:rPr lang="ru-RU" sz="2800" b="1" dirty="0" smtClean="0">
                <a:solidFill>
                  <a:srgbClr val="C00000"/>
                </a:solidFill>
              </a:rPr>
              <a:t>И было всё тогда непостижимо:</a:t>
            </a:r>
            <a:br>
              <a:rPr lang="ru-RU" sz="2800" b="1" dirty="0" smtClean="0">
                <a:solidFill>
                  <a:srgbClr val="C00000"/>
                </a:solidFill>
              </a:rPr>
            </a:br>
            <a:r>
              <a:rPr lang="ru-RU" sz="2800" b="1" dirty="0" smtClean="0">
                <a:solidFill>
                  <a:srgbClr val="C00000"/>
                </a:solidFill>
              </a:rPr>
              <a:t>Откуда брались сила, воля, власть.</a:t>
            </a:r>
            <a:br>
              <a:rPr lang="ru-RU" sz="2800" b="1" dirty="0" smtClean="0">
                <a:solidFill>
                  <a:srgbClr val="C00000"/>
                </a:solidFill>
              </a:rPr>
            </a:br>
            <a:r>
              <a:rPr lang="ru-RU" sz="2800" b="1" dirty="0" smtClean="0">
                <a:solidFill>
                  <a:srgbClr val="C00000"/>
                </a:solidFill>
              </a:rPr>
              <a:t>Моя душа, как колесо машины,</a:t>
            </a:r>
            <a:br>
              <a:rPr lang="ru-RU" sz="2800" b="1" dirty="0" smtClean="0">
                <a:solidFill>
                  <a:srgbClr val="C00000"/>
                </a:solidFill>
              </a:rPr>
            </a:br>
            <a:r>
              <a:rPr lang="ru-RU" sz="2800" b="1" dirty="0" smtClean="0">
                <a:solidFill>
                  <a:srgbClr val="C00000"/>
                </a:solidFill>
              </a:rPr>
              <a:t>Переминала миллионов страсть.</a:t>
            </a:r>
            <a:br>
              <a:rPr lang="ru-RU" sz="2800" b="1" dirty="0" smtClean="0">
                <a:solidFill>
                  <a:srgbClr val="C00000"/>
                </a:solidFill>
              </a:rPr>
            </a:br>
            <a:endParaRPr lang="ru-RU" sz="28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1538" y="1071546"/>
            <a:ext cx="71438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И лишь потом, весною, в 45-м,</a:t>
            </a:r>
            <a:br>
              <a:rPr lang="ru-RU" sz="2800" b="1" dirty="0" smtClean="0">
                <a:solidFill>
                  <a:srgbClr val="C00000"/>
                </a:solidFill>
              </a:rPr>
            </a:br>
            <a:r>
              <a:rPr lang="ru-RU" sz="2800" b="1" dirty="0" smtClean="0">
                <a:solidFill>
                  <a:srgbClr val="C00000"/>
                </a:solidFill>
              </a:rPr>
              <a:t>Он прошептал мне тихо на ушко:</a:t>
            </a:r>
            <a:br>
              <a:rPr lang="ru-RU" sz="2800" b="1" dirty="0" smtClean="0">
                <a:solidFill>
                  <a:srgbClr val="C00000"/>
                </a:solidFill>
              </a:rPr>
            </a:br>
            <a:r>
              <a:rPr lang="ru-RU" sz="2800" b="1" dirty="0" smtClean="0">
                <a:solidFill>
                  <a:srgbClr val="C00000"/>
                </a:solidFill>
              </a:rPr>
              <a:t>«Ты был моим послушником, солдатом</a:t>
            </a:r>
            <a:br>
              <a:rPr lang="ru-RU" sz="2800" b="1" dirty="0" smtClean="0">
                <a:solidFill>
                  <a:srgbClr val="C00000"/>
                </a:solidFill>
              </a:rPr>
            </a:br>
            <a:r>
              <a:rPr lang="ru-RU" sz="2800" b="1" dirty="0" smtClean="0">
                <a:solidFill>
                  <a:srgbClr val="C00000"/>
                </a:solidFill>
              </a:rPr>
              <a:t>И твой покой уже недалеко</a:t>
            </a:r>
            <a:r>
              <a:rPr lang="ru-RU" sz="2800" b="1" dirty="0" smtClean="0">
                <a:solidFill>
                  <a:srgbClr val="C00000"/>
                </a:solidFill>
              </a:rPr>
              <a:t>!». </a:t>
            </a:r>
          </a:p>
          <a:p>
            <a:endParaRPr lang="ru-RU" sz="2800" dirty="0" smtClean="0"/>
          </a:p>
          <a:p>
            <a:endParaRPr lang="ru-RU" sz="2800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8572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hlinkClick r:id="rId2" tooltip="Геладзе, Екатерина Георгиевна"/>
              </a:rPr>
              <a:t/>
            </a:r>
            <a:br>
              <a:rPr lang="ru-RU" dirty="0" smtClean="0">
                <a:hlinkClick r:id="rId2" tooltip="Геладзе, Екатерина Георгиевна"/>
              </a:rPr>
            </a:br>
            <a:r>
              <a:rPr lang="ru-RU" dirty="0" smtClean="0">
                <a:hlinkClick r:id="rId2" tooltip="Геладзе, Екатерина Георгиевна"/>
              </a:rPr>
              <a:t>Екатерина </a:t>
            </a:r>
            <a:r>
              <a:rPr lang="ru-RU" dirty="0">
                <a:hlinkClick r:id="rId2" tooltip="Геладзе, Екатерина Георгиевна"/>
              </a:rPr>
              <a:t>Георгиевна</a:t>
            </a:r>
            <a:r>
              <a:rPr lang="ru-RU" dirty="0"/>
              <a:t>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u="sng" dirty="0" smtClean="0">
                <a:solidFill>
                  <a:srgbClr val="002060"/>
                </a:solidFill>
              </a:rPr>
              <a:t>Джугашвили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4" name="Рисунок 3" descr="Ekaterina Dzhugashvili.jpg">
            <a:hlinkClick r:id="rId3"/>
          </p:cNvPr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71736" y="1714488"/>
            <a:ext cx="3643338" cy="4500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Дом</a:t>
            </a:r>
            <a:r>
              <a:rPr lang="ru-RU" dirty="0"/>
              <a:t>, где родился И. В. Сталин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(</a:t>
            </a:r>
            <a:r>
              <a:rPr lang="ru-RU" dirty="0"/>
              <a:t>Гори, Грузия)</a:t>
            </a:r>
          </a:p>
        </p:txBody>
      </p:sp>
      <p:pic>
        <p:nvPicPr>
          <p:cNvPr id="4" name="Рисунок 3" descr="House where I.V. Stalin was born.jpg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28860" y="1643050"/>
            <a:ext cx="4714908" cy="4643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err="1" smtClean="0"/>
              <a:t>Сосо</a:t>
            </a:r>
            <a:r>
              <a:rPr lang="ru-RU" sz="3600" dirty="0" smtClean="0"/>
              <a:t>́ </a:t>
            </a:r>
            <a:r>
              <a:rPr lang="ru-RU" sz="3600" dirty="0"/>
              <a:t>Джугашвили — ученик Тифлисской духовной семинарии (</a:t>
            </a:r>
            <a:r>
              <a:rPr lang="ru-RU" sz="3600" dirty="0">
                <a:hlinkClick r:id="rId2" tooltip="1894"/>
              </a:rPr>
              <a:t>1894</a:t>
            </a:r>
            <a:r>
              <a:rPr lang="ru-RU" sz="3600" dirty="0"/>
              <a:t>)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4" name="Рисунок 3" descr="150px-Stalin_1894">
            <a:hlinkClick r:id="rId3"/>
          </p:cNvPr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786050" y="1714488"/>
            <a:ext cx="3429023" cy="48577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69072"/>
          </a:xfrm>
        </p:spPr>
        <p:txBody>
          <a:bodyPr>
            <a:normAutofit fontScale="90000"/>
          </a:bodyPr>
          <a:lstStyle/>
          <a:p>
            <a:pPr algn="l"/>
            <a:r>
              <a:rPr lang="ru-RU" sz="2200" b="1" dirty="0"/>
              <a:t>Воспитанник </a:t>
            </a:r>
            <a:r>
              <a:rPr lang="ru-RU" sz="2200" b="1" dirty="0" err="1"/>
              <a:t>Горийского</a:t>
            </a:r>
            <a:r>
              <a:rPr lang="ru-RU" sz="2200" b="1" dirty="0"/>
              <a:t> духовного училища Джугашвили Иосиф… поступил в сентябре 1889 года в первый класс училища и при отличном поведении </a:t>
            </a:r>
            <a:r>
              <a:rPr lang="ru-RU" sz="2200" b="1" dirty="0">
                <a:solidFill>
                  <a:srgbClr val="FF0000"/>
                </a:solidFill>
              </a:rPr>
              <a:t>(5) </a:t>
            </a:r>
            <a:r>
              <a:rPr lang="ru-RU" sz="2200" b="1" dirty="0"/>
              <a:t>оказал успехи</a:t>
            </a:r>
            <a:r>
              <a:rPr lang="ru-RU" sz="2200" b="1" dirty="0" smtClean="0"/>
              <a:t>:</a:t>
            </a:r>
            <a:br>
              <a:rPr lang="ru-RU" sz="2200" b="1" dirty="0" smtClean="0"/>
            </a:br>
            <a:r>
              <a:rPr lang="ru-RU" sz="2200" b="1" dirty="0"/>
              <a:t/>
            </a:r>
            <a:br>
              <a:rPr lang="ru-RU" sz="2200" b="1" dirty="0"/>
            </a:br>
            <a:r>
              <a:rPr lang="ru-RU" sz="2200" b="1" dirty="0"/>
              <a:t/>
            </a:r>
            <a:br>
              <a:rPr lang="ru-RU" sz="2200" b="1" dirty="0"/>
            </a:br>
            <a:r>
              <a:rPr lang="ru-RU" sz="2200" b="1" dirty="0"/>
              <a:t>По Священной истории Ветхого </a:t>
            </a:r>
            <a:r>
              <a:rPr lang="ru-RU" sz="2200" b="1" dirty="0" smtClean="0"/>
              <a:t>Завета —</a:t>
            </a:r>
            <a:r>
              <a:rPr lang="ru-RU" sz="2200" b="1" dirty="0" smtClean="0">
                <a:solidFill>
                  <a:srgbClr val="FF0000"/>
                </a:solidFill>
              </a:rPr>
              <a:t> </a:t>
            </a:r>
            <a:r>
              <a:rPr lang="ru-RU" sz="2200" b="1" dirty="0">
                <a:solidFill>
                  <a:srgbClr val="FF0000"/>
                </a:solidFill>
              </a:rPr>
              <a:t>(5)</a:t>
            </a:r>
            <a:r>
              <a:rPr lang="ru-RU" sz="2200" b="1" dirty="0"/>
              <a:t/>
            </a:r>
            <a:br>
              <a:rPr lang="ru-RU" sz="2200" b="1" dirty="0"/>
            </a:br>
            <a:r>
              <a:rPr lang="ru-RU" sz="2200" b="1" dirty="0"/>
              <a:t>По Священной истории Нового </a:t>
            </a:r>
            <a:r>
              <a:rPr lang="ru-RU" sz="2200" b="1" dirty="0" smtClean="0"/>
              <a:t>Завета — </a:t>
            </a:r>
            <a:r>
              <a:rPr lang="ru-RU" sz="2200" b="1" dirty="0">
                <a:solidFill>
                  <a:srgbClr val="FF0000"/>
                </a:solidFill>
              </a:rPr>
              <a:t>(5)</a:t>
            </a:r>
            <a:r>
              <a:rPr lang="ru-RU" sz="2200" b="1" dirty="0"/>
              <a:t/>
            </a:r>
            <a:br>
              <a:rPr lang="ru-RU" sz="2200" b="1" dirty="0"/>
            </a:br>
            <a:r>
              <a:rPr lang="ru-RU" sz="2200" b="1" dirty="0"/>
              <a:t>По Православному </a:t>
            </a:r>
            <a:r>
              <a:rPr lang="ru-RU" sz="2200" b="1" dirty="0" smtClean="0"/>
              <a:t>катехизису — </a:t>
            </a:r>
            <a:r>
              <a:rPr lang="ru-RU" sz="2200" b="1" dirty="0">
                <a:solidFill>
                  <a:srgbClr val="FF0000"/>
                </a:solidFill>
              </a:rPr>
              <a:t>(5)</a:t>
            </a:r>
            <a:r>
              <a:rPr lang="ru-RU" sz="2200" b="1" dirty="0"/>
              <a:t/>
            </a:r>
            <a:br>
              <a:rPr lang="ru-RU" sz="2200" b="1" dirty="0"/>
            </a:br>
            <a:r>
              <a:rPr lang="ru-RU" sz="2200" b="1" dirty="0"/>
              <a:t>Изъяснению богослужения с церковным </a:t>
            </a:r>
            <a:r>
              <a:rPr lang="ru-RU" sz="2200" b="1" dirty="0" smtClean="0"/>
              <a:t>уставом — </a:t>
            </a:r>
            <a:r>
              <a:rPr lang="ru-RU" sz="2200" b="1" dirty="0">
                <a:solidFill>
                  <a:srgbClr val="FF0000"/>
                </a:solidFill>
              </a:rPr>
              <a:t>(5)</a:t>
            </a:r>
            <a:r>
              <a:rPr lang="ru-RU" sz="2200" b="1" dirty="0"/>
              <a:t/>
            </a:r>
            <a:br>
              <a:rPr lang="ru-RU" sz="2200" b="1" dirty="0"/>
            </a:br>
            <a:r>
              <a:rPr lang="ru-RU" sz="2200" b="1" dirty="0"/>
              <a:t>Языкам:</a:t>
            </a:r>
            <a:br>
              <a:rPr lang="ru-RU" sz="2200" b="1" dirty="0"/>
            </a:br>
            <a:r>
              <a:rPr lang="ru-RU" sz="2200" b="1" dirty="0"/>
              <a:t> </a:t>
            </a:r>
            <a:r>
              <a:rPr lang="ru-RU" sz="2200" b="1" dirty="0" smtClean="0"/>
              <a:t>русскому </a:t>
            </a:r>
            <a:r>
              <a:rPr lang="ru-RU" sz="2200" b="1" dirty="0"/>
              <a:t>с </a:t>
            </a:r>
            <a:r>
              <a:rPr lang="ru-RU" sz="2200" b="1" dirty="0" smtClean="0"/>
              <a:t>церковнославянским — </a:t>
            </a:r>
            <a:r>
              <a:rPr lang="ru-RU" sz="2200" b="1" dirty="0">
                <a:solidFill>
                  <a:srgbClr val="FF0000"/>
                </a:solidFill>
              </a:rPr>
              <a:t>(5)</a:t>
            </a:r>
            <a:r>
              <a:rPr lang="ru-RU" sz="2200" b="1" dirty="0"/>
              <a:t/>
            </a:r>
            <a:br>
              <a:rPr lang="ru-RU" sz="2200" b="1" dirty="0"/>
            </a:br>
            <a:r>
              <a:rPr lang="ru-RU" sz="2200" b="1" dirty="0" smtClean="0"/>
              <a:t>греческому — </a:t>
            </a:r>
            <a:r>
              <a:rPr lang="ru-RU" sz="2200" b="1" dirty="0"/>
              <a:t>(4) очень хорошо</a:t>
            </a:r>
            <a:br>
              <a:rPr lang="ru-RU" sz="2200" b="1" dirty="0"/>
            </a:br>
            <a:r>
              <a:rPr lang="ru-RU" sz="2200" b="1" dirty="0" smtClean="0"/>
              <a:t>грузинскому — </a:t>
            </a:r>
            <a:r>
              <a:rPr lang="ru-RU" sz="2200" b="1" dirty="0"/>
              <a:t>(</a:t>
            </a:r>
            <a:r>
              <a:rPr lang="ru-RU" sz="2200" b="1" dirty="0">
                <a:solidFill>
                  <a:srgbClr val="FF0000"/>
                </a:solidFill>
              </a:rPr>
              <a:t>5) </a:t>
            </a:r>
            <a:r>
              <a:rPr lang="ru-RU" sz="2200" b="1" dirty="0"/>
              <a:t>отлично</a:t>
            </a:r>
            <a:br>
              <a:rPr lang="ru-RU" sz="2200" b="1" dirty="0"/>
            </a:br>
            <a:r>
              <a:rPr lang="ru-RU" sz="2200" b="1" dirty="0" smtClean="0"/>
              <a:t>Арифметике — </a:t>
            </a:r>
            <a:r>
              <a:rPr lang="ru-RU" sz="2200" b="1" dirty="0"/>
              <a:t>(4) очень хорошо</a:t>
            </a:r>
            <a:br>
              <a:rPr lang="ru-RU" sz="2200" b="1" dirty="0"/>
            </a:br>
            <a:r>
              <a:rPr lang="ru-RU" sz="2200" b="1" dirty="0" smtClean="0"/>
              <a:t>Географии — </a:t>
            </a:r>
            <a:r>
              <a:rPr lang="ru-RU" sz="2200" b="1" dirty="0">
                <a:solidFill>
                  <a:srgbClr val="FF0000"/>
                </a:solidFill>
              </a:rPr>
              <a:t>(5)</a:t>
            </a:r>
            <a:r>
              <a:rPr lang="ru-RU" sz="2200" b="1" dirty="0"/>
              <a:t/>
            </a:r>
            <a:br>
              <a:rPr lang="ru-RU" sz="2200" b="1" dirty="0"/>
            </a:br>
            <a:r>
              <a:rPr lang="ru-RU" sz="2200" b="1" dirty="0" smtClean="0"/>
              <a:t>Чистописанию — </a:t>
            </a:r>
            <a:r>
              <a:rPr lang="ru-RU" sz="2200" b="1" dirty="0">
                <a:solidFill>
                  <a:srgbClr val="FF0000"/>
                </a:solidFill>
              </a:rPr>
              <a:t>(5)</a:t>
            </a:r>
            <a:r>
              <a:rPr lang="ru-RU" sz="2200" b="1" dirty="0"/>
              <a:t/>
            </a:r>
            <a:br>
              <a:rPr lang="ru-RU" sz="2200" b="1" dirty="0"/>
            </a:br>
            <a:r>
              <a:rPr lang="ru-RU" sz="2200" b="1" dirty="0"/>
              <a:t>Церковному пению:</a:t>
            </a:r>
            <a:br>
              <a:rPr lang="ru-RU" sz="2200" b="1" dirty="0"/>
            </a:br>
            <a:r>
              <a:rPr lang="ru-RU" sz="2200" b="1" dirty="0"/>
              <a:t> </a:t>
            </a:r>
            <a:r>
              <a:rPr lang="ru-RU" sz="2200" b="1" dirty="0" smtClean="0"/>
              <a:t>русскому — </a:t>
            </a:r>
            <a:r>
              <a:rPr lang="ru-RU" sz="2200" b="1" dirty="0">
                <a:solidFill>
                  <a:srgbClr val="FF0000"/>
                </a:solidFill>
              </a:rPr>
              <a:t>(5)</a:t>
            </a:r>
            <a:r>
              <a:rPr lang="ru-RU" sz="2200" b="1" dirty="0"/>
              <a:t/>
            </a:r>
            <a:br>
              <a:rPr lang="ru-RU" sz="2200" b="1" dirty="0"/>
            </a:br>
            <a:r>
              <a:rPr lang="ru-RU" sz="2200" b="1" dirty="0"/>
              <a:t>и </a:t>
            </a:r>
            <a:r>
              <a:rPr lang="ru-RU" sz="2200" b="1" dirty="0" smtClean="0"/>
              <a:t>грузинскому — </a:t>
            </a:r>
            <a:r>
              <a:rPr lang="ru-RU" sz="2200" b="1" dirty="0">
                <a:solidFill>
                  <a:srgbClr val="FF0000"/>
                </a:solidFill>
              </a:rPr>
              <a:t>(5</a:t>
            </a:r>
            <a:r>
              <a:rPr lang="ru-RU" sz="2200" b="1" dirty="0" smtClean="0">
                <a:solidFill>
                  <a:srgbClr val="FF0000"/>
                </a:solidFill>
              </a:rPr>
              <a:t>)</a:t>
            </a:r>
            <a:r>
              <a:rPr lang="ru-RU" sz="2200" b="1" dirty="0" smtClean="0"/>
              <a:t/>
            </a:r>
            <a:br>
              <a:rPr lang="ru-RU" sz="2200" b="1" dirty="0" smtClean="0"/>
            </a:br>
            <a:r>
              <a:rPr lang="ru-RU" sz="1600" dirty="0"/>
              <a:t/>
            </a:r>
            <a:br>
              <a:rPr lang="ru-RU" sz="1600" dirty="0"/>
            </a:br>
            <a:r>
              <a:rPr lang="ru-RU" sz="1600" dirty="0" smtClean="0"/>
              <a:t>                                                                                                                Фрагмент </a:t>
            </a:r>
            <a:r>
              <a:rPr lang="ru-RU" sz="1600" dirty="0"/>
              <a:t>аттестата </a:t>
            </a:r>
            <a:r>
              <a:rPr lang="ru-RU" sz="1600" dirty="0" smtClean="0"/>
              <a:t>Сталина</a:t>
            </a:r>
            <a:r>
              <a:rPr lang="ru-RU" sz="1600" dirty="0"/>
              <a:t/>
            </a:r>
            <a:br>
              <a:rPr lang="ru-RU" sz="1600" dirty="0"/>
            </a:br>
            <a:endParaRPr lang="ru-RU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86380" y="357166"/>
            <a:ext cx="3643338" cy="6000792"/>
          </a:xfrm>
        </p:spPr>
        <p:txBody>
          <a:bodyPr/>
          <a:lstStyle/>
          <a:p>
            <a:r>
              <a:rPr lang="ru-RU" b="1" dirty="0" err="1" smtClean="0">
                <a:solidFill>
                  <a:srgbClr val="C00000"/>
                </a:solidFill>
              </a:rPr>
              <a:t>Коба</a:t>
            </a:r>
            <a:r>
              <a:rPr lang="ru-RU" dirty="0" smtClean="0"/>
              <a:t>, член марксистского кружка (</a:t>
            </a:r>
            <a:r>
              <a:rPr lang="ru-RU" dirty="0" smtClean="0">
                <a:hlinkClick r:id="rId2" tooltip="1902"/>
              </a:rPr>
              <a:t>1902</a:t>
            </a:r>
            <a:r>
              <a:rPr lang="ru-RU" dirty="0" smtClean="0"/>
              <a:t>)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3" name="Рисунок 2" descr="150px-Stalin_1902">
            <a:hlinkClick r:id="rId3"/>
          </p:cNvPr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57224" y="357166"/>
            <a:ext cx="4214842" cy="6000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 smtClean="0">
                <a:hlinkClick r:id="rId2" tooltip="Информационная карта (страница отсутствует)"/>
              </a:rPr>
              <a:t/>
            </a:r>
            <a:br>
              <a:rPr lang="ru-RU" sz="3600" dirty="0" smtClean="0">
                <a:hlinkClick r:id="rId2" tooltip="Информационная карта (страница отсутствует)"/>
              </a:rPr>
            </a:br>
            <a:r>
              <a:rPr lang="ru-RU" sz="3600" dirty="0" smtClean="0">
                <a:hlinkClick r:id="rId2" tooltip="Информационная карта (страница отсутствует)"/>
              </a:rPr>
              <a:t>Информационная </a:t>
            </a:r>
            <a:r>
              <a:rPr lang="ru-RU" sz="3600" dirty="0" smtClean="0">
                <a:hlinkClick r:id="rId2" tooltip="Информационная карта (страница отсутствует)"/>
              </a:rPr>
              <a:t>карта</a:t>
            </a:r>
            <a:r>
              <a:rPr lang="ru-RU" sz="3600" dirty="0" smtClean="0"/>
              <a:t> на </a:t>
            </a:r>
            <a:r>
              <a:rPr lang="ru-RU" sz="3600" dirty="0" smtClean="0"/>
              <a:t>Сталина </a:t>
            </a:r>
            <a:r>
              <a:rPr lang="ru-RU" sz="3600" dirty="0" smtClean="0"/>
              <a:t>из архива тайной полиции Санкт-Петербурга. 1912 г.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Рисунок 3" descr="200px-Stalin%27s_Mug_Shot">
            <a:hlinkClick r:id="rId3"/>
          </p:cNvPr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57224" y="1571612"/>
            <a:ext cx="7572428" cy="528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130</TotalTime>
  <Words>136</Words>
  <PresentationFormat>Экран (4:3)</PresentationFormat>
  <Paragraphs>39</Paragraphs>
  <Slides>37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37</vt:i4>
      </vt:variant>
    </vt:vector>
  </HeadingPairs>
  <TitlesOfParts>
    <vt:vector size="38" baseType="lpstr">
      <vt:lpstr>Тема Office</vt:lpstr>
      <vt:lpstr>Иосиф Виссарионович Сталин</vt:lpstr>
      <vt:lpstr>19 марта 1946 — 5 марта 1953</vt:lpstr>
      <vt:lpstr>Виссарион Иванович  Джугашвили</vt:lpstr>
      <vt:lpstr> Екатерина Георгиевна  Джугашвили </vt:lpstr>
      <vt:lpstr>Дом, где родился И. В. Сталин  (Гори, Грузия)</vt:lpstr>
      <vt:lpstr> Сосо́ Джугашвили — ученик Тифлисской духовной семинарии (1894) </vt:lpstr>
      <vt:lpstr>Воспитанник Горийского духовного училища Джугашвили Иосиф… поступил в сентябре 1889 года в первый класс училища и при отличном поведении (5) оказал успехи:   По Священной истории Ветхого Завета — (5) По Священной истории Нового Завета — (5) По Православному катехизису — (5) Изъяснению богослужения с церковным уставом — (5) Языкам:  русскому с церковнославянским — (5) греческому — (4) очень хорошо грузинскому — (5) отлично Арифметике — (4) очень хорошо Географии — (5) Чистописанию — (5) Церковному пению:  русскому — (5) и грузинскому — (5)                                                                                                                  Фрагмент аттестата Сталина </vt:lpstr>
      <vt:lpstr>Коба, член марксистского кружка (1902) </vt:lpstr>
      <vt:lpstr> Информационная карта на Сталина из архива тайной полиции Санкт-Петербурга. 1912 г. </vt:lpstr>
      <vt:lpstr>Сталин   1912 год </vt:lpstr>
      <vt:lpstr>1918 Царицынский фронт</vt:lpstr>
      <vt:lpstr> Сталин, Ленин и Калинин.  1919 год </vt:lpstr>
      <vt:lpstr>Сталин,  шарж Бухарина, 1920-е </vt:lpstr>
      <vt:lpstr>1937 Сталин </vt:lpstr>
      <vt:lpstr>Слайд 15</vt:lpstr>
      <vt:lpstr>Слайд 16</vt:lpstr>
      <vt:lpstr>Слайд 17</vt:lpstr>
      <vt:lpstr>Молотов и Сталин </vt:lpstr>
      <vt:lpstr>Карикатура из польской газеты «Муха», 8 сентября 1939.  Подпись: «Пакт мы тебе, Риббентроп, подписали. Ты ручку нам поцелуй, пакт возьми, а что мы будем дальше делать — это мы еще подумаем». </vt:lpstr>
      <vt:lpstr>Британская карикатура на раздел Польши. </vt:lpstr>
      <vt:lpstr>  Немецкая пропаганда с сообщением о мнимом бегстве Сталина из Москвы и пропагандистским освещением пленения его сына Якова. Осень 1941 </vt:lpstr>
      <vt:lpstr> Черчилль, Рузвельт и Сталин на Ялтинской конференции </vt:lpstr>
      <vt:lpstr> Потсдамская конференция </vt:lpstr>
      <vt:lpstr> И. В. Сталин. 1946 год </vt:lpstr>
      <vt:lpstr> Смерть Сталина </vt:lpstr>
      <vt:lpstr> Надгробие Иосифа Сталина у Кремлёвской стены в Москве. </vt:lpstr>
      <vt:lpstr>Семья Сталина </vt:lpstr>
      <vt:lpstr>Екатерина (Като́) Сванидзе </vt:lpstr>
      <vt:lpstr>Надежда Аллилуева </vt:lpstr>
      <vt:lpstr>Сталин  с дочерью, 1935 </vt:lpstr>
      <vt:lpstr>Сталин с детьми от второго брака: Василием (слева) и Светланой (в центре)</vt:lpstr>
      <vt:lpstr>Сталин и система образования в СССР </vt:lpstr>
      <vt:lpstr> Иосиф Сталин и Максим Горький в скверике на Красной площади, 1931 год </vt:lpstr>
      <vt:lpstr> Портрет Сталина на тепловозе ТЭ2-414 постройки 1954 года </vt:lpstr>
      <vt:lpstr>Слайд 35</vt:lpstr>
      <vt:lpstr>Слайд 36</vt:lpstr>
      <vt:lpstr>Слайд 37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Иосиф Виссарионович Сталин</dc:title>
  <cp:lastModifiedBy>ГОУ</cp:lastModifiedBy>
  <cp:revision>14</cp:revision>
  <dcterms:modified xsi:type="dcterms:W3CDTF">2009-12-22T09:11:19Z</dcterms:modified>
</cp:coreProperties>
</file>