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2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0"/>
            <a:ext cx="32766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281488" y="0"/>
            <a:ext cx="32639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801688"/>
            <a:ext cx="5027613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281488" y="10155238"/>
            <a:ext cx="32639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F1620603-C9E1-425D-AF32-271E5B35D9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97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645D1A-8976-4B8C-A215-B1B789785C9E}" type="slidenum">
              <a:rPr lang="ru-RU"/>
              <a:pPr/>
              <a:t>1</a:t>
            </a:fld>
            <a:endParaRPr lang="ru-RU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6B9D5-2073-4CD8-BE2C-80F68739D4F0}" type="slidenum">
              <a:rPr lang="ru-RU"/>
              <a:pPr/>
              <a:t>10</a:t>
            </a:fld>
            <a:endParaRPr lang="ru-RU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01688"/>
            <a:ext cx="5330825" cy="3998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C8F0C7-5C74-4899-AD97-69ED2A3D7633}" type="slidenum">
              <a:rPr lang="ru-RU"/>
              <a:pPr/>
              <a:t>11</a:t>
            </a:fld>
            <a:endParaRPr lang="ru-RU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01688"/>
            <a:ext cx="5330825" cy="3998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C13BDC-9BCD-48B7-8BBE-F93099DBC612}" type="slidenum">
              <a:rPr lang="ru-RU"/>
              <a:pPr/>
              <a:t>12</a:t>
            </a:fld>
            <a:endParaRPr lang="ru-RU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01688"/>
            <a:ext cx="5330825" cy="3998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7139DE-0166-41F5-8242-F3923B01EA33}" type="slidenum">
              <a:rPr lang="ru-RU"/>
              <a:pPr/>
              <a:t>13</a:t>
            </a:fld>
            <a:endParaRPr lang="ru-RU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01688"/>
            <a:ext cx="5330825" cy="3998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52D239-4873-4AD8-91E0-23BBA9D32362}" type="slidenum">
              <a:rPr lang="ru-RU"/>
              <a:pPr/>
              <a:t>2</a:t>
            </a:fld>
            <a:endParaRPr lang="ru-RU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88D270-A11F-4394-970A-C4E0E4B949FF}" type="slidenum">
              <a:rPr lang="ru-RU"/>
              <a:pPr/>
              <a:t>3</a:t>
            </a:fld>
            <a:endParaRPr lang="ru-RU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6444F5-B015-4675-86D9-136914A2F4EA}" type="slidenum">
              <a:rPr lang="ru-RU"/>
              <a:pPr/>
              <a:t>4</a:t>
            </a:fld>
            <a:endParaRPr 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01688"/>
            <a:ext cx="5330825" cy="3998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9479BF-5D39-4288-9502-BB8770A41A37}" type="slidenum">
              <a:rPr lang="ru-RU"/>
              <a:pPr/>
              <a:t>5</a:t>
            </a:fld>
            <a:endParaRPr lang="ru-RU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554DD7-564C-432F-8656-2BC66C51FFD5}" type="slidenum">
              <a:rPr lang="ru-RU"/>
              <a:pPr/>
              <a:t>6</a:t>
            </a:fld>
            <a:endParaRPr lang="ru-RU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01688"/>
            <a:ext cx="5330825" cy="3998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B14434-463D-4FD4-A237-830C45009AEF}" type="slidenum">
              <a:rPr lang="ru-RU"/>
              <a:pPr/>
              <a:t>7</a:t>
            </a:fld>
            <a:endParaRPr lang="ru-RU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CBCCBF-5E96-4F38-86FD-8B46F0632F5B}" type="slidenum">
              <a:rPr lang="ru-RU"/>
              <a:pPr/>
              <a:t>8</a:t>
            </a:fld>
            <a:endParaRPr lang="ru-RU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258888" y="801688"/>
            <a:ext cx="5040312" cy="4010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433F3C-57C8-48A5-A587-8FCABE7EC46C}" type="slidenum">
              <a:rPr lang="ru-RU"/>
              <a:pPr/>
              <a:t>9</a:t>
            </a:fld>
            <a:endParaRPr lang="ru-RU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801688"/>
            <a:ext cx="5330825" cy="39989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B43465-6D66-47D5-98E5-4E002AC9ED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04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1D06E1-9D5A-4ACD-B54C-F09D929D754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93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192088"/>
            <a:ext cx="2263775" cy="6750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192088"/>
            <a:ext cx="6643687" cy="6750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0B26B38-6DAE-41FC-8CE2-4B6CD67F2F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62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192088"/>
            <a:ext cx="9059862" cy="14763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3238" y="1763713"/>
            <a:ext cx="9059862" cy="51784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>
          <a:xfrm>
            <a:off x="503238" y="7073900"/>
            <a:ext cx="2339975" cy="3905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>
          <a:xfrm>
            <a:off x="8736013" y="7073900"/>
            <a:ext cx="828675" cy="390525"/>
          </a:xfrm>
        </p:spPr>
        <p:txBody>
          <a:bodyPr/>
          <a:lstStyle>
            <a:lvl1pPr>
              <a:defRPr/>
            </a:lvl1pPr>
          </a:lstStyle>
          <a:p>
            <a:fld id="{B717F201-174E-4447-A7EE-15A16153073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88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F66AE7B-E962-419C-A5C1-3C4CE6E9BA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01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23068F-1B56-4EB5-BD9A-8D4891B5E6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647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2937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1763713"/>
            <a:ext cx="4454525" cy="517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19FDBB-F6F2-4249-B84C-35929B45E31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041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960AC17-51AC-4008-B177-073887C496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81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1D54AD-30AF-47D4-B55F-2D738C4C54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64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F132F3-9987-4AC3-BBCF-670CA81A2A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875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A36371-4B50-41F1-8E0D-690E37B7A5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19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3A6DDA3-AD22-4B78-A66B-DFD15186BB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77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92088"/>
            <a:ext cx="905986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9862" cy="517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73900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BCBCBC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43288" y="7073900"/>
            <a:ext cx="319246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6013" y="7073900"/>
            <a:ext cx="8286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BCBCBC"/>
                </a:solidFill>
                <a:latin typeface="+mn-lt"/>
              </a:defRPr>
            </a:lvl1pPr>
          </a:lstStyle>
          <a:p>
            <a:fld id="{B4C7071A-962A-435D-84F3-19A9AFB9866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 b="1">
          <a:solidFill>
            <a:srgbClr val="FFFFFF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 b="1">
          <a:solidFill>
            <a:srgbClr val="FFFFFF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 b="1">
          <a:solidFill>
            <a:srgbClr val="FFFFFF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 b="1">
          <a:solidFill>
            <a:srgbClr val="FFFFFF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 b="1">
          <a:solidFill>
            <a:srgbClr val="FFFFFF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 b="1">
          <a:solidFill>
            <a:srgbClr val="FFFFFF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 b="1">
          <a:solidFill>
            <a:srgbClr val="FFFFFF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 b="1">
          <a:solidFill>
            <a:srgbClr val="FFFF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J:\&#1087;&#1088;&#1086;&#1077;&#1082;&#1090;%20&#1051;&#1080;&#1083;&#1080;&#1080;\&#1063;&#1072;&#1081;&#1082;&#1086;&#1074;&#1089;&#1082;&#1080;&#1081;%20&#1055;.&#1048;.%20-%20&#1042;&#1072;&#1083;&#1100;&#1089;%20&#1094;&#1074;&#1077;&#1090;&#1086;&#1074;%20(mp3ostrov.com)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gi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J:\&#1087;&#1088;&#1086;&#1077;&#1082;&#1090;%20&#1051;&#1080;&#1083;&#1080;&#1080;\&#1084;&#1091;&#1079;&#1099;&#1082;&#1072;%20&#1089;&#1077;&#1088;&#1076;&#1094;&#1072;%20&#1076;&#1083;&#1103;%20&#1089;&#1083;&#1072;&#1081;&#1076;&#1086;&#1074;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960938"/>
            <a:ext cx="1944687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41300"/>
            <a:ext cx="9066212" cy="1381125"/>
          </a:xfrm>
          <a:ln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u="sng"/>
              <a:t>Окружающий мир</a:t>
            </a:r>
            <a:r>
              <a:rPr lang="ru-RU"/>
              <a:t/>
            </a:r>
            <a:br>
              <a:rPr lang="ru-RU"/>
            </a:br>
            <a:r>
              <a:rPr lang="ru-RU"/>
              <a:t>Мир цветов: Лилии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319588" y="3021013"/>
            <a:ext cx="5116512" cy="363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ru-RU" sz="2800" b="1" dirty="0">
                <a:solidFill>
                  <a:srgbClr val="FFFF99"/>
                </a:solidFill>
                <a:latin typeface="Arial Black" pitchFamily="32" charset="0"/>
              </a:rPr>
              <a:t>Проект выполнила </a:t>
            </a:r>
          </a:p>
          <a:p>
            <a:pPr>
              <a:lnSpc>
                <a:spcPct val="118000"/>
              </a:lnSpc>
            </a:pPr>
            <a:r>
              <a:rPr lang="ru-RU" sz="2800" b="1" dirty="0">
                <a:solidFill>
                  <a:srgbClr val="FFFF99"/>
                </a:solidFill>
                <a:latin typeface="Arial Black" pitchFamily="32" charset="0"/>
              </a:rPr>
              <a:t>Ученица 2 „в“ класса Федорова Мария</a:t>
            </a:r>
          </a:p>
          <a:p>
            <a:pPr>
              <a:lnSpc>
                <a:spcPct val="118000"/>
              </a:lnSpc>
            </a:pPr>
            <a:r>
              <a:rPr lang="ru-RU" sz="2800" b="1" dirty="0">
                <a:solidFill>
                  <a:srgbClr val="FFFF99"/>
                </a:solidFill>
                <a:latin typeface="Arial Black" pitchFamily="32" charset="0"/>
              </a:rPr>
              <a:t>МКОУ „СОШ № 5</a:t>
            </a:r>
            <a:r>
              <a:rPr lang="ru-RU" sz="2800" b="1" dirty="0" smtClean="0">
                <a:solidFill>
                  <a:srgbClr val="FFFF99"/>
                </a:solidFill>
                <a:latin typeface="Arial Black" pitchFamily="32" charset="0"/>
              </a:rPr>
              <a:t>“</a:t>
            </a:r>
          </a:p>
          <a:p>
            <a:pPr>
              <a:lnSpc>
                <a:spcPct val="118000"/>
              </a:lnSpc>
            </a:pPr>
            <a:r>
              <a:rPr lang="ru-RU" sz="2800" b="1" dirty="0" smtClean="0">
                <a:solidFill>
                  <a:srgbClr val="FFFF99"/>
                </a:solidFill>
                <a:latin typeface="Arial Black" pitchFamily="32" charset="0"/>
              </a:rPr>
              <a:t>Руководитель:</a:t>
            </a:r>
          </a:p>
          <a:p>
            <a:pPr>
              <a:lnSpc>
                <a:spcPct val="118000"/>
              </a:lnSpc>
            </a:pPr>
            <a:r>
              <a:rPr lang="ru-RU" sz="2800" b="1" dirty="0" smtClean="0">
                <a:solidFill>
                  <a:srgbClr val="FFFF99"/>
                </a:solidFill>
                <a:latin typeface="Arial Black" pitchFamily="32" charset="0"/>
              </a:rPr>
              <a:t>Ярославцева Вера Николаевна</a:t>
            </a:r>
          </a:p>
          <a:p>
            <a:pPr>
              <a:lnSpc>
                <a:spcPct val="118000"/>
              </a:lnSpc>
            </a:pPr>
            <a:endParaRPr lang="ru-RU" sz="2800" b="1" dirty="0">
              <a:solidFill>
                <a:srgbClr val="FFFF99"/>
              </a:solidFill>
              <a:latin typeface="Arial Black" pitchFamily="3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1565"/>
            <a:ext cx="3175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Чайковский П.И. - Вальс цветов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9360792" y="32345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4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92088"/>
            <a:ext cx="9061450" cy="14779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>
                <a:latin typeface="Arial Black" pitchFamily="32" charset="0"/>
              </a:rPr>
              <a:t>3.Места посадки лилии не должны затопляться весной и осенью водой</a:t>
            </a:r>
            <a:r>
              <a:rPr lang="de-DE" sz="1200"/>
              <a:t>.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700338" y="1619250"/>
            <a:ext cx="6300787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de-DE" sz="2200">
                <a:solidFill>
                  <a:srgbClr val="FFFF99"/>
                </a:solidFill>
                <a:latin typeface="Arial Black" pitchFamily="32" charset="0"/>
              </a:rPr>
              <a:t>4.На лёгких песчаных почвах луковицы лилий высаживают глубже, чем на тяжёлых. Как правило, низкорослые лилии сажают на глубину 10-12 см (крупные луковицы) и 7-8 см (мелкие); среднерослые соответственно на 12-15 и 8-10 см; высокорослые - на 15-20 и 10-12 см (глубина указана до донца луковицы).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79613"/>
            <a:ext cx="2519362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92088"/>
            <a:ext cx="9061450" cy="14779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>
                <a:latin typeface="Arial Black" pitchFamily="32" charset="0"/>
              </a:rPr>
              <a:t>5.Поливают лилии под корень и только утром или днем. Рыхлят почву вокруг лилий очень осторожно.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3448050"/>
            <a:ext cx="29940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3448050"/>
            <a:ext cx="29940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60475" y="2519363"/>
            <a:ext cx="7559675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de-DE" sz="2200" b="1">
                <a:solidFill>
                  <a:srgbClr val="FFFF99"/>
                </a:solidFill>
                <a:latin typeface="Arial Black" pitchFamily="32" charset="0"/>
              </a:rPr>
              <a:t>6.Чтобы лилии хорошо цвели, за сезон их трижды подкармливают.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339975" y="5580063"/>
            <a:ext cx="7337425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de-DE" sz="2200" b="1">
                <a:solidFill>
                  <a:srgbClr val="FFFFFF"/>
                </a:solidFill>
                <a:latin typeface="Arial Black" pitchFamily="32" charset="0"/>
              </a:rPr>
              <a:t>7.Отцветшие цветки с цветоносов следует удалять, а сами цветоносы обрезать в конце сезона.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79375"/>
            <a:ext cx="9061450" cy="170338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/>
              <a:t>Какие лилии выбрать для посадки?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61450" cy="518001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3448050"/>
            <a:ext cx="29940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1363663"/>
            <a:ext cx="3419475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25" y="1800225"/>
            <a:ext cx="24638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1641475"/>
            <a:ext cx="16478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425" y="4881563"/>
            <a:ext cx="1608138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02175"/>
            <a:ext cx="30607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41313"/>
            <a:ext cx="8640763" cy="247015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600"/>
              <a:t>Количество сортов великое множество, а мы с мамой для посадки выбрали белую лилию!</a:t>
            </a:r>
            <a:br>
              <a:rPr lang="de-DE" sz="2600"/>
            </a:br>
            <a:r>
              <a:rPr lang="de-DE" sz="2600">
                <a:solidFill>
                  <a:srgbClr val="FFFF99"/>
                </a:solidFill>
              </a:rPr>
              <a:t>Она самая благородная и нежная и источает чудесный аромат.</a:t>
            </a:r>
            <a:br>
              <a:rPr lang="de-DE" sz="2600">
                <a:solidFill>
                  <a:srgbClr val="FFFF99"/>
                </a:solidFill>
              </a:rPr>
            </a:br>
            <a:r>
              <a:rPr lang="de-DE" sz="2600">
                <a:solidFill>
                  <a:srgbClr val="FFFF99"/>
                </a:solidFill>
              </a:rPr>
              <a:t>И вот как красиво она цветёт и радует нас каждое лето :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40763" y="539750"/>
            <a:ext cx="14398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879725"/>
            <a:ext cx="6480175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8" y="2700338"/>
            <a:ext cx="30194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21263"/>
            <a:ext cx="28797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41300"/>
            <a:ext cx="9066212" cy="1381125"/>
          </a:xfrm>
          <a:ln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Актуальность: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600450" y="1619250"/>
            <a:ext cx="3352800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18000"/>
              </a:lnSpc>
              <a:spcBef>
                <a:spcPts val="1200"/>
              </a:spcBef>
              <a:spcAft>
                <a:spcPts val="1000"/>
              </a:spcAft>
            </a:pPr>
            <a:r>
              <a:rPr lang="de-DE" sz="2000" i="1">
                <a:solidFill>
                  <a:srgbClr val="FFFFFF"/>
                </a:solidFill>
                <a:latin typeface="Arial Black" pitchFamily="32" charset="0"/>
              </a:rPr>
              <a:t>Цветы нам дарят настроенье,</a:t>
            </a:r>
          </a:p>
          <a:p>
            <a:pPr algn="ctr">
              <a:lnSpc>
                <a:spcPct val="118000"/>
              </a:lnSpc>
              <a:spcBef>
                <a:spcPts val="1200"/>
              </a:spcBef>
              <a:spcAft>
                <a:spcPts val="1000"/>
              </a:spcAft>
            </a:pPr>
            <a:r>
              <a:rPr lang="de-DE" sz="2000" i="1">
                <a:solidFill>
                  <a:srgbClr val="FFFFFF"/>
                </a:solidFill>
                <a:latin typeface="Arial Black" pitchFamily="32" charset="0"/>
              </a:rPr>
              <a:t>И пробуждают вдохновенье,</a:t>
            </a:r>
          </a:p>
          <a:p>
            <a:pPr algn="ctr">
              <a:lnSpc>
                <a:spcPct val="118000"/>
              </a:lnSpc>
              <a:spcBef>
                <a:spcPts val="1200"/>
              </a:spcBef>
              <a:spcAft>
                <a:spcPts val="1000"/>
              </a:spcAft>
            </a:pPr>
            <a:r>
              <a:rPr lang="de-DE" sz="2000" i="1">
                <a:solidFill>
                  <a:srgbClr val="FFFFFF"/>
                </a:solidFill>
                <a:latin typeface="Arial Black" pitchFamily="32" charset="0"/>
              </a:rPr>
              <a:t>Как символ чистой красоты,</a:t>
            </a:r>
          </a:p>
          <a:p>
            <a:pPr algn="ctr">
              <a:lnSpc>
                <a:spcPct val="118000"/>
              </a:lnSpc>
              <a:spcBef>
                <a:spcPts val="1200"/>
              </a:spcBef>
              <a:spcAft>
                <a:spcPts val="1000"/>
              </a:spcAft>
            </a:pPr>
            <a:r>
              <a:rPr lang="de-DE" sz="2000" i="1">
                <a:solidFill>
                  <a:srgbClr val="FFFFFF"/>
                </a:solidFill>
                <a:latin typeface="Arial Black" pitchFamily="32" charset="0"/>
              </a:rPr>
              <a:t>Ведь очень трудно без мечты!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de-DE" sz="100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419475"/>
            <a:ext cx="30607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89063"/>
            <a:ext cx="3175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музыка сердца для слайд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9432800" y="32345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41300"/>
            <a:ext cx="9066212" cy="1381125"/>
          </a:xfrm>
          <a:ln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Почему я выбрала эту тему?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00450" y="1619250"/>
            <a:ext cx="3352800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18000"/>
              </a:lnSpc>
              <a:spcBef>
                <a:spcPts val="1200"/>
              </a:spcBef>
              <a:spcAft>
                <a:spcPts val="1000"/>
              </a:spcAft>
            </a:pPr>
            <a:r>
              <a:rPr lang="de-DE" sz="2000" i="1">
                <a:solidFill>
                  <a:srgbClr val="FFFFFF"/>
                </a:solidFill>
                <a:latin typeface="Arial Black" pitchFamily="32" charset="0"/>
              </a:rPr>
              <a:t>У нас дома на клумбе в начале лета расцветают чудесные бутоны белой лилии.</a:t>
            </a:r>
          </a:p>
          <a:p>
            <a:pPr algn="ctr">
              <a:lnSpc>
                <a:spcPct val="118000"/>
              </a:lnSpc>
              <a:spcBef>
                <a:spcPts val="1200"/>
              </a:spcBef>
              <a:spcAft>
                <a:spcPts val="1000"/>
              </a:spcAft>
            </a:pPr>
            <a:r>
              <a:rPr lang="de-DE" sz="2000" i="1">
                <a:solidFill>
                  <a:srgbClr val="FFFFFF"/>
                </a:solidFill>
                <a:latin typeface="Arial Black" pitchFamily="32" charset="0"/>
              </a:rPr>
              <a:t>„Мама, а почему лилии так называются?“- задала я вопрос. И мы с феей природы Динь-Динь попробуем ответить на этот вопрос и на многие другие.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</a:pPr>
            <a:endParaRPr lang="de-DE" sz="100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600450"/>
            <a:ext cx="341947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5040313"/>
            <a:ext cx="28797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3" y="720725"/>
            <a:ext cx="2093912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079500"/>
            <a:ext cx="23399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879725"/>
            <a:ext cx="27003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92088"/>
            <a:ext cx="9061450" cy="1477962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/>
              <a:t>Задачи проекта: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3713"/>
            <a:ext cx="9061450" cy="5180012"/>
          </a:xfrm>
          <a:ln/>
        </p:spPr>
        <p:txBody>
          <a:bodyPr/>
          <a:lstStyle/>
          <a:p>
            <a:pPr marL="377825" indent="-376238">
              <a:buClrTx/>
              <a:buFontTx/>
              <a:buNone/>
              <a:tabLst>
                <a:tab pos="377825" algn="l"/>
                <a:tab pos="482600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</a:tabLst>
            </a:pPr>
            <a:r>
              <a:rPr lang="de-DE"/>
              <a:t>1.Узнать происхождение названия цветов.</a:t>
            </a:r>
          </a:p>
          <a:p>
            <a:pPr marL="377825" indent="-376238">
              <a:buClrTx/>
              <a:buFontTx/>
              <a:buNone/>
              <a:tabLst>
                <a:tab pos="377825" algn="l"/>
                <a:tab pos="482600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</a:tabLst>
            </a:pPr>
            <a:r>
              <a:rPr lang="de-DE"/>
              <a:t>2.Выяснить ,как необходимо ухаживать за лилиями и правильно выбирать места для посадки.</a:t>
            </a:r>
          </a:p>
          <a:p>
            <a:pPr marL="377825" indent="-376238">
              <a:buClrTx/>
              <a:buFontTx/>
              <a:buNone/>
              <a:tabLst>
                <a:tab pos="377825" algn="l"/>
                <a:tab pos="482600" algn="l"/>
                <a:tab pos="931863" algn="l"/>
                <a:tab pos="1381125" algn="l"/>
                <a:tab pos="1830388" algn="l"/>
                <a:tab pos="2279650" algn="l"/>
                <a:tab pos="2728913" algn="l"/>
                <a:tab pos="3178175" algn="l"/>
                <a:tab pos="3627438" algn="l"/>
                <a:tab pos="4076700" algn="l"/>
                <a:tab pos="4525963" algn="l"/>
                <a:tab pos="4975225" algn="l"/>
                <a:tab pos="5424488" algn="l"/>
                <a:tab pos="5873750" algn="l"/>
                <a:tab pos="6323013" algn="l"/>
                <a:tab pos="6772275" algn="l"/>
                <a:tab pos="7221538" algn="l"/>
                <a:tab pos="7670800" algn="l"/>
                <a:tab pos="8120063" algn="l"/>
                <a:tab pos="8569325" algn="l"/>
                <a:tab pos="9018588" algn="l"/>
              </a:tabLst>
            </a:pPr>
            <a:r>
              <a:rPr lang="de-DE"/>
              <a:t>3.Вырастить цветы  на клумбе.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088" y="4859338"/>
            <a:ext cx="360045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41300"/>
            <a:ext cx="9066212" cy="1381125"/>
          </a:xfrm>
          <a:ln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Почему цветок получил такое название?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240088" y="2519363"/>
            <a:ext cx="6523037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de-DE" sz="2200">
                <a:solidFill>
                  <a:srgbClr val="FFFFFF"/>
                </a:solidFill>
                <a:latin typeface="Arial Black" pitchFamily="32" charset="0"/>
              </a:rPr>
              <a:t>Название лилии получили благодаря ослепительной</a:t>
            </a:r>
          </a:p>
          <a:p>
            <a:pPr>
              <a:lnSpc>
                <a:spcPct val="118000"/>
              </a:lnSpc>
            </a:pPr>
            <a:r>
              <a:rPr lang="de-DE" sz="2200">
                <a:solidFill>
                  <a:srgbClr val="FFFFFF"/>
                </a:solidFill>
                <a:latin typeface="Arial Black" pitchFamily="32" charset="0"/>
              </a:rPr>
              <a:t> белизне своих цветков ,на древнегалльском</a:t>
            </a:r>
            <a:r>
              <a:rPr lang="de-DE" sz="2200" i="1">
                <a:solidFill>
                  <a:srgbClr val="FFFF99"/>
                </a:solidFill>
                <a:latin typeface="Arial Black" pitchFamily="32" charset="0"/>
              </a:rPr>
              <a:t> «ли-ли»</a:t>
            </a:r>
            <a:r>
              <a:rPr lang="de-DE" sz="2200">
                <a:solidFill>
                  <a:srgbClr val="FFFFFF"/>
                </a:solidFill>
                <a:latin typeface="Arial Black" pitchFamily="32" charset="0"/>
              </a:rPr>
              <a:t> значит „</a:t>
            </a:r>
            <a:r>
              <a:rPr lang="de-DE" sz="2200" i="1">
                <a:solidFill>
                  <a:srgbClr val="FFFF99"/>
                </a:solidFill>
                <a:latin typeface="Arial Black" pitchFamily="32" charset="0"/>
              </a:rPr>
              <a:t>белый-белый“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140200"/>
            <a:ext cx="303688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3448050"/>
            <a:ext cx="29940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41300"/>
            <a:ext cx="9066212" cy="1381125"/>
          </a:xfrm>
          <a:ln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Лилия в Древнем Риме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40088" y="1536700"/>
            <a:ext cx="5400675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de-DE" sz="2000">
                <a:solidFill>
                  <a:srgbClr val="FFFFFF"/>
                </a:solidFill>
                <a:latin typeface="Arial Black" pitchFamily="32" charset="0"/>
              </a:rPr>
              <a:t>Символическое значение цветов лилии - величие и слава, поэтому неудивительно, что в древних царствах они служили основным цветком для украшения дворцов. В Древнем Риме лилия также символизировала материальную роскошь, богатство и успех, отчего состоятельные граждане украшали ими не только дома, но и одежду и даже колесницы.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3448050"/>
            <a:ext cx="29940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400675"/>
            <a:ext cx="18002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39863"/>
            <a:ext cx="18002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41300"/>
            <a:ext cx="9066212" cy="1381125"/>
          </a:xfrm>
          <a:ln/>
        </p:spPr>
        <p:txBody>
          <a:bodyPr lIns="0" tIns="0" rIns="0" bIns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Где размещать лилии на посадку?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419475"/>
            <a:ext cx="3060700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519363" y="2705100"/>
            <a:ext cx="4319587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de-DE" sz="2200" i="1">
                <a:solidFill>
                  <a:srgbClr val="FFFF99"/>
                </a:solidFill>
                <a:latin typeface="Arial Black" pitchFamily="32" charset="0"/>
              </a:rPr>
              <a:t>Издавна ,занимая особое место среди своих сородичей, лилия лучше сохраняет свою красоту в гордом одиночестве, поэтому не стоит совмещать ее с другими цветами.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19363" y="1619250"/>
            <a:ext cx="63007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de-DE" sz="2000" b="1" i="1">
                <a:solidFill>
                  <a:srgbClr val="FFFF99"/>
                </a:solidFill>
                <a:latin typeface="Arial Black" pitchFamily="32" charset="0"/>
              </a:rPr>
              <a:t>Сажать лилии надо</a:t>
            </a:r>
            <a:r>
              <a:rPr lang="de-DE" sz="2000" i="1">
                <a:solidFill>
                  <a:srgbClr val="FFFF99"/>
                </a:solidFill>
                <a:latin typeface="Arial Black" pitchFamily="32" charset="0"/>
              </a:rPr>
              <a:t>, когда почва прогреется и станет пригодной для посадки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3448050"/>
            <a:ext cx="29940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3448050"/>
            <a:ext cx="29940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20725" y="539750"/>
            <a:ext cx="8999538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de-DE" sz="3200" i="1">
                <a:solidFill>
                  <a:srgbClr val="FFFFFF"/>
                </a:solidFill>
                <a:latin typeface="Arial Black" pitchFamily="32" charset="0"/>
              </a:rPr>
              <a:t>Правила посадки:</a:t>
            </a:r>
          </a:p>
          <a:p>
            <a:pPr>
              <a:lnSpc>
                <a:spcPct val="118000"/>
              </a:lnSpc>
            </a:pPr>
            <a:r>
              <a:rPr lang="de-DE" sz="2200">
                <a:solidFill>
                  <a:srgbClr val="FFFF99"/>
                </a:solidFill>
                <a:latin typeface="Arial Black" pitchFamily="32" charset="0"/>
              </a:rPr>
              <a:t>1.Перед посадкой луковицы промывают в проточной воде и 20-30 минут протравливают в растворе марганцовки (5 г на 10 л воды) или в течение 30-40 минут в растворе препарата фундазол для предотвращения грибковых заболеваний луковиц лилий.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60700" y="4408488"/>
            <a:ext cx="6659563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118000"/>
              </a:lnSpc>
            </a:pPr>
            <a:r>
              <a:rPr lang="de-DE" sz="2200">
                <a:solidFill>
                  <a:srgbClr val="FFFFFF"/>
                </a:solidFill>
                <a:latin typeface="Arial Black" pitchFamily="32" charset="0"/>
              </a:rPr>
              <a:t>2.Молодые побеги садовой лилии боятся холода, а потому, если высаживать их весной, то перед заморозками их укрывают.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Лилии</Template>
  <TotalTime>49</TotalTime>
  <Words>453</Words>
  <Application>Microsoft Office PowerPoint</Application>
  <PresentationFormat>Произвольный</PresentationFormat>
  <Paragraphs>49</Paragraphs>
  <Slides>13</Slides>
  <Notes>13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Окружающий мир Мир цветов: Лилии</vt:lpstr>
      <vt:lpstr>Актуальность:</vt:lpstr>
      <vt:lpstr>Почему я выбрала эту тему?</vt:lpstr>
      <vt:lpstr>Задачи проекта:</vt:lpstr>
      <vt:lpstr>Почему цветок получил такое название?</vt:lpstr>
      <vt:lpstr>Слайд 6</vt:lpstr>
      <vt:lpstr>Лилия в Древнем Риме</vt:lpstr>
      <vt:lpstr>Где размещать лилии на посадку?</vt:lpstr>
      <vt:lpstr>Слайд 9</vt:lpstr>
      <vt:lpstr>3.Места посадки лилии не должны затопляться весной и осенью водой.</vt:lpstr>
      <vt:lpstr>5.Поливают лилии под корень и только утром или днем. Рыхлят почву вокруг лилий очень осторожно.</vt:lpstr>
      <vt:lpstr>Какие лилии выбрать для посадки?</vt:lpstr>
      <vt:lpstr>Количество сортов великое множество, а мы с мамой для посадки выбрали белую лилию! Она самая благородная и нежная и источает чудесный аромат. И вот как красиво она цветёт и радует нас каждое лето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Мир цветов: Лилии</dc:title>
  <dc:creator>51</dc:creator>
  <cp:lastModifiedBy>Пользователь</cp:lastModifiedBy>
  <cp:revision>6</cp:revision>
  <cp:lastPrinted>1601-01-01T00:00:00Z</cp:lastPrinted>
  <dcterms:created xsi:type="dcterms:W3CDTF">2015-01-17T05:56:35Z</dcterms:created>
  <dcterms:modified xsi:type="dcterms:W3CDTF">2016-02-14T15:56:28Z</dcterms:modified>
</cp:coreProperties>
</file>