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15A43C-D882-4911-B190-3C070C849D3F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  <a:t>Антиправительственное движение в 1901-1904 </a:t>
            </a:r>
            <a: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  <a:t>гг.</a:t>
            </a:r>
            <a: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3214686"/>
            <a:ext cx="757242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«Чтобы удержать    революцию,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нам нужна  маленькая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победоносная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      </a:t>
            </a:r>
            <a:r>
              <a:rPr lang="ru-RU" sz="3200" i="1" dirty="0" smtClean="0">
                <a:solidFill>
                  <a:srgbClr val="FF0000"/>
                </a:solidFill>
              </a:rPr>
              <a:t>война</a:t>
            </a:r>
            <a:r>
              <a:rPr lang="ru-RU" sz="3200" dirty="0" smtClean="0">
                <a:solidFill>
                  <a:srgbClr val="FF0000"/>
                </a:solidFill>
              </a:rPr>
              <a:t>».                                                                  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В.К.Плеве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леве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34786"/>
            <a:ext cx="3473543" cy="3865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Николай </a:t>
            </a:r>
            <a:r>
              <a:rPr lang="en-US" dirty="0" smtClean="0"/>
              <a:t>II (</a:t>
            </a:r>
            <a:r>
              <a:rPr lang="ru-RU" dirty="0" smtClean="0"/>
              <a:t>1894-1917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Содержимое 3" descr="ник.bmp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3286116" y="1142984"/>
            <a:ext cx="3071834" cy="3418654"/>
          </a:xfrm>
        </p:spPr>
      </p:pic>
      <p:sp>
        <p:nvSpPr>
          <p:cNvPr id="6" name="TextBox 5"/>
          <p:cNvSpPr txBox="1"/>
          <p:nvPr/>
        </p:nvSpPr>
        <p:spPr>
          <a:xfrm>
            <a:off x="1428728" y="5072074"/>
            <a:ext cx="721523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… буду охранять начало самодержавия так же твердо и неуклонно, как охранял его мой незабвенный покойный родитель…»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тте.bmp"/>
          <p:cNvPicPr>
            <a:picLocks noGrp="1" noChangeAspect="1"/>
          </p:cNvPicPr>
          <p:nvPr>
            <p:ph idx="1"/>
          </p:nvPr>
        </p:nvPicPr>
        <p:blipFill>
          <a:blip r:embed="rId2"/>
          <a:srcRect l="8065" r="11290"/>
          <a:stretch>
            <a:fillRect/>
          </a:stretch>
        </p:blipFill>
        <p:spPr>
          <a:xfrm>
            <a:off x="1285852" y="214290"/>
            <a:ext cx="3106022" cy="4286280"/>
          </a:xfrm>
        </p:spPr>
      </p:pic>
      <p:pic>
        <p:nvPicPr>
          <p:cNvPr id="5" name="Рисунок 4" descr="плеве.bmp"/>
          <p:cNvPicPr>
            <a:picLocks noChangeAspect="1"/>
          </p:cNvPicPr>
          <p:nvPr/>
        </p:nvPicPr>
        <p:blipFill>
          <a:blip r:embed="rId3"/>
          <a:srcRect l="12097" r="3225"/>
          <a:stretch>
            <a:fillRect/>
          </a:stretch>
        </p:blipFill>
        <p:spPr>
          <a:xfrm>
            <a:off x="5643570" y="285728"/>
            <a:ext cx="3214710" cy="42250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2976" y="4929198"/>
            <a:ext cx="364333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Витте Сергей Юльевич</a:t>
            </a:r>
          </a:p>
          <a:p>
            <a:pPr algn="ctr"/>
            <a:r>
              <a:rPr lang="ru-RU" sz="2400" dirty="0" smtClean="0"/>
              <a:t>Министр финансов </a:t>
            </a:r>
          </a:p>
          <a:p>
            <a:pPr algn="ctr"/>
            <a:r>
              <a:rPr lang="ru-RU" sz="2400" dirty="0" smtClean="0"/>
              <a:t>с </a:t>
            </a:r>
            <a:r>
              <a:rPr lang="ru-RU" sz="2400" dirty="0"/>
              <a:t>1892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3504" y="4929198"/>
            <a:ext cx="38576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Плеве Вячеслав Константинович</a:t>
            </a:r>
          </a:p>
          <a:p>
            <a:pPr algn="ctr"/>
            <a:r>
              <a:rPr lang="ru-RU" sz="2400" dirty="0" smtClean="0"/>
              <a:t>Министр внутренних дел </a:t>
            </a:r>
          </a:p>
          <a:p>
            <a:pPr algn="ctr"/>
            <a:r>
              <a:rPr lang="ru-RU" sz="2400" dirty="0" smtClean="0"/>
              <a:t>с 1902 года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3500462" cy="6286544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Все революции происходят от того, что правительства… остаются глухими к народным нуждам»</a:t>
            </a:r>
          </a:p>
          <a:p>
            <a:r>
              <a:rPr lang="ru-RU" dirty="0" smtClean="0"/>
              <a:t>«Самодержавию я всем обязан и люблю его, а умом понимаю, что нам нужна конституция».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С.Ю.Витте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72066" y="357166"/>
            <a:ext cx="3500462" cy="628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Россия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имеет свою отдельную историю и социальный строй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…имеется полное основание надеяться, что Россия будет избавлена от гнета капитала, буржуазии и борьбы сословий»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dirty="0" smtClean="0"/>
              <a:t>              В.К.Плеве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Обострение противоречий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Положение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дворян.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Крестьянский (аграрный)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Рабочий вопрос («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Зубатовский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социализм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»).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Буржуазия.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Студенческие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выступления.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Межнациональные отношения («Русификация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»).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Требования влиятельных представителей деловых кругов, интеллигенции, земств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2266952"/>
          </a:xfrm>
        </p:spPr>
        <p:txBody>
          <a:bodyPr>
            <a:normAutofit/>
          </a:bodyPr>
          <a:lstStyle/>
          <a:p>
            <a:r>
              <a:rPr lang="ru-RU" dirty="0" smtClean="0"/>
              <a:t>Ввести конституционно-монархическую модель правления;</a:t>
            </a:r>
          </a:p>
          <a:p>
            <a:r>
              <a:rPr lang="ru-RU" dirty="0" smtClean="0"/>
              <a:t>Созвать парламент;</a:t>
            </a:r>
          </a:p>
          <a:p>
            <a:r>
              <a:rPr lang="ru-RU" dirty="0" smtClean="0"/>
              <a:t>Установить демократические свободы.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428728" y="3786190"/>
            <a:ext cx="6858048" cy="2571768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стране сложилась </a:t>
            </a:r>
            <a:r>
              <a:rPr lang="ru-RU" sz="2400" b="1" i="1" dirty="0" smtClean="0">
                <a:solidFill>
                  <a:srgbClr val="C00000"/>
                </a:solidFill>
              </a:rPr>
              <a:t>революционная ситуация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«Низы» </a:t>
            </a:r>
            <a:r>
              <a:rPr lang="ru-RU" sz="2400" u="sng" dirty="0" smtClean="0">
                <a:solidFill>
                  <a:srgbClr val="C00000"/>
                </a:solidFill>
              </a:rPr>
              <a:t>не хотят </a:t>
            </a:r>
            <a:r>
              <a:rPr lang="ru-RU" sz="2400" dirty="0" smtClean="0">
                <a:solidFill>
                  <a:srgbClr val="C00000"/>
                </a:solidFill>
              </a:rPr>
              <a:t>жить по-старому,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«Верхи» </a:t>
            </a:r>
            <a:r>
              <a:rPr lang="ru-RU" sz="2400" u="sng" dirty="0" smtClean="0">
                <a:solidFill>
                  <a:srgbClr val="C00000"/>
                </a:solidFill>
              </a:rPr>
              <a:t>не могут </a:t>
            </a:r>
            <a:r>
              <a:rPr lang="ru-RU" sz="2400" dirty="0" smtClean="0">
                <a:solidFill>
                  <a:srgbClr val="C00000"/>
                </a:solidFill>
              </a:rPr>
              <a:t>править по-старому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1571612"/>
            <a:ext cx="221454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Анекдот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(окт. 1904, Петербург).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олстой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3714751"/>
            <a:ext cx="2714644" cy="3021135"/>
          </a:xfr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142976" y="142852"/>
            <a:ext cx="7715304" cy="3286148"/>
          </a:xfrm>
          <a:prstGeom prst="wedgeRoundRectCallout">
            <a:avLst>
              <a:gd name="adj1" fmla="val -21075"/>
              <a:gd name="adj2" fmla="val 7262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«Есть только </a:t>
            </a:r>
            <a:r>
              <a:rPr lang="ru-RU" sz="2800" u="sng" dirty="0" smtClean="0">
                <a:solidFill>
                  <a:srgbClr val="C00000"/>
                </a:solidFill>
              </a:rPr>
              <a:t>два выхода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первый</a:t>
            </a:r>
            <a:r>
              <a:rPr lang="ru-RU" sz="2800" dirty="0" smtClean="0">
                <a:solidFill>
                  <a:srgbClr val="C00000"/>
                </a:solidFill>
              </a:rPr>
              <a:t> – кровавая революция;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второй</a:t>
            </a:r>
            <a:r>
              <a:rPr lang="ru-RU" sz="2800" dirty="0" smtClean="0">
                <a:solidFill>
                  <a:srgbClr val="C00000"/>
                </a:solidFill>
              </a:rPr>
              <a:t> – признание правительствами их  обязанности не идти против закона прогресса, не отстаивать старого, а поняв направление пути, по которому идет человечество, </a:t>
            </a:r>
            <a:r>
              <a:rPr lang="ru-RU" sz="2800" dirty="0" smtClean="0">
                <a:solidFill>
                  <a:srgbClr val="C00000"/>
                </a:solidFill>
              </a:rPr>
              <a:t>вести </a:t>
            </a:r>
            <a:r>
              <a:rPr lang="ru-RU" sz="2800" dirty="0" smtClean="0">
                <a:solidFill>
                  <a:srgbClr val="C00000"/>
                </a:solidFill>
              </a:rPr>
              <a:t>по нему свои народы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143372" y="3929066"/>
            <a:ext cx="4429156" cy="2571768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Л.Н.Толстой в 1902 году точно подметил суть назревшего конфликт а власти и общества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тте.bmp"/>
          <p:cNvPicPr>
            <a:picLocks noGrp="1" noChangeAspect="1"/>
          </p:cNvPicPr>
          <p:nvPr>
            <p:ph idx="1"/>
          </p:nvPr>
        </p:nvPicPr>
        <p:blipFill>
          <a:blip r:embed="rId2"/>
          <a:srcRect l="10641" r="11370"/>
          <a:stretch>
            <a:fillRect/>
          </a:stretch>
        </p:blipFill>
        <p:spPr>
          <a:xfrm>
            <a:off x="1071538" y="2428868"/>
            <a:ext cx="2928958" cy="4179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носка 1 5"/>
          <p:cNvSpPr/>
          <p:nvPr/>
        </p:nvSpPr>
        <p:spPr>
          <a:xfrm>
            <a:off x="4286248" y="428604"/>
            <a:ext cx="4500594" cy="5072098"/>
          </a:xfrm>
          <a:prstGeom prst="borderCallout1">
            <a:avLst>
              <a:gd name="adj1" fmla="val 7518"/>
              <a:gd name="adj2" fmla="val -2176"/>
              <a:gd name="adj3" fmla="val 38850"/>
              <a:gd name="adj4" fmla="val -5126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«Если не сделать </a:t>
            </a:r>
            <a:r>
              <a:rPr lang="ru-RU" sz="3200" i="1" u="sng" dirty="0" smtClean="0">
                <a:solidFill>
                  <a:srgbClr val="FF0000"/>
                </a:solidFill>
              </a:rPr>
              <a:t>либеральные реформы </a:t>
            </a:r>
            <a:r>
              <a:rPr lang="ru-RU" sz="3200" dirty="0" smtClean="0">
                <a:solidFill>
                  <a:srgbClr val="FF0000"/>
                </a:solidFill>
              </a:rPr>
              <a:t>и удовлетворить вполне естественных желаний всех,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то </a:t>
            </a:r>
            <a:r>
              <a:rPr lang="ru-RU" sz="3200" dirty="0" smtClean="0">
                <a:solidFill>
                  <a:srgbClr val="FF0000"/>
                </a:solidFill>
              </a:rPr>
              <a:t>перемены будут,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 </a:t>
            </a:r>
            <a:r>
              <a:rPr lang="ru-RU" sz="3200" dirty="0" smtClean="0">
                <a:solidFill>
                  <a:srgbClr val="FF0000"/>
                </a:solidFill>
              </a:rPr>
              <a:t>уже в виде </a:t>
            </a:r>
            <a:r>
              <a:rPr lang="ru-RU" sz="3200" i="1" u="sng" dirty="0" smtClean="0">
                <a:solidFill>
                  <a:srgbClr val="FF0000"/>
                </a:solidFill>
              </a:rPr>
              <a:t>революции</a:t>
            </a:r>
            <a:r>
              <a:rPr lang="ru-RU" sz="3200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С.Ю.Витте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ник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85728"/>
            <a:ext cx="3680609" cy="4096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357290" y="4756390"/>
            <a:ext cx="728667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«Отчего могли думать, что я буду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ru-RU" sz="2800" i="1" dirty="0" smtClean="0">
                <a:solidFill>
                  <a:srgbClr val="FF0000"/>
                </a:solidFill>
              </a:rPr>
              <a:t>либералом</a:t>
            </a:r>
            <a:r>
              <a:rPr lang="ru-RU" sz="2800" dirty="0" smtClean="0">
                <a:solidFill>
                  <a:srgbClr val="FF0000"/>
                </a:solidFill>
              </a:rPr>
              <a:t>? 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Я терпеть  не могу   этого слова».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   Николай </a:t>
            </a:r>
            <a:r>
              <a:rPr lang="en-US" sz="2800" dirty="0" smtClean="0">
                <a:solidFill>
                  <a:srgbClr val="FF0000"/>
                </a:solidFill>
              </a:rPr>
              <a:t>II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302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Антиправительственное движение в 1901-1904 гг. </vt:lpstr>
      <vt:lpstr>Николай II (1894-1917)</vt:lpstr>
      <vt:lpstr>Слайд 3</vt:lpstr>
      <vt:lpstr>Слайд 4</vt:lpstr>
      <vt:lpstr>Обострение противоречий</vt:lpstr>
      <vt:lpstr>Требования влиятельных представителей деловых кругов, интеллигенции, земств</vt:lpstr>
      <vt:lpstr>Слайд 7</vt:lpstr>
      <vt:lpstr>Слайд 8</vt:lpstr>
      <vt:lpstr>Слайд 9</vt:lpstr>
      <vt:lpstr>Слайд 10</vt:lpstr>
    </vt:vector>
  </TitlesOfParts>
  <Company>ООО Компания Прогресс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ШкольныйПК</cp:lastModifiedBy>
  <cp:revision>14</cp:revision>
  <dcterms:created xsi:type="dcterms:W3CDTF">2009-11-19T11:46:25Z</dcterms:created>
  <dcterms:modified xsi:type="dcterms:W3CDTF">2009-11-30T03:54:39Z</dcterms:modified>
</cp:coreProperties>
</file>