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82" r:id="rId5"/>
    <p:sldId id="278" r:id="rId6"/>
    <p:sldId id="258" r:id="rId7"/>
    <p:sldId id="259" r:id="rId8"/>
    <p:sldId id="279" r:id="rId9"/>
    <p:sldId id="260" r:id="rId10"/>
    <p:sldId id="280" r:id="rId11"/>
    <p:sldId id="271" r:id="rId12"/>
    <p:sldId id="281" r:id="rId13"/>
    <p:sldId id="263" r:id="rId14"/>
    <p:sldId id="264" r:id="rId15"/>
    <p:sldId id="261" r:id="rId16"/>
    <p:sldId id="286" r:id="rId17"/>
    <p:sldId id="262" r:id="rId18"/>
    <p:sldId id="265" r:id="rId19"/>
    <p:sldId id="266" r:id="rId20"/>
    <p:sldId id="270" r:id="rId21"/>
    <p:sldId id="267" r:id="rId22"/>
    <p:sldId id="268" r:id="rId23"/>
    <p:sldId id="269" r:id="rId24"/>
    <p:sldId id="273" r:id="rId25"/>
    <p:sldId id="287" r:id="rId26"/>
    <p:sldId id="274" r:id="rId27"/>
    <p:sldId id="283" r:id="rId28"/>
    <p:sldId id="284" r:id="rId29"/>
    <p:sldId id="288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F23664-631E-417B-8B6D-F1FA3C7FB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80EF8A-C038-4C88-BE29-F98B42AE6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88;&#1090;&#1105;&#1084;\&#1056;&#1072;&#1073;&#1086;&#1095;&#1080;&#1081;%20&#1089;&#1090;&#1086;&#1083;\&#1088;&#1086;&#1089;&#1089;&#1080;&#1103;%20&#1074;%20&#1085;&#1072;&#1095;&#1072;&#1083;&#1077;%2020%20&#1074;&#1077;&#1082;&#1072;\&#1052;&#1086;&#1103;%20&#1087;&#1086;%20&#1085;&#1072;&#1095;&#1072;&#1083;&#1091;%20&#1074;&#1077;&#1082;&#1072;\nikolai.avi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88;&#1090;&#1105;&#1084;\&#1056;&#1072;&#1073;&#1086;&#1095;&#1080;&#1081;%20&#1089;&#1090;&#1086;&#1083;\&#1088;&#1086;&#1089;&#1089;&#1080;&#1103;%20&#1074;%20&#1085;&#1072;&#1095;&#1072;&#1083;&#1077;%2020%20&#1074;&#1077;&#1082;&#1072;\&#1052;&#1086;&#1103;%20&#1087;&#1086;%20&#1085;&#1072;&#1095;&#1072;&#1083;&#1091;%20&#1074;&#1077;&#1082;&#1072;\romanovy.avi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88;&#1090;&#1105;&#1084;\&#1056;&#1072;&#1073;&#1086;&#1095;&#1080;&#1081;%20&#1089;&#1090;&#1086;&#1083;\&#1088;&#1086;&#1089;&#1089;&#1080;&#1103;%20&#1074;%20&#1085;&#1072;&#1095;&#1072;&#1083;&#1077;%2020%20&#1074;&#1077;&#1082;&#1072;\&#1052;&#1086;&#1103;%20&#1087;&#1086;%20&#1085;&#1072;&#1095;&#1072;&#1083;&#1091;%20&#1074;&#1077;&#1082;&#1072;\S002718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553480" cy="42148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Государство </a:t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российское общество </a:t>
            </a:r>
            <a:br>
              <a:rPr lang="ru-RU" dirty="0" smtClean="0"/>
            </a:br>
            <a:r>
              <a:rPr lang="ru-RU" dirty="0" smtClean="0"/>
              <a:t>в конце </a:t>
            </a:r>
            <a:r>
              <a:rPr smtClean="0"/>
              <a:t>XIX</a:t>
            </a:r>
            <a:r>
              <a:rPr lang="ru-RU" dirty="0" smtClean="0"/>
              <a:t>- начале </a:t>
            </a:r>
            <a:r>
              <a:rPr smtClean="0"/>
              <a:t>XX</a:t>
            </a:r>
            <a:r>
              <a:rPr lang="ru-RU" dirty="0" smtClean="0"/>
              <a:t> века.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К уроку в 9, 11 классах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57256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Местное управление</a:t>
            </a:r>
            <a:endParaRPr lang="ru-RU" dirty="0"/>
          </a:p>
        </p:txBody>
      </p:sp>
      <p:pic>
        <p:nvPicPr>
          <p:cNvPr id="4" name="Содержимое 3" descr="Image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898"/>
          <a:stretch>
            <a:fillRect/>
          </a:stretch>
        </p:blipFill>
        <p:spPr>
          <a:xfrm>
            <a:off x="783873" y="1500174"/>
            <a:ext cx="7739513" cy="5143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54555"/>
          <a:stretch>
            <a:fillRect/>
          </a:stretch>
        </p:blipFill>
        <p:spPr>
          <a:xfrm>
            <a:off x="198579" y="156489"/>
            <a:ext cx="8768467" cy="648722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Николай </a:t>
            </a:r>
            <a:r>
              <a:rPr lang="en-US" dirty="0" smtClean="0"/>
              <a:t>II</a:t>
            </a:r>
            <a:r>
              <a:rPr lang="ru-RU" dirty="0" smtClean="0"/>
              <a:t> (1894-1917)</a:t>
            </a:r>
            <a:endParaRPr lang="ru-RU" dirty="0"/>
          </a:p>
        </p:txBody>
      </p:sp>
      <p:pic>
        <p:nvPicPr>
          <p:cNvPr id="5" name="Рисунок 4" descr="никола.bmp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214282" y="2428868"/>
            <a:ext cx="2824390" cy="3143272"/>
          </a:xfrm>
          <a:prstGeom prst="rect">
            <a:avLst/>
          </a:prstGeom>
        </p:spPr>
      </p:pic>
      <p:pic>
        <p:nvPicPr>
          <p:cNvPr id="7" name="nikolai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9427" y="2071678"/>
            <a:ext cx="5810291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Император с семьей</a:t>
            </a:r>
            <a:endParaRPr lang="ru-RU" dirty="0"/>
          </a:p>
        </p:txBody>
      </p:sp>
      <p:pic>
        <p:nvPicPr>
          <p:cNvPr id="4" name="Содержимое 3" descr="никола с семьей.bmp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4906" r="6784"/>
          <a:stretch>
            <a:fillRect/>
          </a:stretch>
        </p:blipFill>
        <p:spPr>
          <a:xfrm>
            <a:off x="142844" y="1785926"/>
            <a:ext cx="2786082" cy="235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omanov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00364" y="1857364"/>
            <a:ext cx="5905541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Символика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4572000"/>
          </a:xfrm>
        </p:spPr>
        <p:txBody>
          <a:bodyPr/>
          <a:lstStyle/>
          <a:p>
            <a:r>
              <a:rPr lang="ru-RU" dirty="0" smtClean="0"/>
              <a:t>Герб</a:t>
            </a:r>
          </a:p>
          <a:p>
            <a:r>
              <a:rPr lang="ru-RU" dirty="0" smtClean="0"/>
              <a:t>Флаг</a:t>
            </a:r>
          </a:p>
          <a:p>
            <a:r>
              <a:rPr lang="ru-RU" dirty="0" smtClean="0"/>
              <a:t>Гимн «Боже, царя храни».</a:t>
            </a:r>
            <a:endParaRPr lang="ru-RU" dirty="0"/>
          </a:p>
        </p:txBody>
      </p:sp>
      <p:pic>
        <p:nvPicPr>
          <p:cNvPr id="6" name="Содержимое 5" descr="флаг.bmp"/>
          <p:cNvPicPr>
            <a:picLocks noChangeAspect="1"/>
          </p:cNvPicPr>
          <p:nvPr/>
        </p:nvPicPr>
        <p:blipFill>
          <a:blip r:embed="rId2"/>
          <a:srcRect l="4838" t="22396" r="3725" b="21980"/>
          <a:stretch>
            <a:fillRect/>
          </a:stretch>
        </p:blipFill>
        <p:spPr>
          <a:xfrm>
            <a:off x="357158" y="3071810"/>
            <a:ext cx="5273304" cy="3570125"/>
          </a:xfrm>
          <a:prstGeom prst="rect">
            <a:avLst/>
          </a:prstGeom>
        </p:spPr>
      </p:pic>
      <p:pic>
        <p:nvPicPr>
          <p:cNvPr id="5" name="Содержимое 3" descr="герб.bmp"/>
          <p:cNvPicPr>
            <a:picLocks noChangeAspect="1"/>
          </p:cNvPicPr>
          <p:nvPr/>
        </p:nvPicPr>
        <p:blipFill>
          <a:blip r:embed="rId3"/>
          <a:srcRect l="806"/>
          <a:stretch>
            <a:fillRect/>
          </a:stretch>
        </p:blipFill>
        <p:spPr>
          <a:xfrm>
            <a:off x="5643570" y="285728"/>
            <a:ext cx="3357586" cy="3767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8429683" cy="67151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Социальная структура: буржуазия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623204" cy="2114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Наиболее </a:t>
            </a:r>
            <a:r>
              <a:rPr lang="ru-RU" dirty="0" smtClean="0">
                <a:solidFill>
                  <a:srgbClr val="C00000"/>
                </a:solidFill>
              </a:rPr>
              <a:t>могущественный с экономической точки зрения </a:t>
            </a:r>
            <a:r>
              <a:rPr lang="ru-RU" dirty="0" smtClean="0"/>
              <a:t>класс- </a:t>
            </a:r>
            <a:r>
              <a:rPr lang="ru-RU" b="1" dirty="0" smtClean="0">
                <a:solidFill>
                  <a:srgbClr val="C00000"/>
                </a:solidFill>
              </a:rPr>
              <a:t>БУРЖУАЗИЯ</a:t>
            </a:r>
            <a:r>
              <a:rPr lang="ru-RU" dirty="0" smtClean="0"/>
              <a:t> – социальный слой Российской империи, владевший собственностью на средства производства, то есть заводами и фабриками.</a:t>
            </a:r>
          </a:p>
          <a:p>
            <a:r>
              <a:rPr lang="ru-RU" dirty="0" smtClean="0"/>
              <a:t>Численный состав – </a:t>
            </a:r>
            <a:r>
              <a:rPr lang="ru-RU" dirty="0" smtClean="0">
                <a:solidFill>
                  <a:srgbClr val="C00000"/>
                </a:solidFill>
              </a:rPr>
              <a:t>40 тыс. крупной и 400 тыс. средней</a:t>
            </a:r>
            <a:r>
              <a:rPr lang="ru-RU" dirty="0" smtClean="0"/>
              <a:t>, что составляет 0,02 и 0,2 % населения.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rcRect b="12545"/>
          <a:stretch>
            <a:fillRect/>
          </a:stretch>
        </p:blipFill>
        <p:spPr>
          <a:xfrm>
            <a:off x="2285984" y="3571875"/>
            <a:ext cx="4323809" cy="313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Социальная структура: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меценаты</a:t>
            </a:r>
            <a:r>
              <a:rPr lang="ru-RU" dirty="0" smtClean="0"/>
              <a:t> из буржуазии</a:t>
            </a:r>
            <a:endParaRPr lang="ru-RU" dirty="0"/>
          </a:p>
        </p:txBody>
      </p:sp>
      <p:pic>
        <p:nvPicPr>
          <p:cNvPr id="4" name="Содержимое 3" descr="третьяков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2944488" cy="3276930"/>
          </a:xfrm>
        </p:spPr>
      </p:pic>
      <p:pic>
        <p:nvPicPr>
          <p:cNvPr id="1026" name="Picture 2" descr="C:\Documents and Settings\Admin\Мои документы\м Савва Тимоф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86124"/>
            <a:ext cx="3005153" cy="33444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4929198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ТРЕТЬЯКОВ Павел Михайлович </a:t>
            </a:r>
            <a:r>
              <a:rPr lang="ru-RU" dirty="0" smtClean="0"/>
              <a:t>российский купец-предприниматель, </a:t>
            </a:r>
            <a:r>
              <a:rPr lang="ru-RU" dirty="0"/>
              <a:t>собиратель произведений отечественного </a:t>
            </a:r>
            <a:r>
              <a:rPr lang="ru-RU" dirty="0" smtClean="0"/>
              <a:t>изо, </a:t>
            </a:r>
            <a:r>
              <a:rPr lang="ru-RU" dirty="0"/>
              <a:t>основатель общедоступной частной художественной </a:t>
            </a:r>
            <a:r>
              <a:rPr lang="ru-RU" dirty="0" smtClean="0"/>
              <a:t>галереи. Передал в дар Москве коллекцию и здание, в которой она размещалась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171448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МОРОЗОВ </a:t>
            </a:r>
            <a:r>
              <a:rPr lang="ru-RU" b="1" dirty="0"/>
              <a:t>Савва Тимофеевич </a:t>
            </a:r>
            <a:r>
              <a:rPr lang="ru-RU" dirty="0" smtClean="0"/>
              <a:t>российский предприниматель, оказавший финансовую помощь для создания Московского художественного театра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структура: рабочие</a:t>
            </a:r>
            <a:endParaRPr lang="ru-RU" dirty="0"/>
          </a:p>
        </p:txBody>
      </p:sp>
      <p:pic>
        <p:nvPicPr>
          <p:cNvPr id="4" name="Рисунок 3" descr="Image1.jpg"/>
          <p:cNvPicPr>
            <a:picLocks noChangeAspect="1"/>
          </p:cNvPicPr>
          <p:nvPr/>
        </p:nvPicPr>
        <p:blipFill>
          <a:blip r:embed="rId2">
            <a:lum bright="10000"/>
          </a:blip>
          <a:srcRect l="3662" t="9798" r="1523" b="12436"/>
          <a:stretch>
            <a:fillRect/>
          </a:stretch>
        </p:blipFill>
        <p:spPr>
          <a:xfrm>
            <a:off x="142844" y="1571612"/>
            <a:ext cx="8811722" cy="528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2000"/>
          </a:blip>
          <a:stretch>
            <a:fillRect/>
          </a:stretch>
        </p:blipFill>
        <p:spPr>
          <a:xfrm>
            <a:off x="142844" y="247962"/>
            <a:ext cx="8778955" cy="6610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/>
          </a:blip>
          <a:srcRect l="1874"/>
          <a:stretch>
            <a:fillRect/>
          </a:stretch>
        </p:blipFill>
        <p:spPr>
          <a:xfrm>
            <a:off x="285720" y="1571612"/>
            <a:ext cx="8558417" cy="5110462"/>
          </a:xfrm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C00000"/>
                </a:solidFill>
              </a:rPr>
              <a:t>13 млн. наемных рабочих</a:t>
            </a:r>
            <a:r>
              <a:rPr lang="ru-RU" dirty="0" smtClean="0"/>
              <a:t>, из них </a:t>
            </a:r>
            <a:r>
              <a:rPr lang="ru-RU" dirty="0" smtClean="0">
                <a:solidFill>
                  <a:srgbClr val="C00000"/>
                </a:solidFill>
              </a:rPr>
              <a:t>2,8 млн</a:t>
            </a:r>
            <a:r>
              <a:rPr lang="ru-RU" dirty="0" smtClean="0"/>
              <a:t>. – потомственные рабочие, остальные – рабочие в первом поколении, как правило, выходцы из деревни. </a:t>
            </a:r>
          </a:p>
          <a:p>
            <a:r>
              <a:rPr lang="ru-RU" b="1" dirty="0" smtClean="0"/>
              <a:t>Положение: </a:t>
            </a:r>
            <a:r>
              <a:rPr lang="ru-RU" dirty="0" smtClean="0"/>
              <a:t>см в учебнике стр. 8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Социальная структура:</a:t>
            </a:r>
            <a:br>
              <a:rPr lang="ru-RU" dirty="0" smtClean="0"/>
            </a:br>
            <a:r>
              <a:rPr lang="ru-RU" dirty="0" smtClean="0"/>
              <a:t>поместное дворянство</a:t>
            </a:r>
            <a:endParaRPr lang="ru-RU" dirty="0"/>
          </a:p>
        </p:txBody>
      </p:sp>
      <p:pic>
        <p:nvPicPr>
          <p:cNvPr id="3074" name="Picture 2" descr="F:\Imag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248" r="51807" b="76801"/>
          <a:stretch>
            <a:fillRect/>
          </a:stretch>
        </p:blipFill>
        <p:spPr bwMode="auto">
          <a:xfrm>
            <a:off x="219068" y="3286124"/>
            <a:ext cx="8924932" cy="3257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571612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Дворянство </a:t>
            </a:r>
            <a:r>
              <a:rPr lang="ru-RU" dirty="0" smtClean="0"/>
              <a:t>– высшая социальная группа в России, которая постепенно утрачивало многовековую привилегию монопольного владения землёй.</a:t>
            </a:r>
          </a:p>
          <a:p>
            <a:r>
              <a:rPr lang="ru-RU" dirty="0"/>
              <a:t> </a:t>
            </a:r>
            <a:r>
              <a:rPr lang="ru-RU" dirty="0" smtClean="0"/>
              <a:t>            В 1905 году более трети крупных поместий принадлежало недворянам. </a:t>
            </a:r>
            <a:r>
              <a:rPr lang="ru-RU" dirty="0"/>
              <a:t> </a:t>
            </a:r>
            <a:r>
              <a:rPr lang="ru-RU" dirty="0" smtClean="0"/>
              <a:t>Лишь 3 % имений представляли собой образцовые хозяйства с применением сельскохозяйственных машин и наемного труда сельскохозяйственных рабочих.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структура: крестьянство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929322" y="1571612"/>
            <a:ext cx="3214678" cy="5241768"/>
          </a:xfrm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5214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Шло имущественное </a:t>
            </a:r>
            <a:r>
              <a:rPr lang="ru-RU" sz="2400" b="1" dirty="0" smtClean="0">
                <a:solidFill>
                  <a:srgbClr val="C00000"/>
                </a:solidFill>
              </a:rPr>
              <a:t>расслоение. </a:t>
            </a:r>
            <a:r>
              <a:rPr lang="ru-RU" dirty="0" smtClean="0"/>
              <a:t>Появились: </a:t>
            </a:r>
            <a:r>
              <a:rPr lang="ru-RU" b="1" dirty="0" smtClean="0">
                <a:solidFill>
                  <a:srgbClr val="C00000"/>
                </a:solidFill>
              </a:rPr>
              <a:t>кулаки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(2-3 %), главным источником богатств которых были эксплуатация наемного труда, торговля и ростовщичество. 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ажиточные крестьяне </a:t>
            </a:r>
            <a:r>
              <a:rPr lang="ru-RU" dirty="0" smtClean="0"/>
              <a:t>(более 4 лошадей, столько же коров) – 15%;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Безлошадники</a:t>
            </a:r>
            <a:r>
              <a:rPr lang="ru-RU" dirty="0" smtClean="0"/>
              <a:t>– 25 %;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Бедные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(отсутствие коровы) – до 10 %.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Проблемы</a:t>
            </a:r>
            <a:r>
              <a:rPr lang="ru-RU" sz="24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Малоземелье;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Плата за освобождение от крепостной зависимости;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Отсутствие прав;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Телесные наказания;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Контроль земских начальников.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Социальная структура: Интеллигенция.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Количество: около </a:t>
            </a:r>
            <a:r>
              <a:rPr lang="ru-RU" sz="3200" dirty="0" smtClean="0">
                <a:solidFill>
                  <a:srgbClr val="C00000"/>
                </a:solidFill>
              </a:rPr>
              <a:t>870 тыс.</a:t>
            </a:r>
          </a:p>
          <a:p>
            <a:r>
              <a:rPr lang="ru-RU" sz="3200" dirty="0" smtClean="0"/>
              <a:t>Умственный труд: ученые, преподаватели, врачи, адвокаты, журналисты, писатели, артисты и др.</a:t>
            </a:r>
          </a:p>
          <a:p>
            <a:r>
              <a:rPr lang="ru-RU" sz="3200" dirty="0" smtClean="0"/>
              <a:t>Играла важную роль в общественной жизни.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Свыше </a:t>
            </a:r>
            <a:r>
              <a:rPr lang="ru-RU" dirty="0" smtClean="0">
                <a:solidFill>
                  <a:srgbClr val="C00000"/>
                </a:solidFill>
              </a:rPr>
              <a:t>80 %</a:t>
            </a:r>
            <a:r>
              <a:rPr lang="ru-RU" dirty="0" smtClean="0"/>
              <a:t> населения проживало </a:t>
            </a:r>
            <a:r>
              <a:rPr lang="ru-RU" dirty="0" smtClean="0">
                <a:solidFill>
                  <a:srgbClr val="C00000"/>
                </a:solidFill>
              </a:rPr>
              <a:t>в сельской местности.</a:t>
            </a:r>
          </a:p>
          <a:p>
            <a:r>
              <a:rPr lang="ru-RU" dirty="0" smtClean="0"/>
              <a:t>Рост городов (</a:t>
            </a:r>
            <a:r>
              <a:rPr lang="ru-RU" dirty="0" smtClean="0">
                <a:solidFill>
                  <a:srgbClr val="C00000"/>
                </a:solidFill>
              </a:rPr>
              <a:t>урбанизация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Две столицы: Петербург (более 2 млн.) и Москва (чуть меньше)</a:t>
            </a:r>
          </a:p>
          <a:p>
            <a:r>
              <a:rPr lang="ru-RU" dirty="0" smtClean="0"/>
              <a:t>См учебник стр. 11-12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898"/>
          <a:stretch>
            <a:fillRect/>
          </a:stretch>
        </p:blipFill>
        <p:spPr>
          <a:xfrm>
            <a:off x="571472" y="-12243"/>
            <a:ext cx="7929617" cy="672739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Городское население России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331" r="3244" b="2118"/>
          <a:stretch>
            <a:fillRect/>
          </a:stretch>
        </p:blipFill>
        <p:spPr>
          <a:xfrm>
            <a:off x="214282" y="1714488"/>
            <a:ext cx="8675075" cy="48119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969" y="114122"/>
            <a:ext cx="8925643" cy="660102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35259"/>
            <a:ext cx="7858180" cy="652987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-25015"/>
            <a:ext cx="8286808" cy="68412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Территория.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/>
              <a:t>Российская империи - </a:t>
            </a:r>
            <a:r>
              <a:rPr lang="ru-RU" sz="4000" dirty="0" smtClean="0">
                <a:solidFill>
                  <a:srgbClr val="C00000"/>
                </a:solidFill>
              </a:rPr>
              <a:t>одна из крупнейших стран мира.</a:t>
            </a:r>
          </a:p>
          <a:p>
            <a:r>
              <a:rPr lang="ru-RU" sz="4000" dirty="0" smtClean="0"/>
              <a:t>Территория – </a:t>
            </a:r>
            <a:r>
              <a:rPr lang="ru-RU" sz="4000" dirty="0" smtClean="0">
                <a:solidFill>
                  <a:srgbClr val="C00000"/>
                </a:solidFill>
              </a:rPr>
              <a:t>более 22 млн. км²  </a:t>
            </a:r>
            <a:r>
              <a:rPr lang="ru-RU" sz="4000" dirty="0" smtClean="0"/>
              <a:t>(почти </a:t>
            </a:r>
            <a:r>
              <a:rPr lang="ru-RU" sz="4000" dirty="0" smtClean="0">
                <a:solidFill>
                  <a:srgbClr val="C00000"/>
                </a:solidFill>
              </a:rPr>
              <a:t>17%</a:t>
            </a:r>
            <a:r>
              <a:rPr lang="ru-RU" sz="4000" dirty="0" smtClean="0"/>
              <a:t> обитаемой суши; </a:t>
            </a:r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en-US" sz="4000" dirty="0" smtClean="0">
                <a:solidFill>
                  <a:srgbClr val="C00000"/>
                </a:solidFill>
              </a:rPr>
              <a:t>II</a:t>
            </a:r>
            <a:r>
              <a:rPr lang="ru-RU" sz="4000" dirty="0" smtClean="0">
                <a:solidFill>
                  <a:srgbClr val="C00000"/>
                </a:solidFill>
              </a:rPr>
              <a:t> место </a:t>
            </a:r>
            <a:r>
              <a:rPr lang="ru-RU" sz="4000" dirty="0" smtClean="0"/>
              <a:t>после Британской империи).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Заключение.</a:t>
            </a:r>
            <a:endParaRPr lang="ru-RU" dirty="0"/>
          </a:p>
        </p:txBody>
      </p:sp>
      <p:pic>
        <p:nvPicPr>
          <p:cNvPr id="5" name="S002718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571612"/>
            <a:ext cx="6805626" cy="510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32481"/>
            <a:ext cx="8643998" cy="66430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48623"/>
          <a:stretch>
            <a:fillRect/>
          </a:stretch>
        </p:blipFill>
        <p:spPr>
          <a:xfrm>
            <a:off x="142844" y="1"/>
            <a:ext cx="8572560" cy="66776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Население.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Согласно переписи 1897 года – </a:t>
            </a:r>
            <a:r>
              <a:rPr lang="ru-RU" dirty="0" smtClean="0">
                <a:solidFill>
                  <a:srgbClr val="C00000"/>
                </a:solidFill>
              </a:rPr>
              <a:t>128,2 млн. </a:t>
            </a:r>
            <a:r>
              <a:rPr lang="ru-RU" dirty="0" smtClean="0"/>
              <a:t>человек   (</a:t>
            </a:r>
            <a:r>
              <a:rPr lang="en-US" dirty="0" smtClean="0">
                <a:solidFill>
                  <a:srgbClr val="C00000"/>
                </a:solidFill>
              </a:rPr>
              <a:t>III</a:t>
            </a:r>
            <a:r>
              <a:rPr lang="ru-RU" dirty="0" smtClean="0">
                <a:solidFill>
                  <a:srgbClr val="C00000"/>
                </a:solidFill>
              </a:rPr>
              <a:t> место </a:t>
            </a:r>
            <a:r>
              <a:rPr lang="ru-RU" dirty="0" smtClean="0"/>
              <a:t>после Британской империи и Китая)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Многонациональная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страна</a:t>
            </a:r>
            <a:r>
              <a:rPr lang="ru-RU" dirty="0" smtClean="0"/>
              <a:t>: более 100 народов и народностей.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Поликонфессиональное государство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Православие (Старообрядчество, католицизм и протестантизм);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Ислам;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Буддизм;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Иудаизм;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Язычество.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</a:t>
            </a:r>
            <a:br>
              <a:rPr lang="ru-RU" dirty="0" smtClean="0"/>
            </a:br>
            <a:r>
              <a:rPr lang="ru-RU" dirty="0" smtClean="0"/>
              <a:t>российской модернизации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Россия вступила на капиталистический путь развития относительно </a:t>
            </a:r>
            <a:r>
              <a:rPr lang="ru-RU" dirty="0" smtClean="0">
                <a:solidFill>
                  <a:srgbClr val="C00000"/>
                </a:solidFill>
              </a:rPr>
              <a:t>поздно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 эшелон </a:t>
            </a:r>
            <a:r>
              <a:rPr lang="ru-RU" dirty="0" smtClean="0"/>
              <a:t>развития капитализма</a:t>
            </a:r>
          </a:p>
          <a:p>
            <a:r>
              <a:rPr lang="ru-RU" dirty="0" smtClean="0"/>
              <a:t>Модернизация носила </a:t>
            </a:r>
            <a:r>
              <a:rPr lang="ru-RU" dirty="0" smtClean="0">
                <a:solidFill>
                  <a:srgbClr val="C00000"/>
                </a:solidFill>
              </a:rPr>
              <a:t>«догоняющий характер»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Проходила по инициативе и под контролем государства</a:t>
            </a:r>
          </a:p>
          <a:p>
            <a:r>
              <a:rPr lang="ru-RU" dirty="0" smtClean="0"/>
              <a:t>В начале </a:t>
            </a:r>
            <a:r>
              <a:rPr lang="en-US" dirty="0" smtClean="0"/>
              <a:t>XX</a:t>
            </a:r>
            <a:r>
              <a:rPr lang="ru-RU" dirty="0" smtClean="0"/>
              <a:t> века охватила в основном те отрасли экономики, от которых зависело военное и политическое могущество страны.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3" y="29277"/>
            <a:ext cx="8572560" cy="68287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Политический строй.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859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Россия – </a:t>
            </a:r>
            <a:r>
              <a:rPr lang="ru-RU" dirty="0" smtClean="0">
                <a:solidFill>
                  <a:srgbClr val="C00000"/>
                </a:solidFill>
              </a:rPr>
              <a:t>самодержавная монархия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Вся власть (и законодательная, и исполнительная, и судебная) сосредотачивалась в руках императора.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rcRect r="2343"/>
          <a:stretch>
            <a:fillRect/>
          </a:stretch>
        </p:blipFill>
        <p:spPr>
          <a:xfrm>
            <a:off x="0" y="3214686"/>
            <a:ext cx="8929718" cy="36433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255</TotalTime>
  <Words>525</Words>
  <Application>Microsoft Office PowerPoint</Application>
  <PresentationFormat>Экран (4:3)</PresentationFormat>
  <Paragraphs>66</Paragraphs>
  <Slides>30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Обычная</vt:lpstr>
      <vt:lpstr>Государство  и  российское общество  в конце XIX- начале XX века.</vt:lpstr>
      <vt:lpstr>Слайд 2</vt:lpstr>
      <vt:lpstr>Территория.</vt:lpstr>
      <vt:lpstr>Слайд 4</vt:lpstr>
      <vt:lpstr>Слайд 5</vt:lpstr>
      <vt:lpstr>Население.</vt:lpstr>
      <vt:lpstr>Особенности  российской модернизации</vt:lpstr>
      <vt:lpstr>Слайд 8</vt:lpstr>
      <vt:lpstr>Политический строй.</vt:lpstr>
      <vt:lpstr>Слайд 10</vt:lpstr>
      <vt:lpstr>Местное управление</vt:lpstr>
      <vt:lpstr>Слайд 12</vt:lpstr>
      <vt:lpstr>Николай II (1894-1917)</vt:lpstr>
      <vt:lpstr>Император с семьей</vt:lpstr>
      <vt:lpstr>                    Символика</vt:lpstr>
      <vt:lpstr>Слайд 16</vt:lpstr>
      <vt:lpstr>Социальная структура: буржуазия</vt:lpstr>
      <vt:lpstr>Социальная структура:  меценаты из буржуазии</vt:lpstr>
      <vt:lpstr>Социальная структура: рабочие</vt:lpstr>
      <vt:lpstr>Слайд 20</vt:lpstr>
      <vt:lpstr>Социальная структура: поместное дворянство</vt:lpstr>
      <vt:lpstr>Социальная структура: крестьянство</vt:lpstr>
      <vt:lpstr>Социальная структура: Интеллигенция.</vt:lpstr>
      <vt:lpstr>Образ жизни</vt:lpstr>
      <vt:lpstr>Слайд 25</vt:lpstr>
      <vt:lpstr>Городское население России</vt:lpstr>
      <vt:lpstr>Слайд 27</vt:lpstr>
      <vt:lpstr>Слайд 28</vt:lpstr>
      <vt:lpstr>Слайд 29</vt:lpstr>
      <vt:lpstr>Заключение.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 и российское общество в конце XIX- начале XX века.</dc:title>
  <dc:creator>ШкольныйПК</dc:creator>
  <cp:lastModifiedBy>Артём</cp:lastModifiedBy>
  <cp:revision>26</cp:revision>
  <dcterms:created xsi:type="dcterms:W3CDTF">2009-11-15T06:36:54Z</dcterms:created>
  <dcterms:modified xsi:type="dcterms:W3CDTF">2002-01-01T01:59:49Z</dcterms:modified>
</cp:coreProperties>
</file>