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7" r:id="rId9"/>
    <p:sldId id="264" r:id="rId10"/>
    <p:sldId id="266" r:id="rId11"/>
    <p:sldId id="265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05483-36AC-4599-BE0B-5C910476B094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04461-290E-4D93-B880-3F4ED8021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04461-290E-4D93-B880-3F4ED8021A3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FDE0-EC75-4F88-9236-F250E335D76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C722-FA7E-4F39-B096-E27F97101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FDE0-EC75-4F88-9236-F250E335D76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C722-FA7E-4F39-B096-E27F97101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FDE0-EC75-4F88-9236-F250E335D76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C722-FA7E-4F39-B096-E27F97101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FDE0-EC75-4F88-9236-F250E335D76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C722-FA7E-4F39-B096-E27F97101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FDE0-EC75-4F88-9236-F250E335D76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C722-FA7E-4F39-B096-E27F97101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FDE0-EC75-4F88-9236-F250E335D76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C722-FA7E-4F39-B096-E27F97101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FDE0-EC75-4F88-9236-F250E335D76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C722-FA7E-4F39-B096-E27F97101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FDE0-EC75-4F88-9236-F250E335D76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C722-FA7E-4F39-B096-E27F97101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FDE0-EC75-4F88-9236-F250E335D76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C722-FA7E-4F39-B096-E27F97101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FDE0-EC75-4F88-9236-F250E335D76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C722-FA7E-4F39-B096-E27F97101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8FDE0-EC75-4F88-9236-F250E335D76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EC722-FA7E-4F39-B096-E27F97101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61000">
              <a:schemeClr val="bg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FDE0-EC75-4F88-9236-F250E335D765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EC722-FA7E-4F39-B096-E27F97101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4;&#1082;&#1089;&#1072;&#1085;&#1072;\&#1056;&#1072;&#1073;&#1086;&#1095;&#1080;&#1081;%20&#1089;&#1090;&#1086;&#1083;\&#1050;&#1091;&#1079;&#1085;&#1077;&#1094;&#1086;&#1074;&#1072;%20&#1054;.&#1040;.%20&#1088;&#1072;&#1079;&#1088;&#1072;&#1073;&#1086;&#1090;&#1082;&#1072;%20&#1091;&#1088;&#1086;&#1082;&#1072;\&#1089;&#1086;&#1088;&#1077;&#1074;&#1085;&#1086;&#1074;&#1072;&#1085;&#1080;&#1103;%20&#1085;&#1072;%20&#1082;&#1086;&#1083;&#1077;&#1089;&#1085;&#1080;&#1094;&#1072;&#1093;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4;&#1082;&#1089;&#1072;&#1085;&#1072;\&#1056;&#1072;&#1073;&#1086;&#1095;&#1080;&#1081;%20&#1089;&#1090;&#1086;&#1083;\&#1050;&#1091;&#1079;&#1085;&#1077;&#1094;&#1086;&#1074;&#1072;%20&#1054;.&#1040;.%20&#1088;&#1072;&#1079;&#1088;&#1072;&#1073;&#1086;&#1090;&#1082;&#1072;%20&#1091;&#1088;&#1086;&#1082;&#1072;\&#1079;&#1085;&#1072;&#1095;&#1077;&#1085;&#1080;&#1077;%20&#1086;&#1083;.%20&#1080;&#1075;&#1088;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4;&#1082;&#1089;&#1072;&#1085;&#1072;\&#1056;&#1072;&#1073;&#1086;&#1095;&#1080;&#1081;%20&#1089;&#1090;&#1086;&#1083;\&#1050;&#1091;&#1079;&#1085;&#1077;&#1094;&#1086;&#1074;&#1072;%20&#1054;.&#1040;.%20&#1088;&#1072;&#1079;&#1088;&#1072;&#1073;&#1086;&#1090;&#1082;&#1072;%20&#1091;&#1088;&#1086;&#1082;&#1072;\&#1054;&#1083;&#1080;&#1084;&#1087;.%20&#1080;&#1075;&#1088;&#1099;%20sochi2014.wm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4;&#1082;&#1089;&#1072;&#1085;&#1072;\&#1056;&#1072;&#1073;&#1086;&#1095;&#1080;&#1081;%20&#1089;&#1090;&#1086;&#1083;\&#1050;&#1091;&#1079;&#1085;&#1077;&#1094;&#1086;&#1074;&#1072;%20&#1054;.&#1040;.%20&#1088;&#1072;&#1079;&#1088;&#1072;&#1073;&#1086;&#1090;&#1082;&#1072;%20&#1091;&#1088;&#1086;&#1082;&#1072;\&#1074;&#1086;&#1079;&#1085;&#1080;&#1082;&#1085;&#1086;&#1074;&#1077;&#1085;&#1080;&#1077;%20&#1054;&#1083;&#1080;&#1084;&#1087;&#1080;&#1081;&#1089;&#1082;&#1080;&#1093;%20&#1080;&#1075;&#1088;.wm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394" TargetMode="External"/><Relationship Id="rId3" Type="http://schemas.openxmlformats.org/officeDocument/2006/relationships/hyperlink" Target="http://ru.wikipedia.org/wiki/%D0%93%D0%B5%D1%80%D0%B0%D0%BA%D0%BB" TargetMode="External"/><Relationship Id="rId7" Type="http://schemas.openxmlformats.org/officeDocument/2006/relationships/hyperlink" Target="http://ru.wikipedia.org/wiki/%D0%AF%D0%B7%D1%8B%D1%87%D0%B5%D1%81%D1%82%D0%B2%D0%BE" TargetMode="External"/><Relationship Id="rId2" Type="http://schemas.openxmlformats.org/officeDocument/2006/relationships/hyperlink" Target="http://ru.wikipedia.org/wiki/776_%D0%B4%D0%BE_%D0%BD._%D1%8D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5%D1%80%D0%B8%D1%81%D1%82%D0%B8%D0%B0%D0%BD%D1%81%D1%82%D0%B2%D0%BE" TargetMode="External"/><Relationship Id="rId5" Type="http://schemas.openxmlformats.org/officeDocument/2006/relationships/hyperlink" Target="http://ru.wikipedia.org/wiki/%D0%94%D1%80%D0%B5%D0%B2%D0%BD%D0%B8%D0%B9_%D0%A0%D0%B8%D0%BC" TargetMode="External"/><Relationship Id="rId4" Type="http://schemas.openxmlformats.org/officeDocument/2006/relationships/hyperlink" Target="http://ru.wikipedia.org/wiki/%D0%9E%D0%BB%D0%B8%D0%BC%D0%BF%D0%B8%D0%B9%D1%81%D0%BA%D0%BE%D0%B5_%D0%BF%D0%B5%D1%80%D0%B5%D0%BC%D0%B8%D1%80%D0%B8%D0%B5" TargetMode="External"/><Relationship Id="rId9" Type="http://schemas.openxmlformats.org/officeDocument/2006/relationships/hyperlink" Target="http://ru.wikipedia.org/wiki/%D0%98%D0%BC%D0%BF%D0%B5%D1%80%D0%B0%D1%82%D0%BE%D1%80_%D0%A4%D0%B5%D0%BE%D0%B4%D0%BE%D1%81%D0%B8%D0%B9_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34575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«Олимпийские игры в древности»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Презентация к уроку истории в 5 классе.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Выполнила учитель истории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МОУ «</a:t>
            </a:r>
            <a:r>
              <a:rPr lang="ru-RU" dirty="0" err="1" smtClean="0">
                <a:solidFill>
                  <a:srgbClr val="7030A0"/>
                </a:solidFill>
              </a:rPr>
              <a:t>Надеждинская</a:t>
            </a:r>
            <a:r>
              <a:rPr lang="ru-RU" dirty="0" smtClean="0">
                <a:solidFill>
                  <a:srgbClr val="7030A0"/>
                </a:solidFill>
              </a:rPr>
              <a:t> средняя школа имени полного кавалера орденов Славы В.Р. Платонова </a:t>
            </a:r>
            <a:r>
              <a:rPr lang="ru-RU" dirty="0" err="1" smtClean="0">
                <a:solidFill>
                  <a:srgbClr val="7030A0"/>
                </a:solidFill>
              </a:rPr>
              <a:t>Кайбицкого</a:t>
            </a:r>
            <a:r>
              <a:rPr lang="ru-RU" dirty="0" smtClean="0">
                <a:solidFill>
                  <a:srgbClr val="7030A0"/>
                </a:solidFill>
              </a:rPr>
              <a:t> муниципального района Республики Татарстан»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Кузнецова Оксана Александровна.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7400948" cy="1174767"/>
          </a:xfrm>
        </p:spPr>
        <p:txBody>
          <a:bodyPr/>
          <a:lstStyle/>
          <a:p>
            <a:r>
              <a:rPr lang="ru-RU" dirty="0" smtClean="0"/>
              <a:t>                     </a:t>
            </a:r>
            <a:r>
              <a:rPr lang="ru-RU" sz="3200" dirty="0" smtClean="0">
                <a:solidFill>
                  <a:srgbClr val="C00000"/>
                </a:solidFill>
              </a:rPr>
              <a:t>Прыжки в длину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ыж в длину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00298" y="2857496"/>
            <a:ext cx="3537208" cy="34698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Метание копья и диска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метание копья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1928802"/>
            <a:ext cx="4071355" cy="468314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мет диска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286380" y="1142984"/>
            <a:ext cx="3357586" cy="5279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4040188" cy="114300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Борьба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борьб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5576319" cy="50006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57818" y="428604"/>
            <a:ext cx="3328982" cy="569755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latin typeface="Times New Roman" pitchFamily="18" charset="0"/>
              </a:rPr>
              <a:t>Простая борьба.</a:t>
            </a:r>
            <a:endParaRPr lang="en-US" b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Бой ведется руками.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Победителем считается тот, кто трижды уложил соперника на землю.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 smtClean="0">
                <a:latin typeface="Times New Roman" pitchFamily="18" charset="0"/>
              </a:rPr>
              <a:t>Панкратион.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   Все приемы разрешены.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  Нельзя кусаться, выбивать глаза.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 Победитель – тот, чей противник не способен двигаться.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Кулачный бой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кулач бой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85852" y="1643050"/>
            <a:ext cx="2344431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Бой ведется руками, на кулаках ремни с металлическими накладками. 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Победителем становится тот, чей противник признает себя побежденным или обессилит в борьбе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Бег с оружием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бег с оружием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1285860"/>
            <a:ext cx="5166392" cy="5397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Гонки на колесницах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571612"/>
            <a:ext cx="4040188" cy="4714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</a:rPr>
              <a:t>Гонки проходят на ипподроме.</a:t>
            </a:r>
          </a:p>
          <a:p>
            <a:pPr algn="ctr"/>
            <a:r>
              <a:rPr lang="ru-RU" dirty="0" smtClean="0">
                <a:latin typeface="Times New Roman" pitchFamily="18" charset="0"/>
              </a:rPr>
              <a:t>Дистанция гонок -  12 кругов.</a:t>
            </a:r>
          </a:p>
          <a:p>
            <a:pPr algn="ctr"/>
            <a:r>
              <a:rPr lang="ru-RU" dirty="0" smtClean="0">
                <a:latin typeface="Times New Roman" pitchFamily="18" charset="0"/>
              </a:rPr>
              <a:t>Победитель – владелец колесницы, первой закончившей забег.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гонки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4226124" cy="1643098"/>
          </a:xfrm>
        </p:spPr>
      </p:pic>
      <p:pic>
        <p:nvPicPr>
          <p:cNvPr id="9" name="Содержимое 8" descr="ипподром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142984"/>
            <a:ext cx="4011959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dirty="0" smtClean="0"/>
              <a:t>Гонки на </a:t>
            </a:r>
            <a:r>
              <a:rPr lang="ru-RU" dirty="0" err="1" smtClean="0"/>
              <a:t>колесни</a:t>
            </a:r>
            <a:endParaRPr lang="ru-RU" dirty="0"/>
          </a:p>
        </p:txBody>
      </p:sp>
      <p:pic>
        <p:nvPicPr>
          <p:cNvPr id="9" name="соревнования на колесницах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378" y="0"/>
            <a:ext cx="91503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Пятый день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зевс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8662" y="2428868"/>
            <a:ext cx="2886075" cy="38100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42845" y="857232"/>
            <a:ext cx="8543956" cy="131764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 V в. до н.э. награждение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олимпиоников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проходило перед храмом Зевса, в котором находилась знаменитая статуя, признанная современниками одним из семи чудес света. Созданная великим греческим скульптором Фидием из слоновой кости и золота, она поражала величием и красотой.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Главной наградой победителю Олимпийских игр служил венок из ветвей священной оливы.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храм зевс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60912" y="2483644"/>
            <a:ext cx="3810000" cy="333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Награждение победителей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2328850" cy="20367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6" descr="лавров венок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-385880" y="1814584"/>
            <a:ext cx="4272158" cy="26432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28993" y="1000108"/>
            <a:ext cx="5257808" cy="5429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Ветви срезали золотым ритуальным ножом со старого дерева, которое, как считалось, посадил Геракл. Кроме венка , победитель получал пальмовую ветвь.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Имя атлета высекалось на мраморной плите. </a:t>
            </a:r>
            <a:r>
              <a:rPr lang="ru-RU" dirty="0" err="1" smtClean="0">
                <a:solidFill>
                  <a:srgbClr val="7030A0"/>
                </a:solidFill>
              </a:rPr>
              <a:t>Олимпионик</a:t>
            </a:r>
            <a:r>
              <a:rPr lang="ru-RU" dirty="0" smtClean="0">
                <a:solidFill>
                  <a:srgbClr val="7030A0"/>
                </a:solidFill>
              </a:rPr>
              <a:t>, победивший в состязаниях трижды, получал право поставить в Олимпии свою собственную статую.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Жители города, который представлял победитель, одаривали его дорогими подарками, освобождали от налогов, назначали пожизненную пенсию, предоставляли бесплатное место в театре. Возвращение победителя к себе на родину превращалось в подлинно триумфальное шествие.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Кропотливо велся учет достижений прославленных атлетов. На их примере воспитывалась молодежь. Некоторые из них почитались наравне с богами.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значение ол. игр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42900"/>
            <a:ext cx="9215502" cy="700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“</a:t>
            </a:r>
            <a:r>
              <a:rPr lang="ru-RU" sz="2700" dirty="0" smtClean="0">
                <a:solidFill>
                  <a:srgbClr val="FF0000"/>
                </a:solidFill>
              </a:rPr>
              <a:t>Нет ничего благороднее солнца, дающего столько света и тепла.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 Так и люди прославляют те состязания, величественнее которых нет ничего, - Олимпийские игры”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lang="ru-RU" sz="2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Пиндар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План урока: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История возникновения Олимпийских игр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Пять незабываемых дней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Легендарные атлеты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Возрождение Олимпийских игр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Олимпийские игры и современность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Значение Олимпийских игр</a:t>
            </a:r>
          </a:p>
          <a:p>
            <a:pPr marL="514350" indent="-51435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Легендарные атлеты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000109"/>
            <a:ext cx="8543956" cy="57150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</a:t>
            </a:r>
            <a:r>
              <a:rPr lang="ru-RU" dirty="0" smtClean="0">
                <a:solidFill>
                  <a:srgbClr val="FF0000"/>
                </a:solidFill>
              </a:rPr>
              <a:t>Милон                                       </a:t>
            </a:r>
            <a:r>
              <a:rPr lang="ru-RU" dirty="0" err="1" smtClean="0">
                <a:solidFill>
                  <a:srgbClr val="FF0000"/>
                </a:solidFill>
              </a:rPr>
              <a:t>Феаген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286116" y="3286124"/>
            <a:ext cx="2000264" cy="157163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Полидам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Диагор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4" name="Содержимое 13" descr="фиаген.jpe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00628" y="1712828"/>
            <a:ext cx="2880037" cy="4621454"/>
          </a:xfrm>
        </p:spPr>
      </p:pic>
      <p:pic>
        <p:nvPicPr>
          <p:cNvPr id="13" name="Содержимое 12" descr="милон 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472" y="1777130"/>
            <a:ext cx="3071834" cy="460302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Возрождение Олимпийских игр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1142984"/>
            <a:ext cx="4257676" cy="49831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Олимпийские игры  современности, обязаны своим возрождением французскому общественному деятелю, педагогу, историку Пьеру Де Кубертену. Рост экономического и культурного общения между государствами, возникший в конце 18 в., появление современных видов транспорта, подготовили почву для возрождения Олимпийских игр в международном масштабе. Именно поэтому призыв Пьера Де Кубертена: “Нужно сделать спорт интернациональным, нужно возродить Олимпийские игры!”, нашел должный отклик во многих странах.   </a:t>
            </a:r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23 июня 1894 г. в Париже </a:t>
            </a:r>
            <a:r>
              <a:rPr lang="ru-RU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Большом зале Сорбонны собралась комиссия по возрождению Олимпийских игр. Ее генеральным секретарем стал Пьер Де Кубертен. Затем оформился Международный Олимпийский Комитет – МОК, в который вошли наиболее авторитетные и независимые граждане разных стран.</a:t>
            </a:r>
          </a:p>
          <a:p>
            <a:endParaRPr lang="ru-RU" sz="2500" dirty="0">
              <a:solidFill>
                <a:srgbClr val="7030A0"/>
              </a:solidFill>
            </a:endParaRPr>
          </a:p>
        </p:txBody>
      </p:sp>
      <p:pic>
        <p:nvPicPr>
          <p:cNvPr id="9" name="Содержимое 8" descr="пьер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296" y="1428736"/>
            <a:ext cx="3693995" cy="469742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Возрождение Олимпийских игр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Плакат первых Олимпийских игр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плакат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2214554"/>
            <a:ext cx="2854489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67944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1896 год – «второе рождение»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Олимпийских игр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возрожд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43297" y="2428868"/>
            <a:ext cx="5062953" cy="35719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Символика Олимпийских игр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8258204" cy="17145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 1913 году появилась олимпийская символика в виде 5 переплетенных колец и священного огня, который по традиции зажигают в Греции, а также девиз “Быстрее, выше, сильнее”. Переплетенные кольца символизируют объединенные в Олимпийское движение пять континентов. Цвета континентов: </a:t>
            </a:r>
            <a:r>
              <a:rPr lang="ru-RU" dirty="0" err="1" smtClean="0">
                <a:solidFill>
                  <a:srgbClr val="7030A0"/>
                </a:solidFill>
              </a:rPr>
              <a:t>голубой</a:t>
            </a:r>
            <a:r>
              <a:rPr lang="ru-RU" dirty="0" smtClean="0">
                <a:solidFill>
                  <a:srgbClr val="7030A0"/>
                </a:solidFill>
              </a:rPr>
              <a:t> - Европа, черный- Африка, красный- Америка, желтый – Азия, зеленый- Австралия.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-785850" y="4857759"/>
            <a:ext cx="1243050" cy="1268403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колца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428728" y="2786058"/>
            <a:ext cx="6323104" cy="407194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28604"/>
            <a:ext cx="4040188" cy="3571900"/>
          </a:xfrm>
        </p:spPr>
        <p:txBody>
          <a:bodyPr>
            <a:normAutofit fontScale="62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Традиционные ритуалы  Олимпийских Игр: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 зажжение олимпийского огня на церемонии открытия (огонь зажигается от солнечных лучей в Олимпии и доставляется факельной эстафетой спортсменов в город-организатор Игр);</a:t>
            </a:r>
            <a:endParaRPr lang="ru-RU" b="0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 произнесение одним из выдающихся спортсменов страны, в которой происходит Олимпиада, олимпийской клятвы от имени всех участников игр;</a:t>
            </a:r>
            <a:endParaRPr lang="ru-RU" b="0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 произнесение от имени судей клятвы о беспристрастном судействе;</a:t>
            </a:r>
            <a:endParaRPr lang="ru-RU" b="0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 вручение победителям и призёрам соревнований медалей;</a:t>
            </a:r>
            <a:endParaRPr lang="ru-RU" b="0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 поднятие государственного флага и исполнение национального гимна в честь победителей.</a:t>
            </a:r>
            <a:endParaRPr lang="ru-RU" b="0" dirty="0" smtClean="0">
              <a:solidFill>
                <a:srgbClr val="7030A0"/>
              </a:solidFill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7" name="Содержимое 6" descr="зажжение огня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5984" y="3561022"/>
            <a:ext cx="3857652" cy="313496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лаг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500042"/>
            <a:ext cx="3736662" cy="279004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Первый российский олимпийский чемпион фигурист Николай </a:t>
            </a:r>
            <a:r>
              <a:rPr lang="ru-RU" sz="2800" b="1" dirty="0" err="1" smtClean="0">
                <a:solidFill>
                  <a:srgbClr val="C00000"/>
                </a:solidFill>
              </a:rPr>
              <a:t>Панин-Коломенкин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панин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3302" y="1315764"/>
            <a:ext cx="3514383" cy="481039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214422"/>
            <a:ext cx="4041775" cy="491174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/>
              <a:t>    </a:t>
            </a:r>
            <a:r>
              <a:rPr lang="ru-RU" sz="1600" dirty="0" smtClean="0">
                <a:solidFill>
                  <a:srgbClr val="7030A0"/>
                </a:solidFill>
              </a:rPr>
              <a:t>Лондон (Великобритания),  1908 год.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      На Олимпиаде участвовало свыше 2 тысяч спортсменов из 22 стран мира. Среди дебютантов – команды России, Турции, </a:t>
            </a:r>
            <a:r>
              <a:rPr lang="ru-RU" sz="1600" dirty="0" err="1" smtClean="0">
                <a:solidFill>
                  <a:srgbClr val="7030A0"/>
                </a:solidFill>
              </a:rPr>
              <a:t>Австралазии</a:t>
            </a:r>
            <a:r>
              <a:rPr lang="ru-RU" sz="1600" dirty="0" smtClean="0">
                <a:solidFill>
                  <a:srgbClr val="7030A0"/>
                </a:solidFill>
              </a:rPr>
              <a:t> (объединенная команда Новой Зеландии и Австралии). В программу впервые вошел зимний вид спорта – фигурное катание на коньках, в котором успешно выступил представитель России – Николай Панин – </a:t>
            </a:r>
            <a:r>
              <a:rPr lang="ru-RU" sz="1600" dirty="0" err="1" smtClean="0">
                <a:solidFill>
                  <a:srgbClr val="7030A0"/>
                </a:solidFill>
              </a:rPr>
              <a:t>Коломенкин</a:t>
            </a:r>
            <a:r>
              <a:rPr lang="ru-RU" sz="1600" dirty="0" smtClean="0">
                <a:solidFill>
                  <a:srgbClr val="7030A0"/>
                </a:solidFill>
              </a:rPr>
              <a:t>, завоевавший первую золотую медаль в олимпийской истории нашей страны. Именно во время лондонской Олимпиады </a:t>
            </a:r>
            <a:r>
              <a:rPr lang="ru-RU" sz="1600" dirty="0" err="1" smtClean="0">
                <a:solidFill>
                  <a:srgbClr val="7030A0"/>
                </a:solidFill>
              </a:rPr>
              <a:t>пенсильванский</a:t>
            </a:r>
            <a:r>
              <a:rPr lang="ru-RU" sz="1600" dirty="0" smtClean="0">
                <a:solidFill>
                  <a:srgbClr val="7030A0"/>
                </a:solidFill>
              </a:rPr>
              <a:t> епископ во время проповеди в соборе Святого Павла 19 июля 1908 года  произнес знаменитые слова: «На Олимпиаде главное не победа, а участие».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2845" y="0"/>
            <a:ext cx="8543956" cy="217487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В 1980 г. в Москве проходили игры ХХII летней Олимпиады . США, ФРГ, Япония и Канада отказались принимать участие в играх, проходивших в Советском Союзе. Несмотря на это, в Играх приняли участие 5603 спортсмена из 81 страны. На играх было зарегистрировано 36 мировых, 76 олимпийских, 40 европейских рекордов.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Символ Московской Олимпиады-80 бурый медвежонок Миша.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москва.jpe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43504" y="2071678"/>
            <a:ext cx="2960690" cy="4601942"/>
          </a:xfrm>
        </p:spPr>
      </p:pic>
      <p:pic>
        <p:nvPicPr>
          <p:cNvPr id="10" name="Содержимое 9" descr="миша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428869"/>
            <a:ext cx="3829048" cy="310960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0002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Столицей </a:t>
            </a:r>
            <a:r>
              <a:rPr lang="ru-RU" sz="2800" b="1" dirty="0" smtClean="0">
                <a:solidFill>
                  <a:srgbClr val="C00000"/>
                </a:solidFill>
              </a:rPr>
              <a:t>ХХII</a:t>
            </a:r>
            <a:r>
              <a:rPr lang="ru-RU" sz="2800" dirty="0" smtClean="0">
                <a:solidFill>
                  <a:srgbClr val="C00000"/>
                </a:solidFill>
              </a:rPr>
              <a:t> зимних Олимпийских игр и </a:t>
            </a:r>
            <a:r>
              <a:rPr lang="ru-RU" sz="2800" b="1" dirty="0" smtClean="0">
                <a:solidFill>
                  <a:srgbClr val="C00000"/>
                </a:solidFill>
              </a:rPr>
              <a:t>ХI </a:t>
            </a:r>
            <a:r>
              <a:rPr lang="ru-RU" sz="2800" dirty="0" err="1" smtClean="0">
                <a:solidFill>
                  <a:srgbClr val="C00000"/>
                </a:solidFill>
              </a:rPr>
              <a:t>Паралимпийских</a:t>
            </a:r>
            <a:r>
              <a:rPr lang="ru-RU" sz="2800" dirty="0" smtClean="0">
                <a:solidFill>
                  <a:srgbClr val="C00000"/>
                </a:solidFill>
              </a:rPr>
              <a:t> зимних игр в </a:t>
            </a:r>
            <a:r>
              <a:rPr lang="ru-RU" sz="2800" b="1" dirty="0" smtClean="0">
                <a:solidFill>
                  <a:srgbClr val="C00000"/>
                </a:solidFill>
              </a:rPr>
              <a:t>2014</a:t>
            </a:r>
            <a:r>
              <a:rPr lang="ru-RU" sz="2800" dirty="0" smtClean="0">
                <a:solidFill>
                  <a:srgbClr val="C00000"/>
                </a:solidFill>
              </a:rPr>
              <a:t> году выбран г. Сочи. Период проведения </a:t>
            </a:r>
            <a:r>
              <a:rPr lang="ru-RU" sz="2800" b="1" dirty="0" smtClean="0">
                <a:solidFill>
                  <a:srgbClr val="C00000"/>
                </a:solidFill>
              </a:rPr>
              <a:t>с 7 по 23 февраля 2014 года</a:t>
            </a:r>
            <a:r>
              <a:rPr lang="ru-RU" sz="2800" dirty="0" smtClean="0">
                <a:solidFill>
                  <a:srgbClr val="C00000"/>
                </a:solidFill>
              </a:rPr>
              <a:t>.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сочи 1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34" y="2786058"/>
            <a:ext cx="2011842" cy="1740403"/>
          </a:xfrm>
        </p:spPr>
      </p:pic>
      <p:pic>
        <p:nvPicPr>
          <p:cNvPr id="14" name="Содержимое 13" descr="символ со.jpe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43636" y="2857496"/>
            <a:ext cx="2603511" cy="32543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лимп. игры sochi201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Летняя Универсиада-2013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универ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3378200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универсиада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00694" y="2500306"/>
            <a:ext cx="2190765" cy="164307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 Первые Олимпийские игры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Содержимое 4" descr="олим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3214686"/>
            <a:ext cx="3974592" cy="2822448"/>
          </a:xfr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571472" y="1285860"/>
            <a:ext cx="3143272" cy="36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143372" y="11429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Посреди плодоносной долины западной части Пелопоннеса в живописнейшей местности раскинулась Олимпия – выдающийся культурный центр древней Эллады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место проведения  Олимпийских игр в древности.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Значение Олимпийских игр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374" t="44489" r="2133" b="3123"/>
          <a:stretch>
            <a:fillRect/>
          </a:stretch>
        </p:blipFill>
        <p:spPr>
          <a:xfrm>
            <a:off x="1500166" y="1928802"/>
            <a:ext cx="5651816" cy="3643338"/>
          </a:xfrm>
          <a:prstGeom prst="rect">
            <a:avLst/>
          </a:prstGeom>
          <a:ln w="57150">
            <a:solidFill>
              <a:srgbClr val="FFFF99"/>
            </a:solidFill>
          </a:ln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1. Первые Олимпийские игры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возникновение Олимпийских игр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96880" y="-2000288"/>
            <a:ext cx="9340880" cy="9215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Первые Олимпийские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>
                <a:solidFill>
                  <a:srgbClr val="7030A0"/>
                </a:solidFill>
                <a:latin typeface="+mj-lt"/>
              </a:rPr>
              <a:t>Сведения о происхождении игр утеряны, но сохранилось несколько легенд, описывающих это событие. Первое документально подтверждённое празднование относится к </a:t>
            </a:r>
            <a:r>
              <a:rPr lang="ru-RU" dirty="0" smtClean="0">
                <a:solidFill>
                  <a:srgbClr val="7030A0"/>
                </a:solidFill>
                <a:latin typeface="+mj-lt"/>
                <a:hlinkClick r:id="rId2" tooltip="776 до н. э."/>
              </a:rPr>
              <a:t>776 до н. э.</a:t>
            </a:r>
            <a:r>
              <a:rPr lang="ru-RU" dirty="0" smtClean="0">
                <a:solidFill>
                  <a:srgbClr val="7030A0"/>
                </a:solidFill>
                <a:latin typeface="+mj-lt"/>
              </a:rPr>
              <a:t> они были учреждены </a:t>
            </a:r>
            <a:r>
              <a:rPr lang="ru-RU" dirty="0" smtClean="0">
                <a:solidFill>
                  <a:srgbClr val="7030A0"/>
                </a:solidFill>
                <a:latin typeface="+mj-lt"/>
                <a:hlinkClick r:id="rId3" tooltip="Геракл"/>
              </a:rPr>
              <a:t>Гераклом</a:t>
            </a:r>
            <a:r>
              <a:rPr lang="ru-RU" dirty="0" smtClean="0">
                <a:solidFill>
                  <a:srgbClr val="7030A0"/>
                </a:solidFill>
                <a:latin typeface="+mj-lt"/>
              </a:rPr>
              <a:t>, хотя известно, что игры проводились и раньше. На время проведения игр объявлялось священное </a:t>
            </a:r>
            <a:r>
              <a:rPr lang="ru-RU" dirty="0" smtClean="0">
                <a:solidFill>
                  <a:srgbClr val="7030A0"/>
                </a:solidFill>
                <a:latin typeface="+mj-lt"/>
                <a:hlinkClick r:id="rId4" tooltip="Олимпийское перемирие"/>
              </a:rPr>
              <a:t>перемирие</a:t>
            </a:r>
            <a:r>
              <a:rPr lang="ru-RU" dirty="0" smtClean="0">
                <a:solidFill>
                  <a:srgbClr val="7030A0"/>
                </a:solidFill>
                <a:latin typeface="+mj-lt"/>
              </a:rPr>
              <a:t> (</a:t>
            </a:r>
            <a:r>
              <a:rPr lang="ru-RU" dirty="0" err="1" smtClean="0">
                <a:solidFill>
                  <a:srgbClr val="7030A0"/>
                </a:solidFill>
                <a:latin typeface="+mj-lt"/>
              </a:rPr>
              <a:t>έκεχειρία</a:t>
            </a:r>
            <a:r>
              <a:rPr lang="ru-RU" dirty="0" smtClean="0">
                <a:solidFill>
                  <a:srgbClr val="7030A0"/>
                </a:solidFill>
                <a:latin typeface="+mj-lt"/>
              </a:rPr>
              <a:t>), в это время нельзя было вести войну, хотя это неоднократно нарушалось.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  <a:latin typeface="+mj-lt"/>
              </a:rPr>
              <a:t>       </a:t>
            </a:r>
            <a:r>
              <a:rPr lang="ru-RU" dirty="0">
                <a:solidFill>
                  <a:srgbClr val="7030A0"/>
                </a:solidFill>
                <a:cs typeface="Times New Roman" pitchFamily="18" charset="0"/>
              </a:rPr>
              <a:t>Первым победителем на Олимпийских играх     считается </a:t>
            </a:r>
            <a:r>
              <a:rPr lang="ru-RU" dirty="0" err="1">
                <a:solidFill>
                  <a:srgbClr val="7030A0"/>
                </a:solidFill>
                <a:cs typeface="Times New Roman" pitchFamily="18" charset="0"/>
              </a:rPr>
              <a:t>элеец</a:t>
            </a:r>
            <a:r>
              <a:rPr lang="ru-RU" dirty="0">
                <a:solidFill>
                  <a:srgbClr val="7030A0"/>
                </a:solidFill>
                <a:cs typeface="Times New Roman" pitchFamily="18" charset="0"/>
              </a:rPr>
              <a:t>  </a:t>
            </a:r>
            <a:r>
              <a:rPr lang="ru-RU" dirty="0" err="1">
                <a:solidFill>
                  <a:srgbClr val="7030A0"/>
                </a:solidFill>
                <a:cs typeface="Times New Roman" pitchFamily="18" charset="0"/>
              </a:rPr>
              <a:t>Коронбос</a:t>
            </a:r>
            <a:r>
              <a:rPr lang="ru-RU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ru-RU" dirty="0" err="1">
                <a:solidFill>
                  <a:srgbClr val="7030A0"/>
                </a:solidFill>
                <a:cs typeface="Times New Roman" pitchFamily="18" charset="0"/>
              </a:rPr>
              <a:t>Кореб</a:t>
            </a:r>
            <a:r>
              <a:rPr lang="ru-RU" dirty="0">
                <a:solidFill>
                  <a:srgbClr val="7030A0"/>
                </a:solidFill>
                <a:cs typeface="Times New Roman" pitchFamily="18" charset="0"/>
              </a:rPr>
              <a:t> 776 г до н.э.), который выиграл состязания на коротком беге (192,27 м) .	Периодичность Олимпиад – каждые 4 года.	</a:t>
            </a:r>
          </a:p>
          <a:p>
            <a:pPr algn="just">
              <a:buNone/>
            </a:pPr>
            <a:r>
              <a:rPr lang="ru-RU" dirty="0">
                <a:solidFill>
                  <a:srgbClr val="7030A0"/>
                </a:solidFill>
                <a:cs typeface="Times New Roman" pitchFamily="18" charset="0"/>
              </a:rPr>
              <a:t>	Всего проведено игр в древности -</a:t>
            </a:r>
            <a:r>
              <a:rPr lang="ru-RU" b="1" dirty="0">
                <a:solidFill>
                  <a:srgbClr val="7030A0"/>
                </a:solidFill>
                <a:cs typeface="Times New Roman" pitchFamily="18" charset="0"/>
              </a:rPr>
              <a:t>293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+mj-lt"/>
              </a:rPr>
              <a:t>        Олимпийские игры существенно потеряли своё значение с приходом </a:t>
            </a:r>
            <a:r>
              <a:rPr lang="ru-RU" dirty="0" smtClean="0">
                <a:solidFill>
                  <a:srgbClr val="7030A0"/>
                </a:solidFill>
                <a:latin typeface="+mj-lt"/>
                <a:hlinkClick r:id="rId5" tooltip="Древний Рим"/>
              </a:rPr>
              <a:t>римлян</a:t>
            </a:r>
            <a:r>
              <a:rPr lang="ru-RU" dirty="0" smtClean="0">
                <a:solidFill>
                  <a:srgbClr val="7030A0"/>
                </a:solidFill>
                <a:latin typeface="+mj-lt"/>
              </a:rPr>
              <a:t>. После того, как </a:t>
            </a:r>
            <a:r>
              <a:rPr lang="ru-RU" dirty="0" smtClean="0">
                <a:solidFill>
                  <a:srgbClr val="7030A0"/>
                </a:solidFill>
                <a:latin typeface="+mj-lt"/>
                <a:hlinkClick r:id="rId6" tooltip="Христианство"/>
              </a:rPr>
              <a:t>христианство</a:t>
            </a:r>
            <a:r>
              <a:rPr lang="ru-RU" dirty="0" smtClean="0">
                <a:solidFill>
                  <a:srgbClr val="7030A0"/>
                </a:solidFill>
                <a:latin typeface="+mj-lt"/>
              </a:rPr>
              <a:t> стало официальной религией, игры стали рассматриваться как проявление </a:t>
            </a:r>
            <a:r>
              <a:rPr lang="ru-RU" dirty="0" smtClean="0">
                <a:solidFill>
                  <a:srgbClr val="7030A0"/>
                </a:solidFill>
                <a:latin typeface="+mj-lt"/>
                <a:hlinkClick r:id="rId7" tooltip="Язычество"/>
              </a:rPr>
              <a:t>язычества</a:t>
            </a:r>
            <a:r>
              <a:rPr lang="ru-RU" dirty="0" smtClean="0">
                <a:solidFill>
                  <a:srgbClr val="7030A0"/>
                </a:solidFill>
                <a:latin typeface="+mj-lt"/>
              </a:rPr>
              <a:t> и в </a:t>
            </a:r>
            <a:r>
              <a:rPr lang="ru-RU" dirty="0" smtClean="0">
                <a:solidFill>
                  <a:srgbClr val="7030A0"/>
                </a:solidFill>
                <a:latin typeface="+mj-lt"/>
                <a:hlinkClick r:id="rId8" tooltip="394"/>
              </a:rPr>
              <a:t>394</a:t>
            </a:r>
            <a:r>
              <a:rPr lang="ru-RU" dirty="0" smtClean="0">
                <a:solidFill>
                  <a:srgbClr val="7030A0"/>
                </a:solidFill>
                <a:latin typeface="+mj-lt"/>
              </a:rPr>
              <a:t> н. э. они были запрещены </a:t>
            </a:r>
            <a:r>
              <a:rPr lang="ru-RU" dirty="0" smtClean="0">
                <a:solidFill>
                  <a:srgbClr val="7030A0"/>
                </a:solidFill>
                <a:latin typeface="+mj-lt"/>
                <a:hlinkClick r:id="rId9" tooltip="Император Феодосий I"/>
              </a:rPr>
              <a:t>императором Феодосием I</a:t>
            </a:r>
            <a:r>
              <a:rPr lang="ru-RU" dirty="0" smtClean="0">
                <a:solidFill>
                  <a:srgbClr val="7030A0"/>
                </a:solidFill>
                <a:latin typeface="+mj-lt"/>
              </a:rPr>
              <a:t>.</a:t>
            </a:r>
          </a:p>
          <a:p>
            <a:pPr algn="just"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2. Пять незабываемых дней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  </a:t>
            </a:r>
            <a:r>
              <a:rPr lang="ru-RU" sz="1800" dirty="0" smtClean="0">
                <a:solidFill>
                  <a:srgbClr val="7030A0"/>
                </a:solidFill>
              </a:rPr>
              <a:t>Специальные </a:t>
            </a:r>
            <a:r>
              <a:rPr lang="ru-RU" sz="1800" dirty="0">
                <a:solidFill>
                  <a:srgbClr val="7030A0"/>
                </a:solidFill>
              </a:rPr>
              <a:t>вестники заранее сообщали о начале Олимпийских игр. Они продолжались пять дней, и на это время по всей Греции провозглашался так называемый "священный мир" Все военные столкновения прекращались, и заключалось перемирие, за нарушение которого виновные карались крупным штрафом и не допускались к участию в играх. Все прибывающие в Олимпию считались "гостями Зевса" и находились под его защитой.</a:t>
            </a:r>
            <a:br>
              <a:rPr lang="ru-RU" sz="1800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>Имена участников состязания вносились в списки, составлявшиеся за год до начала очередных Олимпийских игр. Этими списками и всем устройством олимпийских празднеств ведали особые лица - </a:t>
            </a:r>
            <a:r>
              <a:rPr lang="ru-RU" sz="1800" b="1" i="1" u="sng" dirty="0" err="1">
                <a:solidFill>
                  <a:srgbClr val="7030A0"/>
                </a:solidFill>
              </a:rPr>
              <a:t>элланодики</a:t>
            </a:r>
            <a:r>
              <a:rPr lang="ru-RU" sz="1800" dirty="0">
                <a:solidFill>
                  <a:srgbClr val="7030A0"/>
                </a:solidFill>
              </a:rPr>
              <a:t>, избранные на должность олимпийских судей. К участию в Олимпийских играх допускались все свободные эллины. </a:t>
            </a:r>
            <a:br>
              <a:rPr lang="ru-RU" sz="1800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>Рабы и варвары, т.е. лица негреческого происхождения, участвовать в Олимпийских играх не могли. Кроме того, к участию в Играх не допускались лица, уличенные в совершении преступления или в святотатстве. </a:t>
            </a:r>
            <a:br>
              <a:rPr lang="ru-RU" sz="1800" dirty="0">
                <a:solidFill>
                  <a:srgbClr val="7030A0"/>
                </a:solidFill>
              </a:rPr>
            </a:br>
            <a:endParaRPr lang="ru-RU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Устав </a:t>
            </a:r>
            <a:r>
              <a:rPr lang="ru-RU" dirty="0">
                <a:solidFill>
                  <a:srgbClr val="7030A0"/>
                </a:solidFill>
              </a:rPr>
              <a:t>Олимпийских игр предписывал также, чтобы ни одна женщина под страхом смертной казни не присутствовала на состязаниях. Опаздывать на состязания, спорить с судьями и применять незаконные приемы запрещалось.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Организация античных Олимпийских игр предусматривала контроль не только за ходом самих Игр, но и за подготовкой атлетов к ним. В течение 10–12 месяцев до начала Игр атлеты проходили подготовку, после чего сдавали своеобразный экзамен комиссии </a:t>
            </a:r>
            <a:r>
              <a:rPr lang="ru-RU" dirty="0" err="1">
                <a:solidFill>
                  <a:srgbClr val="7030A0"/>
                </a:solidFill>
              </a:rPr>
              <a:t>элланодиков</a:t>
            </a:r>
            <a:r>
              <a:rPr lang="ru-RU" dirty="0">
                <a:solidFill>
                  <a:srgbClr val="7030A0"/>
                </a:solidFill>
              </a:rPr>
              <a:t>. После выполнения “олимпийского норматива” будущие участники Олимпийских игр еще месяц готовились по специальной программе в Олимпии.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Главным принципом состязаний была честность участников. Перед началом соревнований они давали клятву соблюдать правила. Судьи имели право лишить чемпиона титула, если он победил мошенническим путем, провинившийся атлет подвергался также штрафу и телесному наказанию.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Празднества продолжались пять дней.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accent6"/>
                </a:solidFill>
              </a:rPr>
              <a:t>Первый и последний дни были посвящены торжественным церемониям, второй, третий и четвертый включали разного рода соревнования на стадионе и ипподроме.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rgbClr val="C00000"/>
                </a:solidFill>
              </a:rPr>
              <a:t>Стадион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стадион гр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rgbClr val="C00000"/>
                </a:solidFill>
              </a:rPr>
              <a:t>Ипподром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ипподром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24910" y="2174875"/>
            <a:ext cx="3082005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6"/>
            <a:ext cx="8258204" cy="12858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Пятиборье: бег, прыжки в длину, метание копья и диска, борьба.</a:t>
            </a:r>
          </a:p>
          <a:p>
            <a:endParaRPr lang="ru-RU" dirty="0"/>
          </a:p>
        </p:txBody>
      </p:sp>
      <p:pic>
        <p:nvPicPr>
          <p:cNvPr id="7" name="Содержимое 6" descr="бег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4152376" cy="36112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786322"/>
            <a:ext cx="4041775" cy="1428761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6200" dirty="0" smtClean="0">
                <a:solidFill>
                  <a:srgbClr val="7030A0"/>
                </a:solidFill>
              </a:rPr>
              <a:t>Стартовая полоса.</a:t>
            </a:r>
          </a:p>
          <a:p>
            <a:pPr algn="ctr"/>
            <a:r>
              <a:rPr lang="ru-RU" sz="6200" dirty="0" smtClean="0">
                <a:solidFill>
                  <a:srgbClr val="7030A0"/>
                </a:solidFill>
              </a:rPr>
              <a:t>Её возраст -2500 лет.</a:t>
            </a:r>
          </a:p>
          <a:p>
            <a:endParaRPr lang="ru-RU" sz="6200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старт полос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1571612"/>
            <a:ext cx="4111216" cy="30033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1013</Words>
  <Application>Microsoft Office PowerPoint</Application>
  <PresentationFormat>Экран (4:3)</PresentationFormat>
  <Paragraphs>85</Paragraphs>
  <Slides>30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«Олимпийские игры в древности»</vt:lpstr>
      <vt:lpstr>   “Нет ничего благороднее солнца, дающего столько света и тепла.  Так и люди прославляют те состязания, величественнее которых нет ничего, - Олимпийские игры”                                                 Пиндар </vt:lpstr>
      <vt:lpstr>1. Первые Олимпийские игры </vt:lpstr>
      <vt:lpstr>1. Первые Олимпийские игры</vt:lpstr>
      <vt:lpstr>1. Первые Олимпийские игры</vt:lpstr>
      <vt:lpstr>2. Пять незабываемых дней</vt:lpstr>
      <vt:lpstr>Слайд 7</vt:lpstr>
      <vt:lpstr>Празднества продолжались пять дней.  Первый и последний дни были посвящены торжественным церемониям, второй, третий и четвертый включали разного рода соревнования на стадионе и ипподроме. </vt:lpstr>
      <vt:lpstr>   </vt:lpstr>
      <vt:lpstr>Слайд 10</vt:lpstr>
      <vt:lpstr>Метание копья и диска</vt:lpstr>
      <vt:lpstr>Слайд 12</vt:lpstr>
      <vt:lpstr>Кулачный бой</vt:lpstr>
      <vt:lpstr>Бег с оружием</vt:lpstr>
      <vt:lpstr>Гонки на колесницах</vt:lpstr>
      <vt:lpstr>Гонки на колесни</vt:lpstr>
      <vt:lpstr>Пятый день</vt:lpstr>
      <vt:lpstr>Награждение победителей</vt:lpstr>
      <vt:lpstr>Слайд 19</vt:lpstr>
      <vt:lpstr>Легендарные атлеты</vt:lpstr>
      <vt:lpstr>Возрождение Олимпийских игр</vt:lpstr>
      <vt:lpstr>Возрождение Олимпийских игр</vt:lpstr>
      <vt:lpstr>Символика Олимпийских игр</vt:lpstr>
      <vt:lpstr>Слайд 24</vt:lpstr>
      <vt:lpstr>Первый российский олимпийский чемпион фигурист Николай Панин-Коломенкин</vt:lpstr>
      <vt:lpstr>Слайд 26</vt:lpstr>
      <vt:lpstr>Столицей ХХII зимних Олимпийских игр и ХI Паралимпийских зимних игр в 2014 году выбран г. Сочи. Период проведения с 7 по 23 февраля 2014 года. </vt:lpstr>
      <vt:lpstr>Слайд 28</vt:lpstr>
      <vt:lpstr>Летняя Универсиада-2013</vt:lpstr>
      <vt:lpstr>Значение Олимпийских игр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«Олимпийские игры в древности»</dc:title>
  <dc:creator>Оксана</dc:creator>
  <cp:lastModifiedBy>Оксана</cp:lastModifiedBy>
  <cp:revision>54</cp:revision>
  <dcterms:created xsi:type="dcterms:W3CDTF">2011-02-25T17:34:17Z</dcterms:created>
  <dcterms:modified xsi:type="dcterms:W3CDTF">2011-02-27T17:46:09Z</dcterms:modified>
</cp:coreProperties>
</file>