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7" r:id="rId2"/>
    <p:sldId id="260" r:id="rId3"/>
    <p:sldId id="262" r:id="rId4"/>
    <p:sldId id="263" r:id="rId5"/>
    <p:sldId id="264" r:id="rId6"/>
    <p:sldId id="265" r:id="rId7"/>
    <p:sldId id="266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80" r:id="rId17"/>
    <p:sldId id="278" r:id="rId18"/>
    <p:sldId id="268" r:id="rId19"/>
    <p:sldId id="281" r:id="rId20"/>
    <p:sldId id="282" r:id="rId21"/>
    <p:sldId id="283" r:id="rId22"/>
    <p:sldId id="308" r:id="rId23"/>
    <p:sldId id="285" r:id="rId24"/>
    <p:sldId id="286" r:id="rId25"/>
    <p:sldId id="287" r:id="rId26"/>
    <p:sldId id="288" r:id="rId27"/>
    <p:sldId id="289" r:id="rId28"/>
    <p:sldId id="296" r:id="rId29"/>
    <p:sldId id="292" r:id="rId30"/>
    <p:sldId id="293" r:id="rId31"/>
    <p:sldId id="294" r:id="rId32"/>
    <p:sldId id="295" r:id="rId33"/>
    <p:sldId id="298" r:id="rId34"/>
    <p:sldId id="299" r:id="rId35"/>
    <p:sldId id="300" r:id="rId36"/>
    <p:sldId id="301" r:id="rId37"/>
    <p:sldId id="302" r:id="rId38"/>
    <p:sldId id="303" r:id="rId39"/>
    <p:sldId id="304" r:id="rId40"/>
    <p:sldId id="305" r:id="rId41"/>
    <p:sldId id="306" r:id="rId42"/>
    <p:sldId id="30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534" autoAdjust="0"/>
  </p:normalViewPr>
  <p:slideViewPr>
    <p:cSldViewPr>
      <p:cViewPr varScale="1">
        <p:scale>
          <a:sx n="65" d="100"/>
          <a:sy n="65" d="100"/>
        </p:scale>
        <p:origin x="-10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0C30E-D08B-4DA7-92DD-23AE770ED11B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1ED40-E898-41F4-85DB-02A7C09ECE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26" Type="http://schemas.openxmlformats.org/officeDocument/2006/relationships/slide" Target="slide27.xml"/><Relationship Id="rId39" Type="http://schemas.openxmlformats.org/officeDocument/2006/relationships/slide" Target="slide40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34" Type="http://schemas.openxmlformats.org/officeDocument/2006/relationships/slide" Target="slide35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5" Type="http://schemas.openxmlformats.org/officeDocument/2006/relationships/slide" Target="slide26.xml"/><Relationship Id="rId33" Type="http://schemas.openxmlformats.org/officeDocument/2006/relationships/slide" Target="slide34.xml"/><Relationship Id="rId38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29" Type="http://schemas.openxmlformats.org/officeDocument/2006/relationships/slide" Target="slide30.xml"/><Relationship Id="rId41" Type="http://schemas.openxmlformats.org/officeDocument/2006/relationships/slide" Target="slide4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slide" Target="slide25.xml"/><Relationship Id="rId32" Type="http://schemas.openxmlformats.org/officeDocument/2006/relationships/slide" Target="slide33.xml"/><Relationship Id="rId37" Type="http://schemas.openxmlformats.org/officeDocument/2006/relationships/slide" Target="slide38.xml"/><Relationship Id="rId40" Type="http://schemas.openxmlformats.org/officeDocument/2006/relationships/slide" Target="slide41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4.xml"/><Relationship Id="rId28" Type="http://schemas.openxmlformats.org/officeDocument/2006/relationships/slide" Target="slide29.xml"/><Relationship Id="rId36" Type="http://schemas.openxmlformats.org/officeDocument/2006/relationships/slide" Target="slide37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31" Type="http://schemas.openxmlformats.org/officeDocument/2006/relationships/slide" Target="slide32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slide" Target="slide23.xml"/><Relationship Id="rId27" Type="http://schemas.openxmlformats.org/officeDocument/2006/relationships/slide" Target="slide28.xml"/><Relationship Id="rId30" Type="http://schemas.openxmlformats.org/officeDocument/2006/relationships/slide" Target="slide31.xml"/><Relationship Id="rId35" Type="http://schemas.openxmlformats.org/officeDocument/2006/relationships/slide" Target="slide3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464050" cy="2879725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/>
          <a:lstStyle/>
          <a:p>
            <a:pPr eaLnBrk="1" hangingPunct="1"/>
            <a:r>
              <a:rPr lang="ru-RU" sz="6600" b="1" dirty="0" smtClean="0">
                <a:latin typeface="Comic Sans MS" pitchFamily="66" charset="0"/>
              </a:rPr>
              <a:t>ДРЕВНИЙ ЕГИПЕТ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СВОЯ ИГРА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Природа -30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71924" cy="24225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Так называется островок зелени в пустыни</a:t>
            </a:r>
            <a:endParaRPr lang="ru-RU" sz="4000" b="1" dirty="0"/>
          </a:p>
        </p:txBody>
      </p:sp>
      <p:pic>
        <p:nvPicPr>
          <p:cNvPr id="5" name="Содержимое 4" descr="1236331995788f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231" r="18231"/>
          <a:stretch>
            <a:fillRect/>
          </a:stretch>
        </p:blipFill>
        <p:spPr>
          <a:xfrm>
            <a:off x="5072066" y="1357298"/>
            <a:ext cx="35646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Природа -40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71924" cy="242252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На какие два царства делился древний Египет</a:t>
            </a:r>
            <a:endParaRPr lang="ru-RU" sz="4000" b="1" dirty="0"/>
          </a:p>
        </p:txBody>
      </p:sp>
      <p:pic>
        <p:nvPicPr>
          <p:cNvPr id="5" name="Содержимое 4" descr="1236331995788f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231" r="18231"/>
          <a:stretch>
            <a:fillRect/>
          </a:stretch>
        </p:blipFill>
        <p:spPr>
          <a:xfrm>
            <a:off x="5072066" y="1357298"/>
            <a:ext cx="35646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Природа -50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71924" cy="220821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Когда в Египте начинается разлив Нила</a:t>
            </a:r>
            <a:endParaRPr lang="ru-RU" sz="4000" b="1" dirty="0"/>
          </a:p>
        </p:txBody>
      </p:sp>
      <p:pic>
        <p:nvPicPr>
          <p:cNvPr id="5" name="Содержимое 4" descr="1236331995788f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231" r="18231"/>
          <a:stretch>
            <a:fillRect/>
          </a:stretch>
        </p:blipFill>
        <p:spPr>
          <a:xfrm>
            <a:off x="5072066" y="1357298"/>
            <a:ext cx="35646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Нил-10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757610" cy="2994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Это приносил Нил на египетскую землю в период паводка</a:t>
            </a:r>
            <a:endParaRPr lang="ru-RU" sz="3600" b="1" dirty="0"/>
          </a:p>
        </p:txBody>
      </p:sp>
      <p:pic>
        <p:nvPicPr>
          <p:cNvPr id="5" name="Picture 4" descr="карта египт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571480"/>
            <a:ext cx="3536487" cy="4714908"/>
          </a:xfrm>
          <a:noFill/>
          <a:ln>
            <a:solidFill>
              <a:srgbClr val="CC660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Нил-20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757610" cy="2994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эти сооружения строили для того, чтобы задерживать воду на полях</a:t>
            </a:r>
            <a:endParaRPr lang="ru-RU" sz="3600" b="1" dirty="0"/>
          </a:p>
        </p:txBody>
      </p:sp>
      <p:pic>
        <p:nvPicPr>
          <p:cNvPr id="5" name="Picture 4" descr="карта египт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571480"/>
            <a:ext cx="3536487" cy="4714908"/>
          </a:xfrm>
          <a:noFill/>
          <a:ln>
            <a:solidFill>
              <a:srgbClr val="CC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Нил-30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5"/>
            <a:ext cx="3757610" cy="264320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Устройство для подъёма воды </a:t>
            </a:r>
            <a:endParaRPr lang="ru-RU" sz="3600" b="1" dirty="0"/>
          </a:p>
        </p:txBody>
      </p:sp>
      <p:pic>
        <p:nvPicPr>
          <p:cNvPr id="5" name="Picture 4" descr="карта египт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571480"/>
            <a:ext cx="3536487" cy="4714908"/>
          </a:xfrm>
          <a:noFill/>
          <a:ln>
            <a:solidFill>
              <a:srgbClr val="CC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Нил-40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757610" cy="2994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В этом месте , в долине Нила, строили гробницы фараонов</a:t>
            </a:r>
            <a:endParaRPr lang="ru-RU" sz="3600" b="1" dirty="0"/>
          </a:p>
        </p:txBody>
      </p:sp>
      <p:pic>
        <p:nvPicPr>
          <p:cNvPr id="5" name="Picture 4" descr="карта египт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571480"/>
            <a:ext cx="3536487" cy="4714908"/>
          </a:xfrm>
          <a:noFill/>
          <a:ln>
            <a:solidFill>
              <a:srgbClr val="CC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69934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Нил-50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043362" cy="3494097"/>
          </a:xfrm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algn="ctr"/>
            <a:r>
              <a:rPr lang="ru-RU" sz="3600" b="1" dirty="0" smtClean="0"/>
              <a:t>В горах этого государства происходит таяние снега. В результате которого происходит разлив Нила. </a:t>
            </a:r>
            <a:endParaRPr lang="ru-RU" sz="3600" b="1" dirty="0"/>
          </a:p>
        </p:txBody>
      </p:sp>
      <p:pic>
        <p:nvPicPr>
          <p:cNvPr id="5" name="Picture 4" descr="карта египт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57752" y="571480"/>
            <a:ext cx="3536487" cy="4714908"/>
          </a:xfrm>
          <a:noFill/>
          <a:ln>
            <a:solidFill>
              <a:srgbClr val="CC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Культура -10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Французский ученый, расшифровавший египетские иероглифы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Культура -20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Она имеет тело льва и голову человека 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14339"/>
          <a:ext cx="9144000" cy="719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22"/>
                <a:gridCol w="1357322"/>
                <a:gridCol w="1428760"/>
                <a:gridCol w="1428760"/>
                <a:gridCol w="1357322"/>
                <a:gridCol w="1214414"/>
              </a:tblGrid>
              <a:tr h="785818"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>
                          <a:solidFill>
                            <a:srgbClr val="C00000"/>
                          </a:solidFill>
                        </a:rPr>
                        <a:t>Фараоны</a:t>
                      </a:r>
                      <a:endParaRPr lang="ru-RU" sz="4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4865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Природа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82950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Нил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17246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Культура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80104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Боги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742962">
                <a:tc>
                  <a:txBody>
                    <a:bodyPr/>
                    <a:lstStyle/>
                    <a:p>
                      <a:pPr algn="ctr"/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Религия 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991572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Военное дело</a:t>
                      </a:r>
                      <a:endParaRPr lang="ru-RU" sz="32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C00000"/>
                          </a:solidFill>
                        </a:rPr>
                        <a:t>Письмен-</a:t>
                      </a:r>
                    </a:p>
                    <a:p>
                      <a:pPr algn="ctr"/>
                      <a:r>
                        <a:rPr lang="ru-RU" sz="3600" b="1" dirty="0" err="1" smtClean="0">
                          <a:solidFill>
                            <a:srgbClr val="C00000"/>
                          </a:solidFill>
                        </a:rPr>
                        <a:t>ность</a:t>
                      </a:r>
                      <a:endParaRPr lang="ru-RU" sz="36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4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3357554" y="357166"/>
            <a:ext cx="357190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3" action="ppaction://hlinksldjump" highlightClick="1"/>
          </p:cNvPr>
          <p:cNvSpPr/>
          <p:nvPr/>
        </p:nvSpPr>
        <p:spPr>
          <a:xfrm>
            <a:off x="4857752" y="357166"/>
            <a:ext cx="285752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4" action="ppaction://hlinksldjump" highlightClick="1"/>
          </p:cNvPr>
          <p:cNvSpPr/>
          <p:nvPr/>
        </p:nvSpPr>
        <p:spPr>
          <a:xfrm>
            <a:off x="6286512" y="357166"/>
            <a:ext cx="285752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далее 7">
            <a:hlinkClick r:id="rId5" action="ppaction://hlinksldjump" highlightClick="1"/>
          </p:cNvPr>
          <p:cNvSpPr/>
          <p:nvPr/>
        </p:nvSpPr>
        <p:spPr>
          <a:xfrm>
            <a:off x="7643834" y="285728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далее 8">
            <a:hlinkClick r:id="rId6" action="ppaction://hlinksldjump" highlightClick="1"/>
          </p:cNvPr>
          <p:cNvSpPr/>
          <p:nvPr/>
        </p:nvSpPr>
        <p:spPr>
          <a:xfrm>
            <a:off x="8786842" y="357166"/>
            <a:ext cx="357158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далее 9">
            <a:hlinkClick r:id="rId7" action="ppaction://hlinksldjump" highlightClick="1"/>
          </p:cNvPr>
          <p:cNvSpPr/>
          <p:nvPr/>
        </p:nvSpPr>
        <p:spPr>
          <a:xfrm>
            <a:off x="3428992" y="1142984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далее 10">
            <a:hlinkClick r:id="rId8" action="ppaction://hlinksldjump" highlightClick="1"/>
          </p:cNvPr>
          <p:cNvSpPr/>
          <p:nvPr/>
        </p:nvSpPr>
        <p:spPr>
          <a:xfrm>
            <a:off x="4714876" y="1214422"/>
            <a:ext cx="428628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9" action="ppaction://hlinksldjump" highlightClick="1"/>
          </p:cNvPr>
          <p:cNvSpPr/>
          <p:nvPr/>
        </p:nvSpPr>
        <p:spPr>
          <a:xfrm>
            <a:off x="6215074" y="1214422"/>
            <a:ext cx="357190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10" action="ppaction://hlinksldjump" highlightClick="1"/>
          </p:cNvPr>
          <p:cNvSpPr/>
          <p:nvPr/>
        </p:nvSpPr>
        <p:spPr>
          <a:xfrm>
            <a:off x="7643834" y="1142984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11" action="ppaction://hlinksldjump" highlightClick="1"/>
          </p:cNvPr>
          <p:cNvSpPr/>
          <p:nvPr/>
        </p:nvSpPr>
        <p:spPr>
          <a:xfrm>
            <a:off x="8858280" y="1214422"/>
            <a:ext cx="285720" cy="214314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12" action="ppaction://hlinksldjump" highlightClick="1"/>
          </p:cNvPr>
          <p:cNvSpPr/>
          <p:nvPr/>
        </p:nvSpPr>
        <p:spPr>
          <a:xfrm>
            <a:off x="3428992" y="2000240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13" action="ppaction://hlinksldjump" highlightClick="1"/>
          </p:cNvPr>
          <p:cNvSpPr/>
          <p:nvPr/>
        </p:nvSpPr>
        <p:spPr>
          <a:xfrm>
            <a:off x="4857752" y="1928802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правляющая кнопка: далее 16">
            <a:hlinkClick r:id="rId14" action="ppaction://hlinksldjump" highlightClick="1"/>
          </p:cNvPr>
          <p:cNvSpPr/>
          <p:nvPr/>
        </p:nvSpPr>
        <p:spPr>
          <a:xfrm>
            <a:off x="6143636" y="2000240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правляющая кнопка: далее 17">
            <a:hlinkClick r:id="rId15" action="ppaction://hlinksldjump" highlightClick="1"/>
          </p:cNvPr>
          <p:cNvSpPr/>
          <p:nvPr/>
        </p:nvSpPr>
        <p:spPr>
          <a:xfrm>
            <a:off x="7643834" y="2000240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Управляющая кнопка: далее 18">
            <a:hlinkClick r:id="rId16" action="ppaction://hlinksldjump" highlightClick="1"/>
          </p:cNvPr>
          <p:cNvSpPr/>
          <p:nvPr/>
        </p:nvSpPr>
        <p:spPr>
          <a:xfrm>
            <a:off x="8786842" y="2000240"/>
            <a:ext cx="357158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Управляющая кнопка: далее 19">
            <a:hlinkClick r:id="rId17" action="ppaction://hlinksldjump" highlightClick="1"/>
          </p:cNvPr>
          <p:cNvSpPr/>
          <p:nvPr/>
        </p:nvSpPr>
        <p:spPr>
          <a:xfrm>
            <a:off x="3428992" y="2786058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Управляющая кнопка: далее 20">
            <a:hlinkClick r:id="rId18" action="ppaction://hlinksldjump" highlightClick="1"/>
          </p:cNvPr>
          <p:cNvSpPr/>
          <p:nvPr/>
        </p:nvSpPr>
        <p:spPr>
          <a:xfrm>
            <a:off x="4786314" y="2786058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Управляющая кнопка: далее 21">
            <a:hlinkClick r:id="rId19" action="ppaction://hlinksldjump" highlightClick="1"/>
          </p:cNvPr>
          <p:cNvSpPr/>
          <p:nvPr/>
        </p:nvSpPr>
        <p:spPr>
          <a:xfrm>
            <a:off x="6215074" y="2786058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Управляющая кнопка: далее 22">
            <a:hlinkClick r:id="rId20" action="ppaction://hlinksldjump" highlightClick="1"/>
          </p:cNvPr>
          <p:cNvSpPr/>
          <p:nvPr/>
        </p:nvSpPr>
        <p:spPr>
          <a:xfrm>
            <a:off x="7572396" y="2786058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rId21" action="ppaction://hlinksldjump" highlightClick="1"/>
          </p:cNvPr>
          <p:cNvSpPr/>
          <p:nvPr/>
        </p:nvSpPr>
        <p:spPr>
          <a:xfrm>
            <a:off x="8786842" y="2786058"/>
            <a:ext cx="357158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Управляющая кнопка: далее 24">
            <a:hlinkClick r:id="rId22" action="ppaction://hlinksldjump" highlightClick="1"/>
          </p:cNvPr>
          <p:cNvSpPr/>
          <p:nvPr/>
        </p:nvSpPr>
        <p:spPr>
          <a:xfrm>
            <a:off x="3428992" y="3643314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далее 25">
            <a:hlinkClick r:id="rId23" action="ppaction://hlinksldjump" highlightClick="1"/>
          </p:cNvPr>
          <p:cNvSpPr/>
          <p:nvPr/>
        </p:nvSpPr>
        <p:spPr>
          <a:xfrm>
            <a:off x="4786314" y="3571876"/>
            <a:ext cx="357190" cy="357190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Управляющая кнопка: далее 26">
            <a:hlinkClick r:id="rId24" action="ppaction://hlinksldjump" highlightClick="1"/>
          </p:cNvPr>
          <p:cNvSpPr/>
          <p:nvPr/>
        </p:nvSpPr>
        <p:spPr>
          <a:xfrm>
            <a:off x="6215074" y="3571876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Управляющая кнопка: далее 27">
            <a:hlinkClick r:id="rId25" action="ppaction://hlinksldjump" highlightClick="1"/>
          </p:cNvPr>
          <p:cNvSpPr/>
          <p:nvPr/>
        </p:nvSpPr>
        <p:spPr>
          <a:xfrm>
            <a:off x="7572396" y="3571876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Управляющая кнопка: далее 28">
            <a:hlinkClick r:id="rId26" action="ppaction://hlinksldjump" highlightClick="1"/>
          </p:cNvPr>
          <p:cNvSpPr/>
          <p:nvPr/>
        </p:nvSpPr>
        <p:spPr>
          <a:xfrm>
            <a:off x="8786842" y="3643314"/>
            <a:ext cx="357158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Управляющая кнопка: далее 29">
            <a:hlinkClick r:id="rId27" action="ppaction://hlinksldjump" highlightClick="1"/>
          </p:cNvPr>
          <p:cNvSpPr/>
          <p:nvPr/>
        </p:nvSpPr>
        <p:spPr>
          <a:xfrm>
            <a:off x="3357554" y="4429132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Управляющая кнопка: далее 30">
            <a:hlinkClick r:id="rId28" action="ppaction://hlinksldjump" highlightClick="1"/>
          </p:cNvPr>
          <p:cNvSpPr/>
          <p:nvPr/>
        </p:nvSpPr>
        <p:spPr>
          <a:xfrm>
            <a:off x="4786314" y="4429132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Управляющая кнопка: далее 31">
            <a:hlinkClick r:id="rId29" action="ppaction://hlinksldjump" highlightClick="1"/>
          </p:cNvPr>
          <p:cNvSpPr/>
          <p:nvPr/>
        </p:nvSpPr>
        <p:spPr>
          <a:xfrm>
            <a:off x="6286512" y="4429132"/>
            <a:ext cx="285752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Управляющая кнопка: далее 32">
            <a:hlinkClick r:id="rId30" action="ppaction://hlinksldjump" highlightClick="1"/>
          </p:cNvPr>
          <p:cNvSpPr/>
          <p:nvPr/>
        </p:nvSpPr>
        <p:spPr>
          <a:xfrm>
            <a:off x="7572396" y="4429132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Управляющая кнопка: далее 33">
            <a:hlinkClick r:id="rId31" action="ppaction://hlinksldjump" highlightClick="1"/>
          </p:cNvPr>
          <p:cNvSpPr/>
          <p:nvPr/>
        </p:nvSpPr>
        <p:spPr>
          <a:xfrm>
            <a:off x="8858280" y="4429132"/>
            <a:ext cx="28572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правляющая кнопка: далее 34">
            <a:hlinkClick r:id="rId32" action="ppaction://hlinksldjump" highlightClick="1"/>
          </p:cNvPr>
          <p:cNvSpPr/>
          <p:nvPr/>
        </p:nvSpPr>
        <p:spPr>
          <a:xfrm>
            <a:off x="3357554" y="5429264"/>
            <a:ext cx="357190" cy="357190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Управляющая кнопка: далее 35">
            <a:hlinkClick r:id="rId33" action="ppaction://hlinksldjump" highlightClick="1"/>
          </p:cNvPr>
          <p:cNvSpPr/>
          <p:nvPr/>
        </p:nvSpPr>
        <p:spPr>
          <a:xfrm>
            <a:off x="4786314" y="5429264"/>
            <a:ext cx="357190" cy="357190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правляющая кнопка: далее 36">
            <a:hlinkClick r:id="rId34" action="ppaction://hlinksldjump" highlightClick="1"/>
          </p:cNvPr>
          <p:cNvSpPr/>
          <p:nvPr/>
        </p:nvSpPr>
        <p:spPr>
          <a:xfrm>
            <a:off x="6215074" y="5429264"/>
            <a:ext cx="285752" cy="357190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Управляющая кнопка: далее 37">
            <a:hlinkClick r:id="rId35" action="ppaction://hlinksldjump" highlightClick="1"/>
          </p:cNvPr>
          <p:cNvSpPr/>
          <p:nvPr/>
        </p:nvSpPr>
        <p:spPr>
          <a:xfrm>
            <a:off x="7572396" y="5429264"/>
            <a:ext cx="357190" cy="285752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Управляющая кнопка: далее 38">
            <a:hlinkClick r:id="rId36" action="ppaction://hlinksldjump" highlightClick="1"/>
          </p:cNvPr>
          <p:cNvSpPr/>
          <p:nvPr/>
        </p:nvSpPr>
        <p:spPr>
          <a:xfrm>
            <a:off x="8715404" y="5429264"/>
            <a:ext cx="428596" cy="357190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Управляющая кнопка: далее 39">
            <a:hlinkClick r:id="rId37" action="ppaction://hlinksldjump" highlightClick="1"/>
          </p:cNvPr>
          <p:cNvSpPr/>
          <p:nvPr/>
        </p:nvSpPr>
        <p:spPr>
          <a:xfrm>
            <a:off x="3357554" y="6572272"/>
            <a:ext cx="285752" cy="285728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Управляющая кнопка: далее 40">
            <a:hlinkClick r:id="rId38" action="ppaction://hlinksldjump" highlightClick="1"/>
          </p:cNvPr>
          <p:cNvSpPr/>
          <p:nvPr/>
        </p:nvSpPr>
        <p:spPr>
          <a:xfrm>
            <a:off x="4643438" y="6500834"/>
            <a:ext cx="428628" cy="357166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Управляющая кнопка: далее 41">
            <a:hlinkClick r:id="rId39" action="ppaction://hlinksldjump" highlightClick="1"/>
          </p:cNvPr>
          <p:cNvSpPr/>
          <p:nvPr/>
        </p:nvSpPr>
        <p:spPr>
          <a:xfrm>
            <a:off x="6215074" y="6572272"/>
            <a:ext cx="357190" cy="285728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Управляющая кнопка: далее 42">
            <a:hlinkClick r:id="rId40" action="ppaction://hlinksldjump" highlightClick="1"/>
          </p:cNvPr>
          <p:cNvSpPr/>
          <p:nvPr/>
        </p:nvSpPr>
        <p:spPr>
          <a:xfrm>
            <a:off x="7500958" y="6572272"/>
            <a:ext cx="357190" cy="285728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Управляющая кнопка: далее 43">
            <a:hlinkClick r:id="rId41" action="ppaction://hlinksldjump" highlightClick="1"/>
          </p:cNvPr>
          <p:cNvSpPr/>
          <p:nvPr/>
        </p:nvSpPr>
        <p:spPr>
          <a:xfrm>
            <a:off x="8786842" y="6572272"/>
            <a:ext cx="357158" cy="285728"/>
          </a:xfrm>
          <a:prstGeom prst="actionButtonForwardNex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Культура -30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Именно в это сворачивали длинные книги из папируса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Культура -40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Высота пирамиды</a:t>
            </a:r>
          </a:p>
          <a:p>
            <a:pPr algn="ctr"/>
            <a:r>
              <a:rPr lang="ru-RU" sz="3600" b="1" dirty="0" smtClean="0"/>
              <a:t>Хеопса….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27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Культура -50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С помощью таких часов в Египте определяли время…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571612"/>
            <a:ext cx="4676778" cy="3786214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Самый могущественный бог древнего Египта </a:t>
            </a: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Боги-10</a:t>
            </a: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3586174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Богиня покровительница женщин и их красоты </a:t>
            </a: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Боги-20</a:t>
            </a: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3943364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 Бог пустынь, бурь и непогоды. Главный судья загробного </a:t>
            </a:r>
            <a:br>
              <a:rPr lang="ru-RU" sz="3600" b="1" dirty="0" smtClean="0">
                <a:latin typeface="Comic Sans MS" pitchFamily="66" charset="0"/>
              </a:rPr>
            </a:br>
            <a:r>
              <a:rPr lang="ru-RU" sz="3600" b="1" dirty="0" smtClean="0">
                <a:latin typeface="Comic Sans MS" pitchFamily="66" charset="0"/>
              </a:rPr>
              <a:t>царства </a:t>
            </a: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Боги-30</a:t>
            </a: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086240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 В образе какого животного изображали богиню неба НУТ.</a:t>
            </a: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Боги-40</a:t>
            </a: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344329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Этот бог был в виде человека с головой змеи. </a:t>
            </a:r>
            <a:endParaRPr lang="ru-RU" sz="3600" b="1" dirty="0" smtClean="0">
              <a:latin typeface="Comic Sans MS" pitchFamily="66" charset="0"/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Боги-50</a:t>
            </a:r>
            <a:endParaRPr lang="ru-RU" dirty="0" smtClean="0">
              <a:solidFill>
                <a:srgbClr val="FFFF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7984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Религия-10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900486" cy="285752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Гробницы древнеегипетских фараонов</a:t>
            </a:r>
            <a:endParaRPr lang="ru-RU" sz="4000" b="1" dirty="0"/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5357819" y="857232"/>
            <a:ext cx="3340976" cy="47149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7984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Религия-20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3"/>
            <a:ext cx="3900486" cy="321471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Так назывался гроб умершего фараона</a:t>
            </a:r>
            <a:endParaRPr lang="ru-RU" sz="4000" b="1" dirty="0"/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5357819" y="857232"/>
            <a:ext cx="3340976" cy="47149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87205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Этот фараон совершил во </a:t>
            </a:r>
            <a:r>
              <a:rPr lang="en-US" sz="3600" b="1" dirty="0" smtClean="0">
                <a:latin typeface="Comic Sans MS" pitchFamily="66" charset="0"/>
              </a:rPr>
              <a:t>II </a:t>
            </a:r>
            <a:r>
              <a:rPr lang="ru-RU" sz="3600" b="1" dirty="0" smtClean="0">
                <a:latin typeface="Comic Sans MS" pitchFamily="66" charset="0"/>
              </a:rPr>
              <a:t>т.до н.э. завоевательные походы в Нубию, Ливию, Сирию и др. страны 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Фараоны-10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7984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Религия-30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63697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Этот предмет защищал</a:t>
            </a:r>
          </a:p>
          <a:p>
            <a:pPr algn="ctr"/>
            <a:r>
              <a:rPr lang="ru-RU" sz="4000" b="1" dirty="0" smtClean="0"/>
              <a:t>От злых духов</a:t>
            </a:r>
            <a:endParaRPr lang="ru-RU" sz="4000" b="1" dirty="0"/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5357819" y="857232"/>
            <a:ext cx="3340976" cy="47149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79849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Религия-40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63697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ru-RU" sz="4000" b="1" dirty="0" smtClean="0"/>
              <a:t>Тело натирали солью, высушивали, обматывали бинтами и получали…</a:t>
            </a:r>
            <a:endParaRPr lang="ru-RU" sz="4000" b="1" dirty="0"/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5357819" y="857232"/>
            <a:ext cx="3340976" cy="47149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900486" cy="79849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Религия-50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643050"/>
            <a:ext cx="3900486" cy="200026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Как проходил суд Осириса?</a:t>
            </a:r>
            <a:endParaRPr lang="ru-RU" sz="4000" b="1" dirty="0"/>
          </a:p>
        </p:txBody>
      </p:sp>
      <p:pic>
        <p:nvPicPr>
          <p:cNvPr id="5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6000" contrast="18000"/>
          </a:blip>
          <a:srcRect/>
          <a:stretch>
            <a:fillRect/>
          </a:stretch>
        </p:blipFill>
        <p:spPr bwMode="auto">
          <a:xfrm>
            <a:off x="5357819" y="857232"/>
            <a:ext cx="3340976" cy="4714908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556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походы -10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900486" cy="43402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Верховный главнокомандующий египетской армии</a:t>
            </a:r>
            <a:endParaRPr lang="ru-RU" sz="4000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462" r="18462"/>
          <a:stretch>
            <a:fillRect/>
          </a:stretch>
        </p:blipFill>
        <p:spPr>
          <a:xfrm>
            <a:off x="4643438" y="928670"/>
            <a:ext cx="3947155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556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походы -20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757610" cy="43402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Из этого материала изготавливали оружие в </a:t>
            </a:r>
            <a:r>
              <a:rPr lang="ru-RU" sz="4000" dirty="0" smtClean="0"/>
              <a:t>Е</a:t>
            </a:r>
            <a:r>
              <a:rPr lang="ru-RU" sz="4000" dirty="0" smtClean="0"/>
              <a:t>гипте</a:t>
            </a:r>
            <a:endParaRPr lang="ru-RU" sz="4000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462" r="18462"/>
          <a:stretch>
            <a:fillRect/>
          </a:stretch>
        </p:blipFill>
        <p:spPr>
          <a:xfrm>
            <a:off x="4643438" y="928670"/>
            <a:ext cx="3947155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556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походы -30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757610" cy="43402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Они охраняли фараона и получали плату из казны</a:t>
            </a:r>
            <a:endParaRPr lang="ru-RU" sz="4000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462" r="18462"/>
          <a:stretch>
            <a:fillRect/>
          </a:stretch>
        </p:blipFill>
        <p:spPr>
          <a:xfrm>
            <a:off x="4643438" y="928670"/>
            <a:ext cx="3947155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556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походы -40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757610" cy="43402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Из этих родов войск состояла египетская армия </a:t>
            </a:r>
            <a:endParaRPr lang="ru-RU" sz="4000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462" r="18462"/>
          <a:stretch>
            <a:fillRect/>
          </a:stretch>
        </p:blipFill>
        <p:spPr>
          <a:xfrm>
            <a:off x="4643438" y="928670"/>
            <a:ext cx="3947155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00420" cy="115568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Военные походы -50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6"/>
            <a:ext cx="3757610" cy="4340237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Какие страны и территории были завоеваны </a:t>
            </a:r>
            <a:r>
              <a:rPr lang="ru-RU" sz="4000" dirty="0" err="1" smtClean="0"/>
              <a:t>еиптянами</a:t>
            </a:r>
            <a:endParaRPr lang="ru-RU" sz="4000" dirty="0"/>
          </a:p>
        </p:txBody>
      </p:sp>
      <p:pic>
        <p:nvPicPr>
          <p:cNvPr id="5" name="Содержимое 4" descr="45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462" r="18462"/>
          <a:stretch>
            <a:fillRect/>
          </a:stretch>
        </p:blipFill>
        <p:spPr>
          <a:xfrm>
            <a:off x="4643438" y="928670"/>
            <a:ext cx="3947155" cy="5197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Письменность-10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Кого в </a:t>
            </a:r>
            <a:r>
              <a:rPr lang="ru-RU" sz="3600" b="1" dirty="0" smtClean="0"/>
              <a:t>Е</a:t>
            </a:r>
            <a:r>
              <a:rPr lang="ru-RU" sz="3600" b="1" dirty="0" smtClean="0"/>
              <a:t>гипте называли настоящим мудрецом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Письменность-20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Эти значки </a:t>
            </a:r>
            <a:r>
              <a:rPr lang="ru-RU" sz="3600" b="1" dirty="0" smtClean="0"/>
              <a:t>означают «Божественная речь»</a:t>
            </a:r>
            <a:endParaRPr lang="ru-RU" sz="3600" b="1" dirty="0" smtClean="0"/>
          </a:p>
          <a:p>
            <a:pPr algn="ctr"/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87205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 Пирамида этого фараона известна как одно из чудес света.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Фараоны-20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Письменность-30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Этого бога считали богом мудрости и письменности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Письменность-40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5"/>
            <a:ext cx="3900486" cy="2928959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 Из чего делали бумаги египтяне</a:t>
            </a:r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6172" cy="86993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Письменность-50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00486" cy="32797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Этим цветом писали первое слово абзаца</a:t>
            </a:r>
          </a:p>
          <a:p>
            <a:pPr algn="ctr"/>
            <a:endParaRPr lang="ru-RU" sz="3600" b="1" dirty="0"/>
          </a:p>
        </p:txBody>
      </p:sp>
      <p:pic>
        <p:nvPicPr>
          <p:cNvPr id="5" name="Содержимое 4" descr="Svitok_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4876" y="285728"/>
            <a:ext cx="3971924" cy="47149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87205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Гробница этого фараона обнаружена совершенно нетронутой. 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Фараоны-30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87205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 Как назвали людей, которые вели записи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Фараоны-40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557338"/>
            <a:ext cx="4676778" cy="4872058"/>
          </a:xfrm>
          <a:solidFill>
            <a:schemeClr val="accent3">
              <a:lumMod val="60000"/>
              <a:lumOff val="40000"/>
            </a:schemeClr>
          </a:solidFill>
          <a:ln w="76200" cap="flat">
            <a:solidFill>
              <a:srgbClr val="FFCC66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/>
            <a:r>
              <a:rPr lang="ru-RU" sz="3600" b="1" dirty="0" smtClean="0">
                <a:latin typeface="Comic Sans MS" pitchFamily="66" charset="0"/>
              </a:rPr>
              <a:t> Эта египетская женщина была женой фараона Эхнатона.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620713"/>
            <a:ext cx="3348037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FFFF66"/>
                </a:solidFill>
                <a:latin typeface="Comic Sans MS" pitchFamily="66" charset="0"/>
              </a:rPr>
              <a:t>Фараоны-50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Природа -10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971924" cy="299403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400" b="1" dirty="0" smtClean="0"/>
              <a:t>На этом материке находится Египет</a:t>
            </a:r>
            <a:endParaRPr lang="ru-RU" sz="4400" b="1" dirty="0"/>
          </a:p>
        </p:txBody>
      </p:sp>
      <p:pic>
        <p:nvPicPr>
          <p:cNvPr id="5" name="Содержимое 4" descr="1236331995788f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231" r="18231"/>
          <a:stretch>
            <a:fillRect/>
          </a:stretch>
        </p:blipFill>
        <p:spPr>
          <a:xfrm>
            <a:off x="5072066" y="1357298"/>
            <a:ext cx="35646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5562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Природа -20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14487"/>
            <a:ext cx="3971924" cy="2143141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Этот город был столицей Египта</a:t>
            </a:r>
            <a:endParaRPr lang="ru-RU" sz="4000" b="1" dirty="0"/>
          </a:p>
        </p:txBody>
      </p:sp>
      <p:pic>
        <p:nvPicPr>
          <p:cNvPr id="5" name="Содержимое 4" descr="1236331995788f.jpg"/>
          <p:cNvPicPr>
            <a:picLocks noGrp="1" noChangeAspect="1"/>
          </p:cNvPicPr>
          <p:nvPr>
            <p:ph idx="1"/>
          </p:nvPr>
        </p:nvPicPr>
        <p:blipFill>
          <a:blip r:embed="rId2"/>
          <a:srcRect l="18231" r="18231"/>
          <a:stretch>
            <a:fillRect/>
          </a:stretch>
        </p:blipFill>
        <p:spPr>
          <a:xfrm>
            <a:off x="5072066" y="1357298"/>
            <a:ext cx="3564625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439</Words>
  <PresentationFormat>Экран (4:3)</PresentationFormat>
  <Paragraphs>134</Paragraphs>
  <Slides>42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ДРЕВНИЙ ЕГИПЕТ</vt:lpstr>
      <vt:lpstr>Слайд 2</vt:lpstr>
      <vt:lpstr>Этот фараон совершил во II т.до н.э. завоевательные походы в Нубию, Ливию, Сирию и др. страны  </vt:lpstr>
      <vt:lpstr> Пирамида этого фараона известна как одно из чудес света.</vt:lpstr>
      <vt:lpstr>Гробница этого фараона обнаружена совершенно нетронутой. </vt:lpstr>
      <vt:lpstr> Как назвали людей, которые вели записи</vt:lpstr>
      <vt:lpstr> Эта египетская женщина была женой фараона Эхнатона.</vt:lpstr>
      <vt:lpstr>Природа -10</vt:lpstr>
      <vt:lpstr>Природа -20</vt:lpstr>
      <vt:lpstr>Природа -30</vt:lpstr>
      <vt:lpstr>Природа -40</vt:lpstr>
      <vt:lpstr>Природа -50</vt:lpstr>
      <vt:lpstr>Нил-10</vt:lpstr>
      <vt:lpstr>Нил-20</vt:lpstr>
      <vt:lpstr>Нил-30</vt:lpstr>
      <vt:lpstr>Нил-40</vt:lpstr>
      <vt:lpstr>Нил-50</vt:lpstr>
      <vt:lpstr>Культура -10</vt:lpstr>
      <vt:lpstr>Культура -20</vt:lpstr>
      <vt:lpstr>Культура -30</vt:lpstr>
      <vt:lpstr>Культура -40</vt:lpstr>
      <vt:lpstr>Культура -50</vt:lpstr>
      <vt:lpstr>Самый могущественный бог древнего Египта </vt:lpstr>
      <vt:lpstr>Богиня покровительница женщин и их красоты </vt:lpstr>
      <vt:lpstr> Бог пустынь, бурь и непогоды. Главный судья загробного  царства </vt:lpstr>
      <vt:lpstr> В образе какого животного изображали богиню неба НУТ.</vt:lpstr>
      <vt:lpstr>Этот бог был в виде человека с головой змеи. </vt:lpstr>
      <vt:lpstr>Религия-10</vt:lpstr>
      <vt:lpstr>Религия-20</vt:lpstr>
      <vt:lpstr>Религия-30</vt:lpstr>
      <vt:lpstr>Религия-40</vt:lpstr>
      <vt:lpstr>Религия-50</vt:lpstr>
      <vt:lpstr>Военные походы -10</vt:lpstr>
      <vt:lpstr>Военные походы -20</vt:lpstr>
      <vt:lpstr>Военные походы -30</vt:lpstr>
      <vt:lpstr>Военные походы -40</vt:lpstr>
      <vt:lpstr>Военные походы -50</vt:lpstr>
      <vt:lpstr>Письменность-10</vt:lpstr>
      <vt:lpstr>Письменность-20</vt:lpstr>
      <vt:lpstr>Письменность-30</vt:lpstr>
      <vt:lpstr>Письменность-40</vt:lpstr>
      <vt:lpstr>Письменность-50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ДРЕВНИЙ ЕГИПЕТ</dc:title>
  <cp:lastModifiedBy>Лена</cp:lastModifiedBy>
  <cp:revision>15</cp:revision>
  <dcterms:modified xsi:type="dcterms:W3CDTF">2010-09-25T17:47:13Z</dcterms:modified>
</cp:coreProperties>
</file>