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2" r:id="rId3"/>
    <p:sldId id="258" r:id="rId4"/>
    <p:sldId id="266" r:id="rId5"/>
    <p:sldId id="267" r:id="rId6"/>
    <p:sldId id="270" r:id="rId7"/>
    <p:sldId id="271" r:id="rId8"/>
    <p:sldId id="293" r:id="rId9"/>
    <p:sldId id="269" r:id="rId10"/>
    <p:sldId id="275" r:id="rId11"/>
    <p:sldId id="295" r:id="rId12"/>
    <p:sldId id="260" r:id="rId13"/>
    <p:sldId id="294" r:id="rId14"/>
    <p:sldId id="29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D614311C-F539-40DA-AA5E-EED4098392E2}">
          <p14:sldIdLst>
            <p14:sldId id="256"/>
            <p14:sldId id="258"/>
          </p14:sldIdLst>
        </p14:section>
        <p14:section name="Раздел без заголовка" id="{959243C0-ABD2-409C-A564-C4EC55B32388}">
          <p14:sldIdLst>
            <p14:sldId id="269"/>
            <p14:sldId id="266"/>
            <p14:sldId id="267"/>
            <p14:sldId id="270"/>
            <p14:sldId id="271"/>
            <p14:sldId id="275"/>
            <p14:sldId id="268"/>
            <p14:sldId id="281"/>
            <p14:sldId id="282"/>
            <p14:sldId id="290"/>
            <p14:sldId id="291"/>
            <p14:sldId id="260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78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DFA28-87F8-40C8-9560-6BEF5C9E4EF3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63888" y="4077072"/>
            <a:ext cx="4340026" cy="1728787"/>
          </a:xfrm>
        </p:spPr>
        <p:txBody>
          <a:bodyPr>
            <a:noAutofit/>
          </a:bodyPr>
          <a:lstStyle/>
          <a:p>
            <a:pPr algn="r">
              <a:spcBef>
                <a:spcPts val="0"/>
              </a:spcBef>
              <a:buNone/>
            </a:pP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Михайлова Алла Олеговна</a:t>
            </a:r>
          </a:p>
          <a:p>
            <a:pPr algn="r">
              <a:spcBef>
                <a:spcPts val="0"/>
              </a:spcBef>
              <a:buNone/>
            </a:pP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Педагог-организатор ОБЖ МБОУ «</a:t>
            </a:r>
            <a:r>
              <a:rPr lang="ru-RU" sz="20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Овгортская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ШИС ОО»</a:t>
            </a:r>
          </a:p>
          <a:p>
            <a:pPr algn="r">
              <a:spcBef>
                <a:spcPts val="0"/>
              </a:spcBef>
              <a:buNone/>
            </a:pPr>
            <a:r>
              <a:rPr lang="ru-RU" sz="20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Шурышкарский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район</a:t>
            </a:r>
            <a:endParaRPr lang="ru-RU" sz="20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endParaRPr lang="ru-RU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555776" y="2060848"/>
            <a:ext cx="5400600" cy="15121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ru-RU" sz="2000" b="1" i="1" dirty="0" smtClean="0"/>
              <a:t>Формирование гражданской ответственности и патриотизма </a:t>
            </a:r>
            <a:endParaRPr lang="ru-RU" sz="2000" i="1" dirty="0" smtClean="0"/>
          </a:p>
          <a:p>
            <a:pPr algn="ctr"/>
            <a:r>
              <a:rPr lang="ru-RU" sz="2000" b="1" i="1" dirty="0" smtClean="0"/>
              <a:t>(совершенствование методики преподавания уроков ОБЖ)</a:t>
            </a:r>
            <a:endParaRPr lang="ru-RU" sz="2000" i="1" dirty="0" smtClean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800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842448" cy="1600200"/>
          </a:xfrm>
        </p:spPr>
        <p:txBody>
          <a:bodyPr>
            <a:noAutofit/>
          </a:bodyPr>
          <a:lstStyle/>
          <a:p>
            <a:r>
              <a:rPr lang="ru-RU" sz="3600" b="1" u="sng" dirty="0" smtClean="0">
                <a:latin typeface="+mn-lt"/>
                <a:ea typeface="Times New Roman"/>
              </a:rPr>
              <a:t>ВИЗУАЛ. АУДИАЛ. </a:t>
            </a:r>
            <a:r>
              <a:rPr lang="ru-RU" sz="3600" b="1" u="sng" dirty="0" smtClean="0">
                <a:latin typeface="+mn-lt"/>
              </a:rPr>
              <a:t>КИНЕСТЕТИКИ.</a:t>
            </a:r>
            <a:endParaRPr lang="ru-RU" sz="36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7664" y="1916832"/>
            <a:ext cx="6679704" cy="4318248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 </a:t>
            </a:r>
            <a:r>
              <a:rPr lang="ru-RU" b="1" u="sng" dirty="0" err="1" smtClean="0"/>
              <a:t>Визуал</a:t>
            </a:r>
            <a:r>
              <a:rPr lang="ru-RU" dirty="0" smtClean="0"/>
              <a:t> помнит то, что видел, запоминает картинами. От него можно требовать</a:t>
            </a:r>
            <a:r>
              <a:rPr lang="ru-RU" dirty="0" smtClean="0">
                <a:sym typeface="Symbol"/>
              </a:rPr>
              <a:t></a:t>
            </a:r>
            <a:r>
              <a:rPr lang="ru-RU" dirty="0" smtClean="0"/>
              <a:t> быстрого ответа на поставленный вопрос и в работе с ним целесообразно использовать схемы, таблицы, наглядные пособия; самостоятельную работу с текстом.</a:t>
            </a:r>
          </a:p>
          <a:p>
            <a:r>
              <a:rPr lang="ru-RU" dirty="0" smtClean="0"/>
              <a:t> </a:t>
            </a:r>
            <a:r>
              <a:rPr lang="ru-RU" b="1" u="sng" dirty="0" err="1" smtClean="0"/>
              <a:t>Аудиал</a:t>
            </a:r>
            <a:r>
              <a:rPr lang="ru-RU" dirty="0" smtClean="0"/>
              <a:t> помнит то, что обсуждал, запоминает, слушая, лучше использовать беседы, рассказ, устное объяснение,  больше времени и терпения со стороны учителей и домашних. Он помнит общее впечатление. Запоминает двигаясь.</a:t>
            </a:r>
          </a:p>
          <a:p>
            <a:r>
              <a:rPr lang="ru-RU" b="1" u="sng" dirty="0" smtClean="0"/>
              <a:t> </a:t>
            </a:r>
            <a:r>
              <a:rPr lang="ru-RU" b="1" u="sng" dirty="0" err="1" smtClean="0"/>
              <a:t>Кинестетики</a:t>
            </a:r>
            <a:r>
              <a:rPr lang="ru-RU" dirty="0" smtClean="0"/>
              <a:t> предпочитают медленную скорость изложения материала и выполнение работы практического характера.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907817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7664" y="1916832"/>
            <a:ext cx="6679704" cy="43182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u="sng" dirty="0" smtClean="0"/>
              <a:t>Мало знать, надо и применять.</a:t>
            </a:r>
            <a:endParaRPr lang="ru-RU" dirty="0" smtClean="0"/>
          </a:p>
          <a:p>
            <a:pPr>
              <a:buNone/>
            </a:pPr>
            <a:r>
              <a:rPr lang="ru-RU" b="1" u="sng" dirty="0" smtClean="0"/>
              <a:t>Мало </a:t>
            </a:r>
            <a:r>
              <a:rPr lang="ru-RU" b="1" u="sng" dirty="0" smtClean="0"/>
              <a:t>очень хотеть, надо и делать!</a:t>
            </a:r>
            <a:endParaRPr lang="ru-RU" dirty="0" smtClean="0"/>
          </a:p>
          <a:p>
            <a:pPr algn="r">
              <a:buNone/>
            </a:pPr>
            <a:r>
              <a:rPr lang="ru-RU" b="1" dirty="0" smtClean="0"/>
              <a:t>А. Кларк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907817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75656" y="889844"/>
            <a:ext cx="691276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овышение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качества знаний, активности, интереса учащихся к предмету и творческой самостоятельности на занятиях по ОБЖ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появлением в школе компьютера поставленные задачи стали реально выполнимы, так как современные условия позволяют учащимся с интересом подойти к изучению учебных дисциплин.  </a:t>
            </a:r>
            <a:endParaRPr lang="ru-RU" sz="24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Главная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идея моего опыта – использование информационных технологий в курсе преподавания предмета «Основы безопасности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жизнедеятельности»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306746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842448" cy="1600200"/>
          </a:xfrm>
        </p:spPr>
        <p:txBody>
          <a:bodyPr>
            <a:noAutofit/>
          </a:bodyPr>
          <a:lstStyle/>
          <a:p>
            <a:r>
              <a:rPr lang="ru-RU" sz="3600" dirty="0" smtClean="0"/>
              <a:t>Главные итоги  применения ИКТ в учебном процессе: </a:t>
            </a:r>
            <a:br>
              <a:rPr lang="ru-RU" sz="3600" dirty="0" smtClean="0"/>
            </a:b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7664" y="1916832"/>
            <a:ext cx="6679704" cy="4318248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dirty="0" smtClean="0"/>
              <a:t>Рост уровня самостоятельности и самодеятельности учащихся на уроке; </a:t>
            </a:r>
          </a:p>
          <a:p>
            <a:pPr lvl="0"/>
            <a:r>
              <a:rPr lang="ru-RU" dirty="0" smtClean="0"/>
              <a:t>Положительное отношение учащихся к предмету ОБЖ, к учителю, друг к другу; </a:t>
            </a:r>
          </a:p>
          <a:p>
            <a:pPr lvl="0"/>
            <a:r>
              <a:rPr lang="ru-RU" dirty="0" smtClean="0"/>
              <a:t>Обозначение объективной направленности деятельности учеников на развитие своей личности; </a:t>
            </a:r>
          </a:p>
          <a:p>
            <a:pPr lvl="0"/>
            <a:r>
              <a:rPr lang="ru-RU" dirty="0" smtClean="0"/>
              <a:t>Появление и рост у учащихся познавательного интереса; </a:t>
            </a:r>
          </a:p>
          <a:p>
            <a:pPr lvl="0"/>
            <a:r>
              <a:rPr lang="ru-RU" dirty="0" smtClean="0"/>
              <a:t>Воспитательная и развивающая подвижка личности, возникшая в ходе урока.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907817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916832"/>
            <a:ext cx="7543800" cy="431824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 smtClean="0">
                <a:latin typeface="Segoe Script" pitchFamily="34" charset="0"/>
              </a:rPr>
              <a:t>Спасибо за внимание! </a:t>
            </a:r>
            <a:r>
              <a:rPr lang="ru-RU" sz="4400" b="1" dirty="0" smtClean="0">
                <a:latin typeface="Segoe Script" pitchFamily="34" charset="0"/>
                <a:sym typeface="Wingdings" pitchFamily="2" charset="2"/>
              </a:rPr>
              <a:t></a:t>
            </a:r>
            <a:endParaRPr lang="ru-RU" sz="4400" b="1" dirty="0">
              <a:latin typeface="Segoe Scrip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907817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331640" y="3573016"/>
            <a:ext cx="7416824" cy="1265486"/>
          </a:xfrm>
        </p:spPr>
        <p:txBody>
          <a:bodyPr>
            <a:noAutofit/>
          </a:bodyPr>
          <a:lstStyle/>
          <a:p>
            <a:pPr algn="r"/>
            <a:r>
              <a:rPr lang="ru-RU" sz="3600" dirty="0" smtClean="0">
                <a:latin typeface="Monotype Corsiva" pitchFamily="66" charset="0"/>
              </a:rPr>
              <a:t>Для граждан России особенно важны</a:t>
            </a:r>
            <a:br>
              <a:rPr lang="ru-RU" sz="3600" dirty="0" smtClean="0">
                <a:latin typeface="Monotype Corsiva" pitchFamily="66" charset="0"/>
              </a:rPr>
            </a:br>
            <a:r>
              <a:rPr lang="ru-RU" sz="3600" dirty="0" smtClean="0">
                <a:latin typeface="Monotype Corsiva" pitchFamily="66" charset="0"/>
              </a:rPr>
              <a:t>моральные устои.</a:t>
            </a:r>
            <a:br>
              <a:rPr lang="ru-RU" sz="3600" dirty="0" smtClean="0">
                <a:latin typeface="Monotype Corsiva" pitchFamily="66" charset="0"/>
              </a:rPr>
            </a:br>
            <a:r>
              <a:rPr lang="ru-RU" sz="3600" dirty="0" smtClean="0">
                <a:latin typeface="Monotype Corsiva" pitchFamily="66" charset="0"/>
              </a:rPr>
              <a:t>Именно они составляют стержень</a:t>
            </a:r>
            <a:br>
              <a:rPr lang="ru-RU" sz="3600" dirty="0" smtClean="0">
                <a:latin typeface="Monotype Corsiva" pitchFamily="66" charset="0"/>
              </a:rPr>
            </a:br>
            <a:r>
              <a:rPr lang="ru-RU" sz="3600" dirty="0" smtClean="0">
                <a:latin typeface="Monotype Corsiva" pitchFamily="66" charset="0"/>
              </a:rPr>
              <a:t>Патриотизма, без этого России</a:t>
            </a:r>
            <a:br>
              <a:rPr lang="ru-RU" sz="3600" dirty="0" smtClean="0">
                <a:latin typeface="Monotype Corsiva" pitchFamily="66" charset="0"/>
              </a:rPr>
            </a:br>
            <a:r>
              <a:rPr lang="ru-RU" sz="3600" dirty="0" smtClean="0">
                <a:latin typeface="Monotype Corsiva" pitchFamily="66" charset="0"/>
              </a:rPr>
              <a:t>Пришлось бы забыть и о национальном</a:t>
            </a:r>
            <a:br>
              <a:rPr lang="ru-RU" sz="3600" dirty="0" smtClean="0">
                <a:latin typeface="Monotype Corsiva" pitchFamily="66" charset="0"/>
              </a:rPr>
            </a:br>
            <a:r>
              <a:rPr lang="ru-RU" sz="3600" dirty="0" smtClean="0">
                <a:latin typeface="Monotype Corsiva" pitchFamily="66" charset="0"/>
              </a:rPr>
              <a:t>суверенитете.</a:t>
            </a:r>
            <a:br>
              <a:rPr lang="ru-RU" sz="3600" dirty="0" smtClean="0">
                <a:latin typeface="Monotype Corsiva" pitchFamily="66" charset="0"/>
              </a:rPr>
            </a:br>
            <a:r>
              <a:rPr lang="ru-RU" sz="3600" dirty="0" smtClean="0">
                <a:latin typeface="Monotype Corsiva" pitchFamily="66" charset="0"/>
              </a:rPr>
              <a:t>В.В.Путин</a:t>
            </a:r>
            <a:br>
              <a:rPr lang="ru-RU" sz="3600" dirty="0" smtClean="0">
                <a:latin typeface="Monotype Corsiva" pitchFamily="66" charset="0"/>
              </a:rPr>
            </a:br>
            <a:endParaRPr lang="ru-RU" sz="3600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331640" y="2276872"/>
            <a:ext cx="7416824" cy="2561630"/>
          </a:xfrm>
        </p:spPr>
        <p:txBody>
          <a:bodyPr>
            <a:noAutofit/>
          </a:bodyPr>
          <a:lstStyle/>
          <a:p>
            <a:r>
              <a:rPr lang="ru-RU" sz="3600" i="1" dirty="0" smtClean="0"/>
              <a:t>Методы обучения,  используемые на уроках ОБЖ</a:t>
            </a:r>
            <a:r>
              <a:rPr lang="ru-RU" sz="3600" i="1" dirty="0" smtClean="0"/>
              <a:t>.</a:t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>«Как сделать урок интересным»</a:t>
            </a:r>
            <a:br>
              <a:rPr lang="ru-RU" sz="3600" i="1" dirty="0" smtClean="0"/>
            </a:br>
            <a:endParaRPr lang="ru-RU" sz="3600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7664" y="1700808"/>
            <a:ext cx="7050360" cy="4687416"/>
          </a:xfrm>
        </p:spPr>
        <p:txBody>
          <a:bodyPr>
            <a:normAutofit/>
          </a:bodyPr>
          <a:lstStyle/>
          <a:p>
            <a:r>
              <a:rPr lang="ru-RU" dirty="0" smtClean="0"/>
              <a:t>Метод обучения - это система регулятивных принципов и правил организации педагогически целесообразного взаимодействия педагога и учащихся, применяемая для определенного круга задач обучения, развития и воспитания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772120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8208912" cy="952128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Классификация методов обучения 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340768"/>
            <a:ext cx="7488832" cy="496855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800" i="1" dirty="0" smtClean="0"/>
              <a:t>По источникам передачи и характеру восприятия информации - система традиционных </a:t>
            </a:r>
            <a:r>
              <a:rPr lang="ru-RU" sz="2800" i="1" dirty="0" smtClean="0"/>
              <a:t>методов (</a:t>
            </a:r>
            <a:r>
              <a:rPr lang="ru-RU" sz="2800" i="1" dirty="0" err="1" smtClean="0"/>
              <a:t>Е.Я.Голант</a:t>
            </a:r>
            <a:r>
              <a:rPr lang="ru-RU" sz="2800" i="1" dirty="0" smtClean="0"/>
              <a:t>, И.Т.Огородников, C.И. Перовский</a:t>
            </a:r>
            <a:r>
              <a:rPr lang="ru-RU" sz="2800" i="1" dirty="0" smtClean="0"/>
              <a:t>)</a:t>
            </a:r>
          </a:p>
          <a:p>
            <a:pPr algn="just"/>
            <a:r>
              <a:rPr lang="ru-RU" sz="2800" i="1" dirty="0" smtClean="0"/>
              <a:t>По характеру взаимной деятельности учителя и учащихся - система методов обучения </a:t>
            </a:r>
            <a:r>
              <a:rPr lang="ru-RU" sz="2800" i="1" dirty="0" err="1" smtClean="0"/>
              <a:t>И.Я.Лернера</a:t>
            </a:r>
            <a:r>
              <a:rPr lang="ru-RU" sz="2800" i="1" dirty="0" smtClean="0"/>
              <a:t> - </a:t>
            </a:r>
            <a:r>
              <a:rPr lang="ru-RU" sz="2800" i="1" dirty="0" err="1" smtClean="0"/>
              <a:t>М.Н.Скаткина</a:t>
            </a:r>
            <a:endParaRPr lang="ru-RU" sz="2800" i="1" dirty="0" smtClean="0"/>
          </a:p>
          <a:p>
            <a:pPr algn="just"/>
            <a:r>
              <a:rPr lang="ru-RU" sz="2800" i="1" dirty="0" smtClean="0"/>
              <a:t>По основным компонентам деятельности учителя - система методов Ю.К. </a:t>
            </a:r>
            <a:r>
              <a:rPr lang="ru-RU" sz="2800" i="1" dirty="0" err="1" smtClean="0"/>
              <a:t>Бабанского</a:t>
            </a:r>
            <a:endParaRPr lang="ru-RU" sz="2800" i="1" dirty="0" smtClean="0"/>
          </a:p>
          <a:p>
            <a:pPr algn="just"/>
            <a:r>
              <a:rPr lang="ru-RU" sz="2800" i="1" dirty="0" smtClean="0"/>
              <a:t>По сочетанию внешнего и внутреннего в деятельности учителя и учащегося - система методов М.И. </a:t>
            </a:r>
            <a:r>
              <a:rPr lang="ru-RU" sz="2800" i="1" dirty="0" err="1" smtClean="0"/>
              <a:t>Махмутова</a:t>
            </a:r>
            <a:r>
              <a:rPr lang="ru-RU" sz="2800" i="1" dirty="0" smtClean="0"/>
              <a:t> </a:t>
            </a:r>
            <a:r>
              <a:rPr lang="ru-RU" sz="2800" i="1" dirty="0" smtClean="0"/>
              <a:t>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116800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6781800" cy="1152128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При выборе и сочетании методов обучения необходимо руководствоваться следующими критериями: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84784"/>
            <a:ext cx="8280920" cy="4824536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ru-RU" dirty="0" smtClean="0"/>
              <a:t>соответствие целям и задачам обучения и развития;</a:t>
            </a:r>
            <a:endParaRPr lang="ru-RU" sz="1800" dirty="0" smtClean="0"/>
          </a:p>
          <a:p>
            <a:pPr lvl="1"/>
            <a:r>
              <a:rPr lang="ru-RU" dirty="0" smtClean="0"/>
              <a:t>соответствие содержанию темы урока;</a:t>
            </a:r>
            <a:endParaRPr lang="ru-RU" sz="1800" dirty="0" smtClean="0"/>
          </a:p>
          <a:p>
            <a:pPr lvl="1"/>
            <a:r>
              <a:rPr lang="ru-RU" dirty="0" smtClean="0"/>
              <a:t>соответствие реальным учебным возможностям школьников: возрастным (физическим, психическим), уровню подготовленности (</a:t>
            </a:r>
            <a:r>
              <a:rPr lang="ru-RU" dirty="0" err="1" smtClean="0"/>
              <a:t>обученности</a:t>
            </a:r>
            <a:r>
              <a:rPr lang="ru-RU" dirty="0" smtClean="0"/>
              <a:t>, развитости, воспитанности), особенностям класса;</a:t>
            </a:r>
            <a:endParaRPr lang="ru-RU" sz="1800" dirty="0" smtClean="0"/>
          </a:p>
          <a:p>
            <a:pPr lvl="1"/>
            <a:r>
              <a:rPr lang="ru-RU" dirty="0" smtClean="0"/>
              <a:t>соответствие имеющимся условиям и отведенному для обучения времени;</a:t>
            </a:r>
            <a:endParaRPr lang="ru-RU" sz="1800" dirty="0" smtClean="0"/>
          </a:p>
          <a:p>
            <a:pPr lvl="1"/>
            <a:r>
              <a:rPr lang="ru-RU" dirty="0" smtClean="0"/>
              <a:t>соответствие возможностям самих учителей. Эти возможности определяются их предшествующим опытом, методической подготовленностью, уровнем психолого-педагогической подготовки.</a:t>
            </a:r>
            <a:endParaRPr lang="ru-RU" sz="1800" dirty="0" smtClean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866748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7848872" cy="864096"/>
          </a:xfrm>
        </p:spPr>
        <p:txBody>
          <a:bodyPr>
            <a:normAutofit fontScale="90000"/>
          </a:bodyPr>
          <a:lstStyle/>
          <a:p>
            <a:r>
              <a:rPr lang="ru-RU" sz="3600" b="1" u="sng" dirty="0" smtClean="0"/>
              <a:t>Как заинтересовать детей </a:t>
            </a:r>
            <a:r>
              <a:rPr lang="ru-RU" sz="3600" b="1" u="sng" dirty="0" smtClean="0"/>
              <a:t/>
            </a:r>
            <a:br>
              <a:rPr lang="ru-RU" sz="3600" b="1" u="sng" dirty="0" smtClean="0"/>
            </a:br>
            <a:r>
              <a:rPr lang="ru-RU" sz="3600" b="1" u="sng" dirty="0" smtClean="0"/>
              <a:t>на </a:t>
            </a:r>
            <a:r>
              <a:rPr lang="ru-RU" sz="3600" b="1" u="sng" dirty="0" smtClean="0"/>
              <a:t>уроках ОБЖ?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9672" y="2348880"/>
            <a:ext cx="6247656" cy="31661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Метод использования </a:t>
            </a:r>
            <a:r>
              <a:rPr lang="ru-RU" dirty="0" smtClean="0"/>
              <a:t>ИКТ </a:t>
            </a:r>
            <a:r>
              <a:rPr lang="ru-RU" dirty="0" smtClean="0"/>
              <a:t>технологий!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020005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7848872" cy="864096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002060"/>
                </a:solidFill>
              </a:rPr>
              <a:t>ОБЖ – ВАЖНЫЙ ПРЕДМЕТ!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1628800"/>
            <a:ext cx="6607696" cy="38862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4800" b="1" dirty="0" smtClean="0"/>
          </a:p>
          <a:p>
            <a:pPr algn="ctr">
              <a:buNone/>
            </a:pPr>
            <a:r>
              <a:rPr lang="ru-RU" sz="4800" b="1" dirty="0" smtClean="0"/>
              <a:t>Быть </a:t>
            </a:r>
            <a:r>
              <a:rPr lang="ru-RU" sz="4800" b="1" dirty="0" smtClean="0"/>
              <a:t>в жизни можешь ты хоть </a:t>
            </a:r>
            <a:r>
              <a:rPr lang="ru-RU" sz="4800" b="1" dirty="0" smtClean="0"/>
              <a:t>кем,</a:t>
            </a:r>
            <a:r>
              <a:rPr lang="ru-RU" sz="4800" dirty="0" smtClean="0"/>
              <a:t> </a:t>
            </a:r>
            <a:r>
              <a:rPr lang="ru-RU" sz="4800" b="1" dirty="0" smtClean="0"/>
              <a:t>но </a:t>
            </a:r>
            <a:r>
              <a:rPr lang="ru-RU" sz="4800" b="1" dirty="0" smtClean="0"/>
              <a:t>ОБЖ ты знать </a:t>
            </a:r>
            <a:r>
              <a:rPr lang="ru-RU" sz="4800" b="1" dirty="0" smtClean="0"/>
              <a:t>обязан!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xmlns="" val="32020005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620688"/>
            <a:ext cx="7992888" cy="864096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Приёмы </a:t>
            </a:r>
            <a:r>
              <a:rPr lang="ru-RU" sz="3600" dirty="0" smtClean="0"/>
              <a:t>учебной деятельности:</a:t>
            </a:r>
            <a:br>
              <a:rPr lang="ru-RU" sz="3600" dirty="0" smtClean="0"/>
            </a:b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556792"/>
            <a:ext cx="7488832" cy="381642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 синтез (составление задач, кроссвордов, чайнвордов и т.д.);</a:t>
            </a:r>
          </a:p>
          <a:p>
            <a:r>
              <a:rPr lang="ru-RU" dirty="0" smtClean="0"/>
              <a:t> задания на время;</a:t>
            </a:r>
          </a:p>
          <a:p>
            <a:r>
              <a:rPr lang="ru-RU" dirty="0" smtClean="0"/>
              <a:t> проекты, презентации;</a:t>
            </a:r>
          </a:p>
          <a:p>
            <a:r>
              <a:rPr lang="ru-RU" dirty="0" smtClean="0"/>
              <a:t>анализ;</a:t>
            </a:r>
          </a:p>
          <a:p>
            <a:r>
              <a:rPr lang="ru-RU" dirty="0" smtClean="0"/>
              <a:t> логические, нестандартные задания;</a:t>
            </a:r>
          </a:p>
          <a:p>
            <a:r>
              <a:rPr lang="ru-RU" dirty="0" smtClean="0"/>
              <a:t> игровые </a:t>
            </a:r>
            <a:r>
              <a:rPr lang="ru-RU" dirty="0" smtClean="0"/>
              <a:t>уроки;</a:t>
            </a:r>
          </a:p>
          <a:p>
            <a:r>
              <a:rPr lang="ru-RU" dirty="0" smtClean="0"/>
              <a:t> задания на поиск ошибок и др.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754648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FF7F7F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273</TotalTime>
  <Words>517</Words>
  <Application>Microsoft Office PowerPoint</Application>
  <PresentationFormat>Экран (4:3)</PresentationFormat>
  <Paragraphs>50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Для граждан России особенно важны моральные устои. Именно они составляют стержень Патриотизма, без этого России Пришлось бы забыть и о национальном суверенитете. В.В.Путин </vt:lpstr>
      <vt:lpstr>Методы обучения,  используемые на уроках ОБЖ.  «Как сделать урок интересным» </vt:lpstr>
      <vt:lpstr>Слайд 4</vt:lpstr>
      <vt:lpstr>Классификация методов обучения </vt:lpstr>
      <vt:lpstr>При выборе и сочетании методов обучения необходимо руководствоваться следующими критериями:</vt:lpstr>
      <vt:lpstr>Как заинтересовать детей  на уроках ОБЖ? </vt:lpstr>
      <vt:lpstr>ОБЖ – ВАЖНЫЙ ПРЕДМЕТ!</vt:lpstr>
      <vt:lpstr> Приёмы учебной деятельности: </vt:lpstr>
      <vt:lpstr>ВИЗУАЛ. АУДИАЛ. КИНЕСТЕТИКИ.</vt:lpstr>
      <vt:lpstr>Слайд 11</vt:lpstr>
      <vt:lpstr>Слайд 12</vt:lpstr>
      <vt:lpstr>Главные итоги  применения ИКТ в учебном процессе:  </vt:lpstr>
      <vt:lpstr>Слайд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Михаил</cp:lastModifiedBy>
  <cp:revision>27</cp:revision>
  <dcterms:created xsi:type="dcterms:W3CDTF">2013-08-17T08:34:50Z</dcterms:created>
  <dcterms:modified xsi:type="dcterms:W3CDTF">2015-11-27T07:05:26Z</dcterms:modified>
</cp:coreProperties>
</file>