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0" r:id="rId4"/>
    <p:sldId id="261" r:id="rId5"/>
    <p:sldId id="290" r:id="rId6"/>
    <p:sldId id="264" r:id="rId7"/>
    <p:sldId id="266" r:id="rId8"/>
    <p:sldId id="289" r:id="rId9"/>
    <p:sldId id="267" r:id="rId10"/>
    <p:sldId id="268" r:id="rId11"/>
    <p:sldId id="270" r:id="rId12"/>
    <p:sldId id="272" r:id="rId13"/>
    <p:sldId id="271" r:id="rId14"/>
    <p:sldId id="273" r:id="rId15"/>
    <p:sldId id="275" r:id="rId16"/>
    <p:sldId id="277" r:id="rId17"/>
    <p:sldId id="278" r:id="rId18"/>
    <p:sldId id="279" r:id="rId19"/>
    <p:sldId id="280" r:id="rId20"/>
    <p:sldId id="282" r:id="rId21"/>
    <p:sldId id="286" r:id="rId22"/>
    <p:sldId id="288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2ACF6A-ABCD-439A-840B-B0B95C416DBA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1FDB-938B-4EA9-B764-859A23D786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5;&#1088;&#1072;&#1074;&#1086;&#1087;&#1080;&#1089;&#1072;&#1085;&#1080;&#1077;%20&#1073;&#1077;&#1079;&#1091;&#1076;&#1072;&#1088;&#1085;&#1099;&#1093;%20&#1075;&#1083;&#1072;&#1089;&#1085;&#1099;&#1093;%20&#1074;%20&#1082;&#1086;&#1088;&#1085;&#1077;%203%20&#1082;&#1083;&#1072;&#1089;&#1089;\&#1054;&#1089;&#1077;&#1085;&#1100;%20&#1079;&#1086;&#1083;&#1086;&#1090;&#1072;&#1103;%20&#1052;&#1080;&#1085;&#1091;&#1089;&#1086;&#1074;&#1082;&#1072;.mp3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1;&#1072;&#1088;&#1073;&#1072;&#1088;&#1080;&#1082;&#1080;%20&#1055;&#1077;&#1089;&#1085;&#1103;%20&#1087;&#1088;&#1086;%20&#1076;&#1088;&#1091;&#1078;&#1073;&#1091;%20&#1084;&#1080;&#1085;&#1091;&#1089;&#1086;&#1074;&#1082;&#1072;.mp3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32147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«Правописание слов с безударными гласными в корне»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Урок русского языка </a:t>
            </a:r>
            <a:br>
              <a:rPr lang="ru-RU" sz="2000" dirty="0" smtClean="0"/>
            </a:br>
            <a:r>
              <a:rPr lang="ru-RU" sz="2000" dirty="0" smtClean="0"/>
              <a:t>3 класс</a:t>
            </a:r>
            <a:br>
              <a:rPr lang="ru-RU" sz="2000" dirty="0" smtClean="0"/>
            </a:br>
            <a:r>
              <a:rPr lang="ru-RU" sz="2000" dirty="0" smtClean="0"/>
              <a:t>УМК «Школа России»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786322"/>
            <a:ext cx="3286148" cy="1428760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+mj-lt"/>
              </a:rPr>
              <a:t>Боровлёва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В.В.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Учитель начальных классов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МБОУ СОШ №10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+mj-lt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. Воронеж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 «Секрет – ответ»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* </a:t>
            </a:r>
            <a:r>
              <a:rPr lang="ru-RU" sz="2900" b="1" dirty="0" smtClean="0"/>
              <a:t>3</a:t>
            </a:r>
            <a:r>
              <a:rPr lang="ru-RU" sz="2900" b="1" dirty="0"/>
              <a:t>. Под какой цифрой проверочное слово для слова «кленовый»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dirty="0"/>
              <a:t>1) кленовая</a:t>
            </a:r>
            <a:br>
              <a:rPr lang="ru-RU" sz="2900" dirty="0"/>
            </a:br>
            <a:r>
              <a:rPr lang="ru-RU" sz="2900" dirty="0"/>
              <a:t>2) клиника</a:t>
            </a:r>
            <a:br>
              <a:rPr lang="ru-RU" sz="2900" dirty="0"/>
            </a:br>
            <a:r>
              <a:rPr lang="ru-RU" sz="2900" dirty="0"/>
              <a:t>3) клёны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 smtClean="0"/>
              <a:t>*4</a:t>
            </a:r>
            <a:r>
              <a:rPr lang="ru-RU" sz="2900" b="1" dirty="0"/>
              <a:t>. В какой строчке во всех словах пропущена буква «О»: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dirty="0" smtClean="0"/>
              <a:t>1)В</a:t>
            </a:r>
            <a:r>
              <a:rPr lang="ru-RU" sz="2900" dirty="0"/>
              <a:t>. </a:t>
            </a:r>
            <a:r>
              <a:rPr lang="ru-RU" sz="2900" dirty="0" err="1"/>
              <a:t>лчата</a:t>
            </a:r>
            <a:r>
              <a:rPr lang="ru-RU" sz="2900" dirty="0"/>
              <a:t>, г. </a:t>
            </a:r>
            <a:r>
              <a:rPr lang="ru-RU" sz="2900" dirty="0" err="1"/>
              <a:t>лчата</a:t>
            </a:r>
            <a:r>
              <a:rPr lang="ru-RU" sz="2900" dirty="0"/>
              <a:t>, </a:t>
            </a:r>
            <a:r>
              <a:rPr lang="ru-RU" sz="2900" dirty="0" err="1"/>
              <a:t>з</a:t>
            </a:r>
            <a:r>
              <a:rPr lang="ru-RU" sz="2900" dirty="0"/>
              <a:t>. </a:t>
            </a:r>
            <a:r>
              <a:rPr lang="ru-RU" sz="2900" dirty="0" err="1"/>
              <a:t>йчата</a:t>
            </a:r>
            <a:r>
              <a:rPr lang="ru-RU" sz="2900" dirty="0"/>
              <a:t>, к. </a:t>
            </a:r>
            <a:r>
              <a:rPr lang="ru-RU" sz="2900" dirty="0" err="1"/>
              <a:t>злята</a:t>
            </a:r>
            <a:r>
              <a:rPr lang="ru-RU" sz="2900" dirty="0"/>
              <a:t>.</a:t>
            </a:r>
            <a:br>
              <a:rPr lang="ru-RU" sz="2900" dirty="0"/>
            </a:br>
            <a:r>
              <a:rPr lang="ru-RU" sz="2900" dirty="0" smtClean="0"/>
              <a:t>2) </a:t>
            </a:r>
            <a:r>
              <a:rPr lang="ru-RU" sz="2900" dirty="0"/>
              <a:t>Р. </a:t>
            </a:r>
            <a:r>
              <a:rPr lang="ru-RU" sz="2900" dirty="0" err="1"/>
              <a:t>дник</a:t>
            </a:r>
            <a:r>
              <a:rPr lang="ru-RU" sz="2900" dirty="0"/>
              <a:t>, п. </a:t>
            </a:r>
            <a:r>
              <a:rPr lang="ru-RU" sz="2900" dirty="0" err="1"/>
              <a:t>рник</a:t>
            </a:r>
            <a:r>
              <a:rPr lang="ru-RU" sz="2900" dirty="0"/>
              <a:t>, н. </a:t>
            </a:r>
            <a:r>
              <a:rPr lang="ru-RU" sz="2900" dirty="0" err="1"/>
              <a:t>чник</a:t>
            </a:r>
            <a:r>
              <a:rPr lang="ru-RU" sz="2900" dirty="0"/>
              <a:t>, т. </a:t>
            </a:r>
            <a:r>
              <a:rPr lang="ru-RU" sz="2900" dirty="0" err="1"/>
              <a:t>йник</a:t>
            </a:r>
            <a:r>
              <a:rPr lang="ru-RU" sz="2900" dirty="0"/>
              <a:t>.</a:t>
            </a:r>
            <a:br>
              <a:rPr lang="ru-RU" sz="2900" dirty="0"/>
            </a:br>
            <a:r>
              <a:rPr lang="ru-RU" sz="2900" dirty="0" smtClean="0"/>
              <a:t>3) </a:t>
            </a:r>
            <a:r>
              <a:rPr lang="ru-RU" sz="2900" dirty="0"/>
              <a:t>С. </a:t>
            </a:r>
            <a:r>
              <a:rPr lang="ru-RU" sz="2900" dirty="0" err="1"/>
              <a:t>сновый</a:t>
            </a:r>
            <a:r>
              <a:rPr lang="ru-RU" sz="2900" dirty="0"/>
              <a:t>, с. </a:t>
            </a:r>
            <a:r>
              <a:rPr lang="ru-RU" sz="2900" dirty="0" err="1"/>
              <a:t>лёный</a:t>
            </a:r>
            <a:r>
              <a:rPr lang="ru-RU" sz="2900" dirty="0"/>
              <a:t>, б. </a:t>
            </a:r>
            <a:r>
              <a:rPr lang="ru-RU" sz="2900" dirty="0" err="1"/>
              <a:t>льной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 smtClean="0"/>
              <a:t>* </a:t>
            </a:r>
            <a:r>
              <a:rPr lang="ru-RU" sz="2900" b="1" dirty="0"/>
              <a:t>5. Под какой цифрой указаны слова с непроверяемой безударной гласной?</a:t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dirty="0"/>
              <a:t>1) ветер, сапог, одежда</a:t>
            </a:r>
            <a:br>
              <a:rPr lang="ru-RU" sz="2900" dirty="0"/>
            </a:br>
            <a:r>
              <a:rPr lang="ru-RU" sz="2900" dirty="0"/>
              <a:t>2) осенние, дождливый, холодные;</a:t>
            </a:r>
            <a:br>
              <a:rPr lang="ru-RU" sz="2900" dirty="0"/>
            </a:br>
            <a:r>
              <a:rPr lang="ru-RU" sz="2900" dirty="0"/>
              <a:t>3) покраснели, смастерили, слетелись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Урок наш продолжается</a:t>
            </a:r>
            <a:br>
              <a:rPr lang="ru-RU" sz="2000" dirty="0" smtClean="0"/>
            </a:br>
            <a:r>
              <a:rPr lang="ru-RU" sz="2000" dirty="0" smtClean="0"/>
              <a:t>Трудиться не кончаем</a:t>
            </a:r>
            <a:br>
              <a:rPr lang="ru-RU" sz="2000" dirty="0" smtClean="0"/>
            </a:br>
            <a:r>
              <a:rPr lang="ru-RU" sz="2000" dirty="0" smtClean="0"/>
              <a:t>Гласный будем проверять</a:t>
            </a:r>
            <a:br>
              <a:rPr lang="ru-RU" sz="2000" dirty="0" smtClean="0"/>
            </a:br>
            <a:r>
              <a:rPr lang="ru-RU" sz="2000" dirty="0" smtClean="0"/>
              <a:t>Работу в паре выполнять.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Documents and Settings\User\Рабочий стол\Картинки у уроку\Работа в пар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99259" y="1935163"/>
            <a:ext cx="594548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12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Самостоятельная работа </a:t>
            </a:r>
            <a:br>
              <a:rPr lang="ru-RU" dirty="0" smtClean="0"/>
            </a:br>
            <a:r>
              <a:rPr lang="ru-RU" dirty="0" smtClean="0"/>
              <a:t>с. 56 №140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/>
              <a:t>В </a:t>
            </a:r>
            <a:r>
              <a:rPr lang="ru-RU" dirty="0" err="1" smtClean="0"/>
              <a:t>л_су</a:t>
            </a:r>
            <a:r>
              <a:rPr lang="ru-RU" dirty="0" smtClean="0"/>
              <a:t> </a:t>
            </a:r>
            <a:r>
              <a:rPr lang="ru-RU" dirty="0"/>
              <a:t>тихо. Безветренно. А с </a:t>
            </a:r>
            <a:r>
              <a:rPr lang="ru-RU" dirty="0" err="1" smtClean="0"/>
              <a:t>бл_жайшего</a:t>
            </a:r>
            <a:r>
              <a:rPr lang="ru-RU" dirty="0" smtClean="0"/>
              <a:t> </a:t>
            </a:r>
            <a:r>
              <a:rPr lang="ru-RU" dirty="0"/>
              <a:t>ко мне клёна так и сыплются </a:t>
            </a:r>
            <a:r>
              <a:rPr lang="ru-RU" dirty="0" err="1" smtClean="0"/>
              <a:t>ж_лтые</a:t>
            </a:r>
            <a:r>
              <a:rPr lang="ru-RU" dirty="0" smtClean="0"/>
              <a:t> </a:t>
            </a:r>
            <a:r>
              <a:rPr lang="ru-RU" dirty="0" err="1" smtClean="0"/>
              <a:t>лист_я</a:t>
            </a:r>
            <a:r>
              <a:rPr lang="ru-RU" dirty="0"/>
              <a:t>. Что за </a:t>
            </a:r>
            <a:r>
              <a:rPr lang="ru-RU" dirty="0" err="1" smtClean="0"/>
              <a:t>ч_деса</a:t>
            </a:r>
            <a:r>
              <a:rPr lang="ru-RU" dirty="0"/>
              <a:t>? </a:t>
            </a:r>
            <a:r>
              <a:rPr lang="ru-RU" dirty="0" err="1" smtClean="0"/>
              <a:t>Подх_жу</a:t>
            </a:r>
            <a:r>
              <a:rPr lang="ru-RU" dirty="0" smtClean="0"/>
              <a:t> </a:t>
            </a:r>
            <a:r>
              <a:rPr lang="ru-RU" dirty="0"/>
              <a:t>ближе. По веткам </a:t>
            </a:r>
            <a:r>
              <a:rPr lang="ru-RU" dirty="0" err="1" smtClean="0"/>
              <a:t>дер_ва</a:t>
            </a:r>
            <a:r>
              <a:rPr lang="ru-RU" dirty="0" smtClean="0"/>
              <a:t> </a:t>
            </a:r>
            <a:r>
              <a:rPr lang="ru-RU" dirty="0"/>
              <a:t>бежит </a:t>
            </a:r>
            <a:r>
              <a:rPr lang="ru-RU" dirty="0" err="1" smtClean="0"/>
              <a:t>б_лка</a:t>
            </a:r>
            <a:r>
              <a:rPr lang="ru-RU" dirty="0"/>
              <a:t>. Это она устроила </a:t>
            </a:r>
            <a:r>
              <a:rPr lang="ru-RU" dirty="0" err="1" smtClean="0"/>
              <a:t>л_стопад</a:t>
            </a:r>
            <a:r>
              <a:rPr lang="ru-RU" dirty="0"/>
              <a:t>.</a:t>
            </a:r>
          </a:p>
        </p:txBody>
      </p:sp>
      <p:pic>
        <p:nvPicPr>
          <p:cNvPr id="25602" name="Picture 2" descr="C:\Documents and Settings\User\Рабочий стол\картинки к уроку р.я\л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621837"/>
            <a:ext cx="4038600" cy="30319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Взаимопроверка. Упр. 56.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4000" dirty="0"/>
              <a:t>В л</a:t>
            </a:r>
            <a:r>
              <a:rPr lang="ru-RU" sz="4000" b="1" i="1" dirty="0">
                <a:solidFill>
                  <a:srgbClr val="FF0000"/>
                </a:solidFill>
              </a:rPr>
              <a:t>е</a:t>
            </a:r>
            <a:r>
              <a:rPr lang="ru-RU" sz="4000" dirty="0"/>
              <a:t>су тихо. Безветренно. А с бл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4000" dirty="0"/>
              <a:t>жайшего ко мне клёна так и сыплются ж</a:t>
            </a:r>
            <a:r>
              <a:rPr lang="ru-RU" sz="4000" dirty="0">
                <a:solidFill>
                  <a:srgbClr val="FF0000"/>
                </a:solidFill>
              </a:rPr>
              <a:t>ё</a:t>
            </a:r>
            <a:r>
              <a:rPr lang="ru-RU" sz="4000" dirty="0"/>
              <a:t>лтые лист</a:t>
            </a:r>
            <a:r>
              <a:rPr lang="ru-RU" sz="4000" dirty="0">
                <a:solidFill>
                  <a:srgbClr val="00B050"/>
                </a:solidFill>
              </a:rPr>
              <a:t>ь</a:t>
            </a:r>
            <a:r>
              <a:rPr lang="ru-RU" sz="4000" dirty="0"/>
              <a:t>я. Что за ч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деса? Подх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r>
              <a:rPr lang="ru-RU" sz="4000" dirty="0"/>
              <a:t>жу ближе. По веткам дер</a:t>
            </a:r>
            <a:r>
              <a:rPr lang="ru-RU" sz="4000" dirty="0">
                <a:solidFill>
                  <a:srgbClr val="FF0000"/>
                </a:solidFill>
              </a:rPr>
              <a:t>е</a:t>
            </a:r>
            <a:r>
              <a:rPr lang="ru-RU" sz="4000" dirty="0"/>
              <a:t>ва б</a:t>
            </a:r>
            <a:r>
              <a:rPr lang="ru-RU" sz="4000" dirty="0">
                <a:solidFill>
                  <a:srgbClr val="FF0000"/>
                </a:solidFill>
              </a:rPr>
              <a:t>е</a:t>
            </a:r>
            <a:r>
              <a:rPr lang="ru-RU" sz="4000" dirty="0"/>
              <a:t>жит белка. Это она устроила л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r>
              <a:rPr lang="ru-RU" sz="4000" dirty="0"/>
              <a:t>стопад.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Листопад</a:t>
            </a:r>
            <a:r>
              <a:rPr lang="ru-RU" sz="3200" dirty="0" smtClean="0"/>
              <a:t> –опадание листьев у деревьев</a:t>
            </a:r>
            <a:r>
              <a:rPr lang="ru-RU" sz="3200" smtClean="0"/>
              <a:t>, кустарников.</a:t>
            </a:r>
            <a:endParaRPr lang="ru-RU" sz="3200" dirty="0"/>
          </a:p>
        </p:txBody>
      </p:sp>
      <p:pic>
        <p:nvPicPr>
          <p:cNvPr id="26626" name="Picture 2" descr="C:\Documents and Settings\User\Рабочий стол\картинки к уроку р.я\лист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9402" y="1935163"/>
            <a:ext cx="586519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Поработали мы дружно,</a:t>
            </a:r>
            <a:br>
              <a:rPr lang="ru-RU" dirty="0" smtClean="0"/>
            </a:br>
            <a:r>
              <a:rPr lang="ru-RU" dirty="0" smtClean="0"/>
              <a:t>Отдохнуть сейчас нам нужно.</a:t>
            </a:r>
            <a:endParaRPr lang="ru-RU" dirty="0"/>
          </a:p>
        </p:txBody>
      </p:sp>
      <p:pic>
        <p:nvPicPr>
          <p:cNvPr id="8194" name="Picture 2" descr="C:\Documents and Settings\User\Рабочий стол\Картинки у уроку\физ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85852" y="2428868"/>
            <a:ext cx="6357982" cy="3786214"/>
          </a:xfrm>
          <a:prstGeom prst="rect">
            <a:avLst/>
          </a:prstGeom>
          <a:noFill/>
        </p:spPr>
      </p:pic>
      <p:pic>
        <p:nvPicPr>
          <p:cNvPr id="4" name="Осень золотая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0242" name="Picture 2" descr="C:\Documents and Settings\User\Рабочий стол\Картинки у уроку\работа в групп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1526" y="2139703"/>
            <a:ext cx="4400948" cy="3575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00076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Вместе: думаем, выбираем, обсуждаем, решаем.</a:t>
            </a:r>
            <a:endParaRPr lang="ru-RU" sz="2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 по вариантам (с. 18-19 КИМ)</a:t>
            </a:r>
            <a:endParaRPr lang="ru-RU" dirty="0"/>
          </a:p>
        </p:txBody>
      </p:sp>
      <p:pic>
        <p:nvPicPr>
          <p:cNvPr id="27650" name="Picture 2" descr="C:\Documents and Settings\User\Рабочий стол\картинки к уроку р.я\буратин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174" y="242886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Самопроверка. Вариант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А1</a:t>
            </a:r>
            <a:r>
              <a:rPr lang="ru-RU" dirty="0"/>
              <a:t>    4)изменить проверяемое слово или подобрать однокоренное слово так, чтобы безударный гласный стал ударным</a:t>
            </a:r>
          </a:p>
          <a:p>
            <a:r>
              <a:rPr lang="ru-RU" b="1" dirty="0"/>
              <a:t>А2  </a:t>
            </a:r>
            <a:r>
              <a:rPr lang="ru-RU" dirty="0"/>
              <a:t>  3)столовая – </a:t>
            </a:r>
            <a:r>
              <a:rPr lang="ru-RU" dirty="0" err="1"/>
              <a:t>стОлы</a:t>
            </a:r>
            <a:endParaRPr lang="ru-RU" dirty="0"/>
          </a:p>
          <a:p>
            <a:r>
              <a:rPr lang="ru-RU" b="1" dirty="0"/>
              <a:t>А3</a:t>
            </a:r>
            <a:r>
              <a:rPr lang="ru-RU" dirty="0"/>
              <a:t>   </a:t>
            </a:r>
            <a:r>
              <a:rPr lang="ru-RU" dirty="0" smtClean="0"/>
              <a:t> 2)темнеть</a:t>
            </a:r>
            <a:endParaRPr lang="ru-RU" dirty="0"/>
          </a:p>
          <a:p>
            <a:r>
              <a:rPr lang="ru-RU" b="1" dirty="0"/>
              <a:t>А4 </a:t>
            </a:r>
            <a:r>
              <a:rPr lang="ru-RU" dirty="0"/>
              <a:t>  </a:t>
            </a:r>
            <a:r>
              <a:rPr lang="ru-RU" dirty="0" smtClean="0"/>
              <a:t> 4)кричит</a:t>
            </a:r>
            <a:endParaRPr lang="ru-RU" dirty="0"/>
          </a:p>
          <a:p>
            <a:r>
              <a:rPr lang="ru-RU" b="1" dirty="0"/>
              <a:t>В1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1)морской</a:t>
            </a:r>
          </a:p>
          <a:p>
            <a:r>
              <a:rPr lang="ru-RU" b="1" dirty="0"/>
              <a:t>С1</a:t>
            </a:r>
            <a:r>
              <a:rPr lang="ru-RU" dirty="0"/>
              <a:t>    2)косит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Самопроверка. Вариант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А1</a:t>
            </a:r>
            <a:r>
              <a:rPr lang="ru-RU" dirty="0"/>
              <a:t>    3) изменить проверяемое слово или подобрать однокоренное слово так, чтобы безударный гласный стал ударным</a:t>
            </a:r>
          </a:p>
          <a:p>
            <a:r>
              <a:rPr lang="ru-RU" b="1" dirty="0"/>
              <a:t>А2</a:t>
            </a:r>
            <a:r>
              <a:rPr lang="ru-RU" dirty="0"/>
              <a:t>   2) </a:t>
            </a:r>
            <a:r>
              <a:rPr lang="ru-RU" dirty="0" err="1"/>
              <a:t>хвАлить</a:t>
            </a:r>
            <a:endParaRPr lang="ru-RU" dirty="0"/>
          </a:p>
          <a:p>
            <a:r>
              <a:rPr lang="ru-RU" b="1" dirty="0"/>
              <a:t>А3 </a:t>
            </a:r>
            <a:r>
              <a:rPr lang="ru-RU" dirty="0"/>
              <a:t>  2)весёлый</a:t>
            </a:r>
          </a:p>
          <a:p>
            <a:r>
              <a:rPr lang="ru-RU" b="1" dirty="0"/>
              <a:t>А4</a:t>
            </a:r>
            <a:r>
              <a:rPr lang="ru-RU" dirty="0"/>
              <a:t>   4)</a:t>
            </a:r>
            <a:r>
              <a:rPr lang="ru-RU" dirty="0" err="1"/>
              <a:t>лЕтит</a:t>
            </a:r>
            <a:endParaRPr lang="ru-RU" dirty="0"/>
          </a:p>
          <a:p>
            <a:r>
              <a:rPr lang="ru-RU" b="1" dirty="0"/>
              <a:t>В1</a:t>
            </a:r>
            <a:r>
              <a:rPr lang="ru-RU" dirty="0"/>
              <a:t>   4) страна</a:t>
            </a:r>
          </a:p>
          <a:p>
            <a:r>
              <a:rPr lang="ru-RU" b="1" dirty="0"/>
              <a:t>С1</a:t>
            </a:r>
            <a:r>
              <a:rPr lang="ru-RU" dirty="0"/>
              <a:t>   3)стрелки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Картинки у уроку\солнышк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50099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Хорошего настроения </a:t>
            </a:r>
          </a:p>
          <a:p>
            <a:r>
              <a:rPr lang="ru-RU" sz="3200" dirty="0" smtClean="0"/>
              <a:t>на весь день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/>
              <a:t>Рефлексия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 сегодняшнем уроке я повторил…</a:t>
            </a:r>
          </a:p>
          <a:p>
            <a:pPr lvl="0"/>
            <a:r>
              <a:rPr lang="ru-RU" dirty="0"/>
              <a:t>На этом уроке я похвалил бы себя за…</a:t>
            </a:r>
          </a:p>
          <a:p>
            <a:pPr lvl="0"/>
            <a:r>
              <a:rPr lang="ru-RU" dirty="0"/>
              <a:t>На этом уроке самым интересным для меня было</a:t>
            </a:r>
            <a:r>
              <a:rPr lang="ru-RU" dirty="0" smtClean="0"/>
              <a:t>…</a:t>
            </a:r>
          </a:p>
          <a:p>
            <a:pPr lvl="0"/>
            <a:r>
              <a:rPr lang="ru-RU" dirty="0" smtClean="0"/>
              <a:t>Какие цели мы с вами ставили на урок?</a:t>
            </a:r>
          </a:p>
          <a:p>
            <a:pPr lvl="0"/>
            <a:r>
              <a:rPr lang="ru-RU" dirty="0" smtClean="0"/>
              <a:t>Выполнили ли мы намеченные цели?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5009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Картинки у уроку\оценки за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85791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Домашнее задание по выбору.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ru-RU" dirty="0"/>
              <a:t>1. Написать по 10 слов с безударными гласными в корне слова.</a:t>
            </a:r>
          </a:p>
          <a:p>
            <a:r>
              <a:rPr lang="ru-RU" dirty="0"/>
              <a:t>2. Найти 2 загадки со словами на изученную орфограмму.</a:t>
            </a:r>
          </a:p>
          <a:p>
            <a:r>
              <a:rPr lang="ru-RU" dirty="0"/>
              <a:t>3. Составить 3 предложения, в которых есть слова с безударными гласными  в корне слова.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Картинки у уроку\Спасибо за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286675" cy="5483245"/>
          </a:xfrm>
          <a:prstGeom prst="rect">
            <a:avLst/>
          </a:prstGeom>
          <a:noFill/>
        </p:spPr>
      </p:pic>
      <p:pic>
        <p:nvPicPr>
          <p:cNvPr id="3" name="Барбарики Песня про дружбу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«Путаница»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err="1"/>
              <a:t>ч</a:t>
            </a:r>
            <a:r>
              <a:rPr lang="ru-RU" sz="4800" dirty="0" err="1" smtClean="0"/>
              <a:t>лепа</a:t>
            </a:r>
            <a:endParaRPr lang="ru-RU" sz="4800" dirty="0" smtClean="0"/>
          </a:p>
          <a:p>
            <a:r>
              <a:rPr lang="ru-RU" sz="4800" dirty="0" err="1" smtClean="0"/>
              <a:t>цетвок</a:t>
            </a:r>
            <a:r>
              <a:rPr lang="ru-RU" sz="4800" dirty="0"/>
              <a:t>  </a:t>
            </a:r>
            <a:endParaRPr lang="ru-RU" sz="4800" dirty="0" smtClean="0"/>
          </a:p>
          <a:p>
            <a:r>
              <a:rPr lang="ru-RU" sz="4800" dirty="0" err="1" smtClean="0"/>
              <a:t>арос</a:t>
            </a:r>
            <a:endParaRPr lang="ru-RU" sz="4800" dirty="0" smtClean="0"/>
          </a:p>
          <a:p>
            <a:r>
              <a:rPr lang="ru-RU" sz="4800" dirty="0" err="1" smtClean="0"/>
              <a:t>седыл</a:t>
            </a:r>
            <a:r>
              <a:rPr lang="ru-RU" sz="4800" dirty="0"/>
              <a:t>  </a:t>
            </a:r>
            <a:endParaRPr lang="ru-RU" sz="4800" dirty="0" smtClean="0"/>
          </a:p>
          <a:p>
            <a:r>
              <a:rPr lang="ru-RU" sz="4800" dirty="0" err="1" smtClean="0"/>
              <a:t>азок</a:t>
            </a:r>
            <a:endParaRPr lang="ru-RU" sz="4800" dirty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бук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56406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«Путаница»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</a:t>
            </a:r>
            <a:r>
              <a:rPr lang="ru-RU" sz="4400" dirty="0" smtClean="0"/>
              <a:t>чела</a:t>
            </a:r>
          </a:p>
          <a:p>
            <a:r>
              <a:rPr lang="ru-RU" sz="4400" dirty="0" smtClean="0"/>
              <a:t>цветок</a:t>
            </a:r>
          </a:p>
          <a:p>
            <a:r>
              <a:rPr lang="ru-RU" sz="4400" dirty="0" smtClean="0"/>
              <a:t>роса</a:t>
            </a:r>
          </a:p>
          <a:p>
            <a:r>
              <a:rPr lang="ru-RU" sz="4400" dirty="0" smtClean="0"/>
              <a:t> следы</a:t>
            </a:r>
          </a:p>
          <a:p>
            <a:r>
              <a:rPr lang="ru-RU" sz="4400" dirty="0" smtClean="0"/>
              <a:t> коза</a:t>
            </a:r>
            <a:endParaRPr lang="ru-RU" sz="4400" dirty="0"/>
          </a:p>
          <a:p>
            <a:endParaRPr lang="ru-RU" sz="4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Правописание слов с безударными гласными в корне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000768"/>
            <a:ext cx="7901014" cy="285752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7167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500306"/>
            <a:ext cx="778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безударные гласные буквы;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285749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правило проверки слов с безударными гласными  в корне.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42900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Будем учиться: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00050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 слова с безударными гласными  в корне слова;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514351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подбирать проверочные слова.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457200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различать проверочное и проверяемое слово;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Двадцать пятое ноября.</a:t>
            </a:r>
            <a:br>
              <a:rPr lang="ru-RU" i="1" dirty="0" smtClean="0"/>
            </a:br>
            <a:r>
              <a:rPr lang="ru-RU" i="1" dirty="0" smtClean="0"/>
              <a:t>Классная работа.</a:t>
            </a:r>
            <a:endParaRPr lang="ru-RU" i="1" dirty="0"/>
          </a:p>
        </p:txBody>
      </p:sp>
      <p:pic>
        <p:nvPicPr>
          <p:cNvPr id="20482" name="Picture 2" descr="C:\Documents and Settings\User\Рабочий стол\картинки к уроку р.я\чистописание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357430"/>
            <a:ext cx="5715000" cy="2696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картинки к уроку р.я\прави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найти проверочное слово для обозначения буквой безударного гласного звука в корне  слова,  надо:</a:t>
            </a:r>
          </a:p>
          <a:p>
            <a:r>
              <a:rPr lang="ru-RU" dirty="0" smtClean="0"/>
              <a:t>а)или изменить слово: дв</a:t>
            </a:r>
            <a:r>
              <a:rPr lang="ru-RU" b="1" u="sng" dirty="0" smtClean="0"/>
              <a:t>о</a:t>
            </a:r>
            <a:r>
              <a:rPr lang="ru-RU" dirty="0" smtClean="0"/>
              <a:t>ры – дв</a:t>
            </a:r>
            <a:r>
              <a:rPr lang="ru-RU" b="1" u="sng" dirty="0" smtClean="0"/>
              <a:t>о</a:t>
            </a:r>
            <a:r>
              <a:rPr lang="ru-RU" dirty="0" smtClean="0"/>
              <a:t>р;</a:t>
            </a:r>
          </a:p>
          <a:p>
            <a:pPr fontAlgn="base"/>
            <a:r>
              <a:rPr lang="ru-RU" dirty="0" smtClean="0"/>
              <a:t>б) или подобрать однокоренное слово так, чтобы безударный гласный звук стал ударным: дв</a:t>
            </a:r>
            <a:r>
              <a:rPr lang="ru-RU" b="1" u="sng" dirty="0" smtClean="0"/>
              <a:t>о</a:t>
            </a:r>
            <a:r>
              <a:rPr lang="ru-RU" dirty="0" smtClean="0"/>
              <a:t>ры - дв</a:t>
            </a:r>
            <a:r>
              <a:rPr lang="ru-RU" b="1" u="sng" dirty="0" smtClean="0"/>
              <a:t>о</a:t>
            </a:r>
            <a:r>
              <a:rPr lang="ru-RU" dirty="0" smtClean="0"/>
              <a:t>рник.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 «Секрет – ответ»</a:t>
            </a:r>
            <a:endParaRPr lang="ru-RU" b="1" dirty="0"/>
          </a:p>
        </p:txBody>
      </p:sp>
      <p:pic>
        <p:nvPicPr>
          <p:cNvPr id="2050" name="Picture 2" descr="C:\Documents and Settings\User\Рабочий стол\цифры 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3714752"/>
            <a:ext cx="3766355" cy="271464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57158" y="2224290"/>
            <a:ext cx="8786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 В каком слове есть безударная гласная в корне?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1) стёклышко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2) кормушка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3) сладкий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285720" y="4302708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*2.В каком слове 2 безударные гласные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1) зеленеть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2) осень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3) травинка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</TotalTime>
  <Words>456</Words>
  <Application>Microsoft Office PowerPoint</Application>
  <PresentationFormat>Экран (4:3)</PresentationFormat>
  <Paragraphs>75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«Правописание слов с безударными гласными в корне»  Урок русского языка  3 класс УМК «Школа России»</vt:lpstr>
      <vt:lpstr>Слайд 2</vt:lpstr>
      <vt:lpstr>Игра «Путаница»</vt:lpstr>
      <vt:lpstr>Игра «Путаница»</vt:lpstr>
      <vt:lpstr>Правописание слов с безударными гласными в корне </vt:lpstr>
      <vt:lpstr>Двадцать пятое ноября. Классная работа.</vt:lpstr>
      <vt:lpstr>Слайд 7</vt:lpstr>
      <vt:lpstr>Правило</vt:lpstr>
      <vt:lpstr>Игра «Секрет – ответ»</vt:lpstr>
      <vt:lpstr>Игра «Секрет – ответ»</vt:lpstr>
      <vt:lpstr>Урок наш продолжается Трудиться не кончаем Гласный будем проверять Работу в паре выполнять. </vt:lpstr>
      <vt:lpstr>Самостоятельная работа  с. 56 №140</vt:lpstr>
      <vt:lpstr>Взаимопроверка. Упр. 56.</vt:lpstr>
      <vt:lpstr>Листопад –опадание листьев у деревьев, кустарников.</vt:lpstr>
      <vt:lpstr>Поработали мы дружно, Отдохнуть сейчас нам нужно.</vt:lpstr>
      <vt:lpstr>Работа в группах</vt:lpstr>
      <vt:lpstr>Тест по вариантам (с. 18-19 КИМ)</vt:lpstr>
      <vt:lpstr>Самопроверка. Вариант 1</vt:lpstr>
      <vt:lpstr>Самопроверка. Вариант 2 </vt:lpstr>
      <vt:lpstr>Рефлексия </vt:lpstr>
      <vt:lpstr>Слайд 21</vt:lpstr>
      <vt:lpstr>Слайд 22</vt:lpstr>
      <vt:lpstr>Домашнее задание по выбору. 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3 класс УМК «Школа России»</dc:title>
  <dc:creator>User</dc:creator>
  <cp:lastModifiedBy>User</cp:lastModifiedBy>
  <cp:revision>74</cp:revision>
  <dcterms:created xsi:type="dcterms:W3CDTF">2014-11-14T13:37:13Z</dcterms:created>
  <dcterms:modified xsi:type="dcterms:W3CDTF">2014-11-23T17:51:56Z</dcterms:modified>
</cp:coreProperties>
</file>